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FFFFFF"/>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FFFFFF"/>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FFFFFF"/>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FFFFFF"/>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FFFFFF"/>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FFFFFF"/>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FFFFFF"/>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FFFFFF"/>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FFFFFF"/>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Col>
    <a:lastRow>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
          <a:latin typeface="Helvetica Neue"/>
          <a:ea typeface="Helvetica Neue"/>
          <a:cs typeface="Helvetica Neue"/>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
          <a:latin typeface="Helvetica Neue"/>
          <a:ea typeface="Helvetica Neue"/>
          <a:cs typeface="Helvetica Neue"/>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
          <a:latin typeface="Helvetica Neue"/>
          <a:ea typeface="Helvetica Neue"/>
          <a:cs typeface="Helvetica Neue"/>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
          <a:latin typeface="Helvetica Neue"/>
          <a:ea typeface="Helvetica Neue"/>
          <a:cs typeface="Helvetica Neue"/>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4" name="Shape 164"/>
          <p:cNvSpPr/>
          <p:nvPr>
            <p:ph type="sldImg"/>
          </p:nvPr>
        </p:nvSpPr>
        <p:spPr>
          <a:xfrm>
            <a:off x="1143000" y="685800"/>
            <a:ext cx="4572000" cy="3429000"/>
          </a:xfrm>
          <a:prstGeom prst="rect">
            <a:avLst/>
          </a:prstGeom>
        </p:spPr>
        <p:txBody>
          <a:bodyPr/>
          <a:lstStyle/>
          <a:p>
            <a:pPr/>
          </a:p>
        </p:txBody>
      </p:sp>
      <p:sp>
        <p:nvSpPr>
          <p:cNvPr id="165" name="Shape 16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Shape 236"/>
          <p:cNvSpPr/>
          <p:nvPr>
            <p:ph type="sldImg"/>
          </p:nvPr>
        </p:nvSpPr>
        <p:spPr>
          <a:prstGeom prst="rect">
            <a:avLst/>
          </a:prstGeom>
        </p:spPr>
        <p:txBody>
          <a:bodyPr/>
          <a:lstStyle/>
          <a:p>
            <a:pPr/>
          </a:p>
        </p:txBody>
      </p:sp>
      <p:sp>
        <p:nvSpPr>
          <p:cNvPr id="237" name="Shape 237"/>
          <p:cNvSpPr/>
          <p:nvPr>
            <p:ph type="body" sz="quarter" idx="1"/>
          </p:nvPr>
        </p:nvSpPr>
        <p:spPr>
          <a:prstGeom prst="rect">
            <a:avLst/>
          </a:prstGeom>
        </p:spPr>
        <p:txBody>
          <a:bodyPr/>
          <a:lstStyle/>
          <a:p>
            <a:pPr/>
            <a:r>
              <a:t>RPKI  is a protocol for BGP.</a:t>
            </a:r>
          </a:p>
          <a:p>
            <a:pPr/>
          </a:p>
          <a:p>
            <a:pPr/>
            <a:r>
              <a:t>Recall the BGP is a internet routing protocol and it works based on announcement to </a:t>
            </a:r>
          </a:p>
          <a:p>
            <a:pPr/>
            <a:r>
              <a:t>build a path to the origin, but there is no security feature builtin, so theoretically anybody participate in BGP protocol can announce google’s IP space;</a:t>
            </a:r>
          </a:p>
          <a:p>
            <a:pPr/>
          </a:p>
          <a:p>
            <a:pPr/>
            <a:r>
              <a:t>Due to this issue, there are many secure BGP protocols (I’d say SBGP) introduced and RPKI is the most recent one.</a:t>
            </a:r>
          </a:p>
          <a:p>
            <a:pPr/>
          </a:p>
          <a:p>
            <a:pPr/>
            <a:r>
              <a:t>RPKI uses a public key infrastructure to secure Internet’s routing structure</a:t>
            </a:r>
          </a:p>
          <a:p>
            <a:pPr/>
          </a:p>
          <a:p>
            <a:pPr/>
            <a:r>
              <a:t>What RPKI ultimately does is to help create a secure and verifiable prefix-to-as mapping database for routers to verify the origin announcing the IP prefixes.</a:t>
            </a:r>
          </a:p>
          <a:p>
            <a:pPr/>
          </a:p>
          <a:p>
            <a:pPr/>
            <a:r>
              <a:t>So, if a router receives an BGP announcement containing IP prefix and AS-PATH, it takes IP prefix, prefix length and the origin to see if it is in the mapping table.</a:t>
            </a:r>
          </a:p>
          <a:p>
            <a:pPr/>
            <a:r>
              <a:t>If it is matched with an entry in the database, it means that the origin is authorized to announce such BGP announcement so that a router can accept the it.</a:t>
            </a:r>
          </a:p>
          <a:p>
            <a:pPr/>
          </a:p>
          <a:p>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7" name="Shape 497"/>
          <p:cNvSpPr/>
          <p:nvPr>
            <p:ph type="sldImg"/>
          </p:nvPr>
        </p:nvSpPr>
        <p:spPr>
          <a:prstGeom prst="rect">
            <a:avLst/>
          </a:prstGeom>
        </p:spPr>
        <p:txBody>
          <a:bodyPr/>
          <a:lstStyle/>
          <a:p>
            <a:pPr/>
          </a:p>
        </p:txBody>
      </p:sp>
      <p:sp>
        <p:nvSpPr>
          <p:cNvPr id="498" name="Shape 498"/>
          <p:cNvSpPr/>
          <p:nvPr>
            <p:ph type="body" sz="quarter" idx="1"/>
          </p:nvPr>
        </p:nvSpPr>
        <p:spPr>
          <a:prstGeom prst="rect">
            <a:avLst/>
          </a:prstGeom>
        </p:spPr>
        <p:txBody>
          <a:bodyPr/>
          <a:lstStyle/>
          <a:p>
            <a:pPr/>
            <a:r>
              <a:t>attests that the origin AS number is authorized to announce the prefix(es)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4" name="Shape 514"/>
          <p:cNvSpPr/>
          <p:nvPr>
            <p:ph type="sldImg"/>
          </p:nvPr>
        </p:nvSpPr>
        <p:spPr>
          <a:prstGeom prst="rect">
            <a:avLst/>
          </a:prstGeom>
        </p:spPr>
        <p:txBody>
          <a:bodyPr/>
          <a:lstStyle/>
          <a:p>
            <a:pPr/>
          </a:p>
        </p:txBody>
      </p:sp>
      <p:sp>
        <p:nvSpPr>
          <p:cNvPr id="515" name="Shape 515"/>
          <p:cNvSpPr/>
          <p:nvPr>
            <p:ph type="body" sz="quarter" idx="1"/>
          </p:nvPr>
        </p:nvSpPr>
        <p:spPr>
          <a:prstGeom prst="rect">
            <a:avLst/>
          </a:prstGeom>
        </p:spPr>
        <p:txBody>
          <a:bodyPr/>
          <a:lstStyle/>
          <a:p>
            <a:pPr/>
            <a:r>
              <a:t>attests that the origin AS number is authorized to announce the prefix(es)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4" name="Shape 534"/>
          <p:cNvSpPr/>
          <p:nvPr>
            <p:ph type="sldImg"/>
          </p:nvPr>
        </p:nvSpPr>
        <p:spPr>
          <a:prstGeom prst="rect">
            <a:avLst/>
          </a:prstGeom>
        </p:spPr>
        <p:txBody>
          <a:bodyPr/>
          <a:lstStyle/>
          <a:p>
            <a:pPr/>
          </a:p>
        </p:txBody>
      </p:sp>
      <p:sp>
        <p:nvSpPr>
          <p:cNvPr id="535" name="Shape 535"/>
          <p:cNvSpPr/>
          <p:nvPr>
            <p:ph type="body" sz="quarter" idx="1"/>
          </p:nvPr>
        </p:nvSpPr>
        <p:spPr>
          <a:prstGeom prst="rect">
            <a:avLst/>
          </a:prstGeom>
        </p:spPr>
        <p:txBody>
          <a:bodyPr/>
          <a:lstStyle/>
          <a:p>
            <a:pPr/>
            <a:r>
              <a:t>attests that the origin AS number is authorized to announce the prefix(es)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4" name="Shape 554"/>
          <p:cNvSpPr/>
          <p:nvPr>
            <p:ph type="sldImg"/>
          </p:nvPr>
        </p:nvSpPr>
        <p:spPr>
          <a:prstGeom prst="rect">
            <a:avLst/>
          </a:prstGeom>
        </p:spPr>
        <p:txBody>
          <a:bodyPr/>
          <a:lstStyle/>
          <a:p>
            <a:pPr/>
          </a:p>
        </p:txBody>
      </p:sp>
      <p:sp>
        <p:nvSpPr>
          <p:cNvPr id="555" name="Shape 555"/>
          <p:cNvSpPr/>
          <p:nvPr>
            <p:ph type="body" sz="quarter" idx="1"/>
          </p:nvPr>
        </p:nvSpPr>
        <p:spPr>
          <a:prstGeom prst="rect">
            <a:avLst/>
          </a:prstGeom>
        </p:spPr>
        <p:txBody>
          <a:bodyPr/>
          <a:lstStyle/>
          <a:p>
            <a:pPr/>
            <a:r>
              <a:t>attests that the origin AS number is authorized to announce the prefix(es)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7" name="Shape 577"/>
          <p:cNvSpPr/>
          <p:nvPr>
            <p:ph type="sldImg"/>
          </p:nvPr>
        </p:nvSpPr>
        <p:spPr>
          <a:prstGeom prst="rect">
            <a:avLst/>
          </a:prstGeom>
        </p:spPr>
        <p:txBody>
          <a:bodyPr/>
          <a:lstStyle/>
          <a:p>
            <a:pPr/>
          </a:p>
        </p:txBody>
      </p:sp>
      <p:sp>
        <p:nvSpPr>
          <p:cNvPr id="578" name="Shape 578"/>
          <p:cNvSpPr/>
          <p:nvPr>
            <p:ph type="body" sz="quarter" idx="1"/>
          </p:nvPr>
        </p:nvSpPr>
        <p:spPr>
          <a:prstGeom prst="rect">
            <a:avLst/>
          </a:prstGeom>
        </p:spPr>
        <p:txBody>
          <a:bodyPr/>
          <a:lstStyle/>
          <a:p>
            <a:pPr/>
            <a:r>
              <a:t>In summary,</a:t>
            </a:r>
          </a:p>
          <a:p>
            <a:pPr/>
            <a:r>
              <a:t>Validation process works this way.</a:t>
            </a:r>
          </a:p>
          <a:p>
            <a:pPr/>
          </a:p>
          <a:p>
            <a:pPr/>
            <a:r>
              <a:t>If we couldn’t find any single VRP  that covers announced IP prefix, then we say it is unknown. </a:t>
            </a:r>
          </a:p>
          <a:p>
            <a:pPr/>
          </a:p>
          <a:p>
            <a:pPr/>
            <a:r>
              <a:t>But If we find the VRP’s AS number is different, then it is invalid, </a:t>
            </a:r>
          </a:p>
          <a:p>
            <a:pPr/>
          </a:p>
          <a:p>
            <a:pPr/>
            <a:r>
              <a:t>We found the ASNs are  identical, but If we fail to find VRPs that exactly match the IP prefix, then it becomes invalid.</a:t>
            </a:r>
          </a:p>
          <a:p>
            <a:pPr/>
          </a:p>
          <a:p>
            <a:pPr/>
          </a:p>
          <a:p>
            <a:pPr/>
            <a:r>
              <a:t>If we found VRPs that satisfy all condition  then the BGP announcement becomes valid.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5" name="Shape 585"/>
          <p:cNvSpPr/>
          <p:nvPr>
            <p:ph type="sldImg"/>
          </p:nvPr>
        </p:nvSpPr>
        <p:spPr>
          <a:prstGeom prst="rect">
            <a:avLst/>
          </a:prstGeom>
        </p:spPr>
        <p:txBody>
          <a:bodyPr/>
          <a:lstStyle/>
          <a:p>
            <a:pPr/>
          </a:p>
        </p:txBody>
      </p:sp>
      <p:sp>
        <p:nvSpPr>
          <p:cNvPr id="586" name="Shape 586"/>
          <p:cNvSpPr/>
          <p:nvPr>
            <p:ph type="body" sz="quarter" idx="1"/>
          </p:nvPr>
        </p:nvSpPr>
        <p:spPr>
          <a:prstGeom prst="rect">
            <a:avLst/>
          </a:prstGeom>
        </p:spPr>
        <p:txBody>
          <a:bodyPr/>
          <a:lstStyle/>
          <a:p>
            <a:pPr/>
            <a:r>
              <a:t>RPKI is different  than  other PKI</a:t>
            </a:r>
          </a:p>
          <a:p>
            <a:pPr marL="436562" indent="-436562">
              <a:buSzPct val="100000"/>
              <a:buAutoNum type="arabicParenBoth" startAt="1"/>
            </a:pPr>
            <a:r>
              <a:t>It is very new: Webpki introduced 30 years ago, dnssec 20 years ago, rpki was 9 years ago</a:t>
            </a:r>
          </a:p>
          <a:p>
            <a:pPr/>
            <a:r>
              <a:t>(2) More importantly, it works differently. </a:t>
            </a:r>
          </a:p>
          <a:p>
            <a:pPr/>
            <a:r>
              <a:t>For example, webpki gives you all chains of the certificate, let you verify them</a:t>
            </a:r>
          </a:p>
          <a:p>
            <a:pPr/>
            <a:r>
              <a:t>DNSSEC, gives you domain name, signature, dnskey, ds record.</a:t>
            </a:r>
          </a:p>
          <a:p>
            <a:pPr/>
            <a:r>
              <a:t>But  if you want to validate a bgp announcement, you have to fetch all rpki objects from repositories and make a chain to validate them and extract vrps, which is a out-of-band mechanism, leaving a couple of trade off and we want to see how these differences impact on the deployment.</a:t>
            </a:r>
          </a:p>
          <a:p>
            <a:pPr/>
          </a:p>
          <a:p>
            <a:pPr/>
            <a:r>
              <a:t>(3) secure routing perspective, there have been many BGP security  protocols introduced such as BGPSEC and other SBGP, which are not deployed very well. However, RPKI is much  easier to deploy, you don’t need to throw out your existing routers. </a:t>
            </a:r>
          </a:p>
          <a:p>
            <a:pPr/>
            <a:r>
              <a:t>Thus, even though some predicted that “it is never going to be deployed like DNSSEC”,  but we want to see if that is true.</a:t>
            </a:r>
          </a:p>
          <a:p>
            <a:pPr/>
          </a:p>
          <a:p>
            <a:pPr/>
            <a:r>
              <a:t>So in this presentation, I want to talk if RPKI is ready for the big screen.</a:t>
            </a:r>
          </a:p>
          <a:p>
            <a:pPr/>
          </a:p>
          <a:p>
            <a:pPr/>
            <a:r>
              <a:t>And as you know, many PKI protocols do not work as expected, so we want to know why we see invalid BGP announcements.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2" name="Shape 592"/>
          <p:cNvSpPr/>
          <p:nvPr>
            <p:ph type="sldImg"/>
          </p:nvPr>
        </p:nvSpPr>
        <p:spPr>
          <a:prstGeom prst="rect">
            <a:avLst/>
          </a:prstGeom>
        </p:spPr>
        <p:txBody>
          <a:bodyPr/>
          <a:lstStyle/>
          <a:p>
            <a:pPr/>
          </a:p>
        </p:txBody>
      </p:sp>
      <p:sp>
        <p:nvSpPr>
          <p:cNvPr id="593" name="Shape 593"/>
          <p:cNvSpPr/>
          <p:nvPr>
            <p:ph type="body" sz="quarter" idx="1"/>
          </p:nvPr>
        </p:nvSpPr>
        <p:spPr>
          <a:prstGeom prst="rect">
            <a:avLst/>
          </a:prstGeom>
        </p:spPr>
        <p:txBody>
          <a:bodyPr/>
          <a:lstStyle/>
          <a:p>
            <a:pPr/>
            <a:r>
              <a:t>To answer those questions, we need two datasets. </a:t>
            </a:r>
          </a:p>
          <a:p>
            <a:pPr/>
            <a:r>
              <a:t>The first one is historical RPKI objects to see how much of IP prefixes are covered by RPKI; Thanks to RIPE NCC, we obtained daily snapshots of each of the RPKI repositories since its adoption. we are grateful to RIPE NCC for making this data available for analysis. </a:t>
            </a:r>
          </a:p>
          <a:p>
            <a:pPr/>
          </a:p>
          <a:p>
            <a:pPr/>
            <a:r>
              <a:t>And from the the latest snapshot, we observe that overall RPKI deployment rate is up to 16</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7" name="Shape 607"/>
          <p:cNvSpPr/>
          <p:nvPr>
            <p:ph type="sldImg"/>
          </p:nvPr>
        </p:nvSpPr>
        <p:spPr>
          <a:prstGeom prst="rect">
            <a:avLst/>
          </a:prstGeom>
        </p:spPr>
        <p:txBody>
          <a:bodyPr/>
          <a:lstStyle/>
          <a:p>
            <a:pPr/>
          </a:p>
        </p:txBody>
      </p:sp>
      <p:sp>
        <p:nvSpPr>
          <p:cNvPr id="608" name="Shape 608"/>
          <p:cNvSpPr/>
          <p:nvPr>
            <p:ph type="body" sz="quarter" idx="1"/>
          </p:nvPr>
        </p:nvSpPr>
        <p:spPr>
          <a:prstGeom prst="rect">
            <a:avLst/>
          </a:prstGeom>
        </p:spPr>
        <p:txBody>
          <a:bodyPr/>
          <a:lstStyle/>
          <a:p>
            <a:pPr/>
            <a:r>
              <a:t>If we see the growth of adoption, it’s more interesting;</a:t>
            </a:r>
          </a:p>
          <a:p>
            <a:pPr/>
            <a:r>
              <a:t>These graphs show (1) # of VRPs (2) % of ASes and (3) % of IPv4 spaces authorized by VRP,</a:t>
            </a:r>
          </a:p>
          <a:p>
            <a:pPr/>
          </a:p>
          <a:p>
            <a:pPr/>
            <a:r>
              <a:t>As you can see, the adoption rate has been increasing, especially if you focus on 2019, you can see very rapid growth. </a:t>
            </a:r>
          </a:p>
          <a:p>
            <a:pPr/>
            <a:r>
              <a:t>For example, the fraction of the total IP space of RIPENCC covered by VRPs rose from 19.2% to 30.6% between January 1, 2017 and February 27, 2019</a:t>
            </a:r>
          </a:p>
          <a:p>
            <a:pPr/>
            <a:r>
              <a:t>This is very encouraging, because one previous work in 2016, showed that 84% of network practitioners were not interested in deploying RPKI.</a:t>
            </a:r>
          </a:p>
          <a:p>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4" name="Shape 614"/>
          <p:cNvSpPr/>
          <p:nvPr>
            <p:ph type="sldImg"/>
          </p:nvPr>
        </p:nvSpPr>
        <p:spPr>
          <a:prstGeom prst="rect">
            <a:avLst/>
          </a:prstGeom>
        </p:spPr>
        <p:txBody>
          <a:bodyPr/>
          <a:lstStyle/>
          <a:p>
            <a:pPr/>
          </a:p>
        </p:txBody>
      </p:sp>
      <p:sp>
        <p:nvSpPr>
          <p:cNvPr id="615" name="Shape 615"/>
          <p:cNvSpPr/>
          <p:nvPr>
            <p:ph type="body" sz="quarter" idx="1"/>
          </p:nvPr>
        </p:nvSpPr>
        <p:spPr>
          <a:prstGeom prst="rect">
            <a:avLst/>
          </a:prstGeom>
        </p:spPr>
        <p:txBody>
          <a:bodyPr/>
          <a:lstStyle/>
          <a:p>
            <a:pPr/>
            <a:r>
              <a:t>The next question is.. how many I P prefixes being announced are actually covered by RPKI</a:t>
            </a:r>
          </a:p>
          <a:p>
            <a:pPr/>
          </a:p>
          <a:p>
            <a:pPr/>
            <a:r>
              <a:t>To answer that, we also need BGP announcements dataset  as well.</a:t>
            </a:r>
          </a:p>
          <a:p>
            <a:pPr/>
          </a:p>
          <a:p>
            <a:pPr/>
            <a:r>
              <a:t>We used two public datasets from RIPE and RouteViews; We also leveraged Akamai’s network to obtain  BGP announcements from thousands of vantage points globally.</a:t>
            </a:r>
          </a:p>
          <a:p>
            <a:pPr/>
          </a:p>
          <a:p>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0" name="Shape 630"/>
          <p:cNvSpPr/>
          <p:nvPr>
            <p:ph type="sldImg"/>
          </p:nvPr>
        </p:nvSpPr>
        <p:spPr>
          <a:prstGeom prst="rect">
            <a:avLst/>
          </a:prstGeom>
        </p:spPr>
        <p:txBody>
          <a:bodyPr/>
          <a:lstStyle/>
          <a:p>
            <a:pPr/>
          </a:p>
        </p:txBody>
      </p:sp>
      <p:sp>
        <p:nvSpPr>
          <p:cNvPr id="631" name="Shape 631"/>
          <p:cNvSpPr/>
          <p:nvPr>
            <p:ph type="body" sz="quarter" idx="1"/>
          </p:nvPr>
        </p:nvSpPr>
        <p:spPr>
          <a:prstGeom prst="rect">
            <a:avLst/>
          </a:prstGeom>
        </p:spPr>
        <p:txBody>
          <a:bodyPr/>
          <a:lstStyle/>
          <a:p>
            <a:pPr/>
            <a:r>
              <a:t>Now, Y axis shows the percentage of BGP announcements of which IP prefixes are covered by at least one VRP.</a:t>
            </a:r>
          </a:p>
          <a:p>
            <a:pPr/>
          </a:p>
          <a:p>
            <a:pPr/>
            <a:r>
              <a:t>As you can tell, As the RPKI objects grows, we also observe that BGP announcements that are actually covered by RPKI is also growing.</a:t>
            </a:r>
          </a:p>
          <a:p>
            <a:pPr/>
          </a:p>
          <a:p>
            <a:pPr/>
            <a:r>
              <a:t>A key observation is that this percentage is consistently increasing across all datasets: between 9.98% and 11.28% of BGP announcements are covered by VRPs in our latest snapshot.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Shape 254"/>
          <p:cNvSpPr/>
          <p:nvPr>
            <p:ph type="sldImg"/>
          </p:nvPr>
        </p:nvSpPr>
        <p:spPr>
          <a:prstGeom prst="rect">
            <a:avLst/>
          </a:prstGeom>
        </p:spPr>
        <p:txBody>
          <a:bodyPr/>
          <a:lstStyle/>
          <a:p>
            <a:pPr/>
          </a:p>
        </p:txBody>
      </p:sp>
      <p:sp>
        <p:nvSpPr>
          <p:cNvPr id="255" name="Shape 255"/>
          <p:cNvSpPr/>
          <p:nvPr>
            <p:ph type="body" sz="quarter" idx="1"/>
          </p:nvPr>
        </p:nvSpPr>
        <p:spPr>
          <a:prstGeom prst="rect">
            <a:avLst/>
          </a:prstGeom>
        </p:spPr>
        <p:txBody>
          <a:bodyPr/>
          <a:lstStyle/>
          <a:p>
            <a:pPr/>
            <a:r>
              <a:t>Then, the next question is how this database is created and how it can be validated.</a:t>
            </a:r>
          </a:p>
          <a:p>
            <a:pPr/>
          </a:p>
          <a:p>
            <a:pPr/>
            <a:r>
              <a:t>Largely, there are two processes; the first is  about the registration process for the network operators to to protect their resources using RPKI and </a:t>
            </a:r>
          </a:p>
          <a:p>
            <a:pPr/>
            <a:r>
              <a:t>And the other one is about validation process.</a:t>
            </a:r>
          </a:p>
          <a:p>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3" name="Shape 653"/>
          <p:cNvSpPr/>
          <p:nvPr>
            <p:ph type="sldImg"/>
          </p:nvPr>
        </p:nvSpPr>
        <p:spPr>
          <a:prstGeom prst="rect">
            <a:avLst/>
          </a:prstGeom>
        </p:spPr>
        <p:txBody>
          <a:bodyPr/>
          <a:lstStyle/>
          <a:p>
            <a:pPr/>
          </a:p>
        </p:txBody>
      </p:sp>
      <p:sp>
        <p:nvSpPr>
          <p:cNvPr id="654" name="Shape 654"/>
          <p:cNvSpPr/>
          <p:nvPr>
            <p:ph type="body" sz="quarter" idx="1"/>
          </p:nvPr>
        </p:nvSpPr>
        <p:spPr>
          <a:prstGeom prst="rect">
            <a:avLst/>
          </a:prstGeom>
        </p:spPr>
        <p:txBody>
          <a:bodyPr/>
          <a:lstStyle/>
          <a:p>
            <a:pPr/>
            <a:r>
              <a:t>Now, let’s see how much of them are actually unknown (which means we can’t validate), valid, and invalid.</a:t>
            </a:r>
          </a:p>
          <a:p>
            <a:pPr/>
            <a:r>
              <a:t>From a total of 46 B announcements for 8 years, we found that only 8.1% are covered, but good news is that 90% of them are valid. </a:t>
            </a:r>
          </a:p>
          <a:p>
            <a:pPr/>
            <a:r>
              <a:t>But some of you may think that 10% is still huge. So let’s see if this BGP qualify has been improved or not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6" name="Shape 686"/>
          <p:cNvSpPr/>
          <p:nvPr>
            <p:ph type="sldImg"/>
          </p:nvPr>
        </p:nvSpPr>
        <p:spPr>
          <a:prstGeom prst="rect">
            <a:avLst/>
          </a:prstGeom>
        </p:spPr>
        <p:txBody>
          <a:bodyPr/>
          <a:lstStyle/>
          <a:p>
            <a:pPr/>
          </a:p>
        </p:txBody>
      </p:sp>
      <p:sp>
        <p:nvSpPr>
          <p:cNvPr id="687" name="Shape 687"/>
          <p:cNvSpPr/>
          <p:nvPr>
            <p:ph type="body" sz="quarter" idx="1"/>
          </p:nvPr>
        </p:nvSpPr>
        <p:spPr>
          <a:prstGeom prst="rect">
            <a:avLst/>
          </a:prstGeom>
        </p:spPr>
        <p:txBody>
          <a:bodyPr/>
          <a:lstStyle/>
          <a:p>
            <a:pPr/>
          </a:p>
          <a:p>
            <a:pPr/>
            <a:r>
              <a:t>So Y axis shows the percentage of RPKI-invalid advertisements</a:t>
            </a:r>
          </a:p>
          <a:p>
            <a:pPr/>
          </a:p>
          <a:p>
            <a:pPr/>
            <a:r>
              <a:t>As you can see, for the first year of RPKI adoption was a mayhem; about half of covered announcements were invalid but it gets somehow settled down in 2012 and has been much better.</a:t>
            </a:r>
          </a:p>
          <a:p>
            <a:pPr/>
          </a:p>
          <a:p>
            <a:pPr/>
            <a:r>
              <a:t>We believe the sharp decrease in 2012 are due to the RIRs who improved their hosted services and RPKI training. For example, the RIPE NCC interface started to show BGP announcement validity to prefix owners and offered the option to operators to receive alerts about invalid announcements. The interfaces of LACNIC and APNIC were similarly modified to show invalid announcements to their users more clearly.</a:t>
            </a:r>
          </a:p>
          <a:p>
            <a:pPr/>
          </a:p>
          <a:p>
            <a:pPr/>
            <a:r>
              <a:t>Finally at the end of our snapshot we find that only 2~4% of covered prefixes are invalid.</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0" name="Shape 710"/>
          <p:cNvSpPr/>
          <p:nvPr>
            <p:ph type="sldImg"/>
          </p:nvPr>
        </p:nvSpPr>
        <p:spPr>
          <a:prstGeom prst="rect">
            <a:avLst/>
          </a:prstGeom>
        </p:spPr>
        <p:txBody>
          <a:bodyPr/>
          <a:lstStyle/>
          <a:p>
            <a:pPr/>
          </a:p>
        </p:txBody>
      </p:sp>
      <p:sp>
        <p:nvSpPr>
          <p:cNvPr id="711" name="Shape 711"/>
          <p:cNvSpPr/>
          <p:nvPr>
            <p:ph type="body" sz="quarter" idx="1"/>
          </p:nvPr>
        </p:nvSpPr>
        <p:spPr>
          <a:prstGeom prst="rect">
            <a:avLst/>
          </a:prstGeom>
        </p:spPr>
        <p:txBody>
          <a:bodyPr/>
          <a:lstStyle/>
          <a:p>
            <a:pPr/>
          </a:p>
          <a:p>
            <a:pPr/>
            <a:r>
              <a:t>As you know, we validated BGP announcement through this process.</a:t>
            </a:r>
          </a:p>
          <a:p>
            <a:pPr/>
            <a:r>
              <a:t>And let’s think why and how these two things could happen</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6" name="Shape 736"/>
          <p:cNvSpPr/>
          <p:nvPr>
            <p:ph type="sldImg"/>
          </p:nvPr>
        </p:nvSpPr>
        <p:spPr>
          <a:prstGeom prst="rect">
            <a:avLst/>
          </a:prstGeom>
        </p:spPr>
        <p:txBody>
          <a:bodyPr/>
          <a:lstStyle/>
          <a:p>
            <a:pPr/>
          </a:p>
        </p:txBody>
      </p:sp>
      <p:sp>
        <p:nvSpPr>
          <p:cNvPr id="737" name="Shape 737"/>
          <p:cNvSpPr/>
          <p:nvPr>
            <p:ph type="body" sz="quarter" idx="1"/>
          </p:nvPr>
        </p:nvSpPr>
        <p:spPr>
          <a:prstGeom prst="rect">
            <a:avLst/>
          </a:prstGeom>
        </p:spPr>
        <p:txBody>
          <a:bodyPr/>
          <a:lstStyle/>
          <a:p>
            <a:pPr/>
            <a:r>
              <a:t>Now, let’s focus why they are invalid; overall there are two reasons why a BGP announce goes invalid.</a:t>
            </a:r>
          </a:p>
          <a:p>
            <a:pPr/>
          </a:p>
          <a:p>
            <a:pPr/>
            <a:r>
              <a:t>First reason is that the announced IP prefix is too specific; In other words, the IP prefix is covered by at least one VRP, and the origin in the announcement is identical to the VRP ASN, but no VRP matches the announced IP prefix.</a:t>
            </a:r>
          </a:p>
          <a:p>
            <a:pPr/>
          </a:p>
          <a:p>
            <a:pPr/>
            <a:r>
              <a:t>In such a case, it is likely due to misconfigurations rather than malicious attempts</a:t>
            </a:r>
          </a:p>
          <a:p>
            <a:pPr/>
            <a:r>
              <a:t> </a:t>
            </a:r>
          </a:p>
          <a:p>
            <a:pPr/>
            <a:r>
              <a:t>There is a study showing that some network administrators were confused regarding the MaxLength attribute; for example, network administrators would incorrectly assume that the prefix length specified in the ROA would validate all IP prefixes that are more specific.</a:t>
            </a:r>
          </a:p>
          <a:p>
            <a:pPr/>
          </a:p>
          <a:p>
            <a:pPr/>
            <a:r>
              <a:t>The other reason is simply the ASN is not matched with the one in VRP. </a:t>
            </a:r>
          </a:p>
          <a:p>
            <a:pPr/>
            <a:r>
              <a:t>* But it is not all..</a:t>
            </a:r>
          </a:p>
          <a:p>
            <a:pPr/>
            <a:r>
              <a:t>There are many potential reasons for this; for example, some ISP manages multiple AS number and swap the IP spaces with each other but forgot to update ROAs,</a:t>
            </a:r>
          </a:p>
          <a:p>
            <a:pPr/>
            <a:r>
              <a:t>Or some provider AS registered ROA, but leased some of the IP spaces to the customers and not updating it.</a:t>
            </a:r>
          </a:p>
          <a:p>
            <a:pPr/>
            <a:r>
              <a:t>Or some ASes offer DDoS prevention service and announcing IP prefixes on behalf of origin AS,</a:t>
            </a:r>
          </a:p>
          <a:p>
            <a:pPr/>
            <a:r>
              <a:t>And some of the others can be malicious, but of course we don’t know for sure.</a:t>
            </a:r>
          </a:p>
          <a:p>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8" name="Shape 768"/>
          <p:cNvSpPr/>
          <p:nvPr>
            <p:ph type="sldImg"/>
          </p:nvPr>
        </p:nvSpPr>
        <p:spPr>
          <a:prstGeom prst="rect">
            <a:avLst/>
          </a:prstGeom>
        </p:spPr>
        <p:txBody>
          <a:bodyPr/>
          <a:lstStyle/>
          <a:p>
            <a:pPr/>
          </a:p>
        </p:txBody>
      </p:sp>
      <p:sp>
        <p:nvSpPr>
          <p:cNvPr id="769" name="Shape 769"/>
          <p:cNvSpPr/>
          <p:nvPr>
            <p:ph type="body" sz="quarter" idx="1"/>
          </p:nvPr>
        </p:nvSpPr>
        <p:spPr>
          <a:prstGeom prst="rect">
            <a:avLst/>
          </a:prstGeom>
        </p:spPr>
        <p:txBody>
          <a:bodyPr/>
          <a:lstStyle/>
          <a:p>
            <a:pPr/>
            <a:r>
              <a:t>unknown, invalid, valid</a:t>
            </a:r>
          </a:p>
          <a:p>
            <a:pPr/>
          </a:p>
          <a:p>
            <a:pPr/>
            <a:r>
              <a:t>It could be malicious, of course we don’t know for sure.</a:t>
            </a:r>
          </a:p>
          <a:p>
            <a:pPr/>
            <a:r>
              <a:t>I’m going to discuss about it later,</a:t>
            </a:r>
          </a:p>
          <a:p>
            <a:pPr/>
          </a:p>
          <a:p>
            <a:pPr/>
            <a:r>
              <a:t>And if we found vrps that share the same ASNs, but fail to find a VRPs that exactly matches the announced IP prefix, then it could be due to some misconfigurations.</a:t>
            </a:r>
          </a:p>
          <a:p>
            <a:pPr/>
            <a:r>
              <a:t>Such as a single VRP can validate all sub prefixes more specific than the IP prefix length is VRP.</a:t>
            </a:r>
          </a:p>
          <a:p>
            <a:pPr/>
          </a:p>
          <a:p>
            <a:pPr/>
          </a:p>
          <a:p>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2" name="Shape 782"/>
          <p:cNvSpPr/>
          <p:nvPr>
            <p:ph type="sldImg"/>
          </p:nvPr>
        </p:nvSpPr>
        <p:spPr>
          <a:prstGeom prst="rect">
            <a:avLst/>
          </a:prstGeom>
        </p:spPr>
        <p:txBody>
          <a:bodyPr/>
          <a:lstStyle/>
          <a:p>
            <a:pPr/>
          </a:p>
        </p:txBody>
      </p:sp>
      <p:sp>
        <p:nvSpPr>
          <p:cNvPr id="783" name="Shape 783"/>
          <p:cNvSpPr/>
          <p:nvPr>
            <p:ph type="body" sz="quarter" idx="1"/>
          </p:nvPr>
        </p:nvSpPr>
        <p:spPr>
          <a:prstGeom prst="rect">
            <a:avLst/>
          </a:prstGeom>
        </p:spPr>
        <p:txBody>
          <a:bodyPr/>
          <a:lstStyle/>
          <a:p>
            <a:pPr/>
            <a:r>
              <a:t>Now, let’s see how much of them are too-specific and wrong-ASNs; </a:t>
            </a:r>
          </a:p>
          <a:p>
            <a:pPr/>
            <a:r>
              <a:t>Interestingly, they are nearly equally distributed; 48.0% ∼ 51.5% of the invalid announcements are too-specific</a:t>
            </a:r>
          </a:p>
          <a:p>
            <a:pPr/>
          </a:p>
          <a:p>
            <a:pPr/>
            <a:r>
              <a:t>Let’s first focus on Too-specific;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4" name="Shape 814"/>
          <p:cNvSpPr/>
          <p:nvPr>
            <p:ph type="sldImg"/>
          </p:nvPr>
        </p:nvSpPr>
        <p:spPr>
          <a:prstGeom prst="rect">
            <a:avLst/>
          </a:prstGeom>
        </p:spPr>
        <p:txBody>
          <a:bodyPr/>
          <a:lstStyle/>
          <a:p>
            <a:pPr/>
          </a:p>
        </p:txBody>
      </p:sp>
      <p:sp>
        <p:nvSpPr>
          <p:cNvPr id="815" name="Shape 815"/>
          <p:cNvSpPr/>
          <p:nvPr>
            <p:ph type="body" sz="quarter" idx="1"/>
          </p:nvPr>
        </p:nvSpPr>
        <p:spPr>
          <a:prstGeom prst="rect">
            <a:avLst/>
          </a:prstGeom>
        </p:spPr>
        <p:txBody>
          <a:bodyPr/>
          <a:lstStyle/>
          <a:p>
            <a:pPr/>
            <a:r>
              <a:t>Interestingly, we observe many spikes over the datasets; </a:t>
            </a:r>
          </a:p>
          <a:p>
            <a:pPr/>
          </a:p>
          <a:p>
            <a:pPr/>
            <a:r>
              <a:t>For example, Virgin Media Limited announced 3,200 IP prefixes but they were too specific as their VRPs are without MaxLength.</a:t>
            </a:r>
          </a:p>
          <a:p>
            <a:pPr/>
          </a:p>
          <a:p>
            <a:pPr/>
            <a:r>
              <a:t>Another interesting example is Free SaS;</a:t>
            </a:r>
          </a:p>
          <a:p>
            <a:pPr/>
            <a:r>
              <a:t>They announced 7000 too specific IP prefixes and their covered VRPs do not have the MaxLength,</a:t>
            </a:r>
          </a:p>
          <a:p>
            <a:pPr/>
            <a:r>
              <a:t>The next day, they published ROA with MaxLength so the issues were gone. </a:t>
            </a:r>
          </a:p>
          <a:p>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0" name="Shape 830"/>
          <p:cNvSpPr/>
          <p:nvPr>
            <p:ph type="sldImg"/>
          </p:nvPr>
        </p:nvSpPr>
        <p:spPr>
          <a:prstGeom prst="rect">
            <a:avLst/>
          </a:prstGeom>
        </p:spPr>
        <p:txBody>
          <a:bodyPr/>
          <a:lstStyle/>
          <a:p>
            <a:pPr/>
          </a:p>
        </p:txBody>
      </p:sp>
      <p:sp>
        <p:nvSpPr>
          <p:cNvPr id="831" name="Shape 831"/>
          <p:cNvSpPr/>
          <p:nvPr>
            <p:ph type="body" sz="quarter" idx="1"/>
          </p:nvPr>
        </p:nvSpPr>
        <p:spPr>
          <a:prstGeom prst="rect">
            <a:avLst/>
          </a:prstGeom>
        </p:spPr>
        <p:txBody>
          <a:bodyPr/>
          <a:lstStyle/>
          <a:p>
            <a:pPr/>
            <a:r>
              <a:t>As you can tell,  MaxLength is really powerful tool as it can easily validate many subprefixes that you announce if being used correctly.</a:t>
            </a:r>
          </a:p>
          <a:p>
            <a:pPr/>
          </a:p>
          <a:p>
            <a:pPr/>
            <a:r>
              <a:t>Let’s first see the IP prefixes from VRPs that do not contain the MaxLength attribute from all VRP. Interestingly, the usage of MaxLength has been decreasing and only 11.2% of IP prefixes in VRPs use it in our latest snapshot</a:t>
            </a:r>
          </a:p>
          <a:p>
            <a:pPr/>
          </a:p>
          <a:p>
            <a:pPr/>
            <a:r>
              <a:t>Then how about the actual ip prefixes being announced through BGP?</a:t>
            </a:r>
          </a:p>
          <a:p>
            <a:pPr/>
          </a:p>
          <a:p>
            <a:pPr/>
            <a:r>
              <a:t>So, the graph in the middle shows the % of Valid BGP advertisement validated through VRPs without MaxLength. As you can tell, even though the usage is decreasing, we still see that 52.3% of the valid IP prefixes are validated through VRPs with the MaxLength attribute.</a:t>
            </a:r>
          </a:p>
          <a:p>
            <a:pPr/>
          </a:p>
          <a:p>
            <a:pPr marL="436562" indent="-436562">
              <a:buSzPct val="100000"/>
              <a:buAutoNum type="arabicParenBoth" startAt="1"/>
            </a:pPr>
            <a:r>
              <a:t>However, when we focus on these too specific advertisement, we see very different thing; more than 90% of the too-specific announcements (and more than 92% in our latest snapshot) are due to VRPs that do not have the MaxLength attribute. </a:t>
            </a:r>
          </a:p>
          <a:p>
            <a:pPr lvl="1" marL="1071562" indent="-436562">
              <a:buSzPct val="100000"/>
              <a:buAutoNum type="arabicParenBoth" startAt="1"/>
            </a:pPr>
            <a:r>
              <a:t>In other words, the majority of the too-specific announcements potentially could have been validated if their VRPs were to correctly set the MaxLength attribute or create explicit VRPs for all the more specifics. </a:t>
            </a:r>
          </a:p>
          <a:p>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4" name="Shape 844"/>
          <p:cNvSpPr/>
          <p:nvPr>
            <p:ph type="sldImg"/>
          </p:nvPr>
        </p:nvSpPr>
        <p:spPr>
          <a:prstGeom prst="rect">
            <a:avLst/>
          </a:prstGeom>
        </p:spPr>
        <p:txBody>
          <a:bodyPr/>
          <a:lstStyle/>
          <a:p>
            <a:pPr/>
          </a:p>
        </p:txBody>
      </p:sp>
      <p:sp>
        <p:nvSpPr>
          <p:cNvPr id="845" name="Shape 845"/>
          <p:cNvSpPr/>
          <p:nvPr>
            <p:ph type="body" sz="quarter" idx="1"/>
          </p:nvPr>
        </p:nvSpPr>
        <p:spPr>
          <a:prstGeom prst="rect">
            <a:avLst/>
          </a:prstGeom>
        </p:spPr>
        <p:txBody>
          <a:bodyPr/>
          <a:lstStyle/>
          <a:p>
            <a:pPr/>
            <a:r>
              <a:t>Now, let’s see the other invalid reasons; which is Wrong ASN.</a:t>
            </a:r>
          </a:p>
          <a:p>
            <a:pPr/>
            <a:r>
              <a:t>You might think that all BGP announcements that are originated from wrong ASN are hijack attempts, but actually they might be due to some misconfigurations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6" name="Shape 856"/>
          <p:cNvSpPr/>
          <p:nvPr>
            <p:ph type="sldImg"/>
          </p:nvPr>
        </p:nvSpPr>
        <p:spPr>
          <a:prstGeom prst="rect">
            <a:avLst/>
          </a:prstGeom>
        </p:spPr>
        <p:txBody>
          <a:bodyPr/>
          <a:lstStyle/>
          <a:p>
            <a:pPr/>
          </a:p>
        </p:txBody>
      </p:sp>
      <p:sp>
        <p:nvSpPr>
          <p:cNvPr id="857" name="Shape 857"/>
          <p:cNvSpPr/>
          <p:nvPr>
            <p:ph type="body" sz="quarter" idx="1"/>
          </p:nvPr>
        </p:nvSpPr>
        <p:spPr>
          <a:prstGeom prst="rect">
            <a:avLst/>
          </a:prstGeom>
        </p:spPr>
        <p:txBody>
          <a:bodyPr/>
          <a:lstStyle/>
          <a:p>
            <a:pPr/>
            <a:r>
              <a:t>First, </a:t>
            </a:r>
          </a:p>
          <a:p>
            <a:pPr/>
            <a:r>
              <a:t>Couple of ISPs that announcing  invalid bop due to misconfiguration</a:t>
            </a:r>
          </a:p>
          <a:p>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Shape 290"/>
          <p:cNvSpPr/>
          <p:nvPr>
            <p:ph type="sldImg"/>
          </p:nvPr>
        </p:nvSpPr>
        <p:spPr>
          <a:prstGeom prst="rect">
            <a:avLst/>
          </a:prstGeom>
        </p:spPr>
        <p:txBody>
          <a:bodyPr/>
          <a:lstStyle/>
          <a:p>
            <a:pPr/>
          </a:p>
        </p:txBody>
      </p:sp>
      <p:sp>
        <p:nvSpPr>
          <p:cNvPr id="291" name="Shape 291"/>
          <p:cNvSpPr/>
          <p:nvPr>
            <p:ph type="body" sz="quarter" idx="1"/>
          </p:nvPr>
        </p:nvSpPr>
        <p:spPr>
          <a:prstGeom prst="rect">
            <a:avLst/>
          </a:prstGeom>
        </p:spPr>
        <p:txBody>
          <a:bodyPr/>
          <a:lstStyle/>
          <a:p>
            <a:pPr/>
            <a:r>
              <a:t>If a resource holder wants to create a secure mapping between AS number and IP prefixes that they are going to announce, they first needs to create a certificate.</a:t>
            </a:r>
          </a:p>
          <a:p>
            <a:pPr/>
          </a:p>
          <a:p>
            <a:pPr/>
            <a:r>
              <a:t>After that it needs to create another object called ROA; </a:t>
            </a:r>
          </a:p>
          <a:p>
            <a:pPr/>
            <a:r>
              <a:t>ROA is the core object of RPKI, which authorizes an AS to announce certain IP prefixes. This ROA is signed by the certificate.</a:t>
            </a:r>
          </a:p>
          <a:p>
            <a:pPr/>
          </a:p>
          <a:p>
            <a:pPr/>
            <a:r>
              <a:t>And let’s see what’s in ROA;</a:t>
            </a:r>
          </a:p>
          <a:p>
            <a:pPr/>
            <a:r>
              <a:t>Basically, ROA contains the list of IP prefixes that the AS will announce; for example, if the AS 4385 wants to divide its /16 IP prefixes into multiple /20 and wants to announce, then ROA must contain each of the /20 IP prefixes.</a:t>
            </a:r>
          </a:p>
          <a:p>
            <a:pPr/>
          </a:p>
          <a:p>
            <a:pPr/>
            <a:r>
              <a:t>So, as a separate entry, AS 4385 should insert each of the entries in ROA; and each of them is called “Validated ROA Payloads” VRPs, which is an actual unit for BGP validation.</a:t>
            </a:r>
          </a:p>
          <a:p>
            <a:pPr/>
          </a:p>
          <a:p>
            <a:pPr/>
            <a:r>
              <a:t>However as you can tell, there are lots of entry in a single ROA, </a:t>
            </a:r>
          </a:p>
          <a:p>
            <a:pPr/>
            <a:r>
              <a:t>What I can do instead is just to introduce a single entry with an attribute called MaxLength, which basically specifies the maximum prefix length that this single VRP can authorize. </a:t>
            </a:r>
          </a:p>
          <a:p>
            <a:pPr/>
            <a:br/>
            <a:r>
              <a:t>For example by setting the MaxLength attribute with 20, this single VRP can be used to authorize any IP prefixes of which length is between 16 and 20. </a:t>
            </a:r>
          </a:p>
          <a:p>
            <a:pPr/>
          </a:p>
          <a:p>
            <a:pPr/>
            <a:r>
              <a:t>As you can tell, The MaxLength attribute is efficient, as it is basically  a macro that allows a single ROA to match many sub-prefixes.</a:t>
            </a:r>
          </a:p>
          <a:p>
            <a:pPr/>
            <a:r>
              <a:t>However, if those sub-prefixes that are matched by the ROA, are not actually advertised, then it can be vulnerable to forged-origin sub-prefix hijacks, thus, it is often recommended to use MaxLength only if all sub-prefixes will be actually advertised in BGP.</a:t>
            </a:r>
          </a:p>
          <a:p>
            <a:pPr/>
          </a:p>
          <a:p>
            <a:pPr/>
          </a:p>
          <a:p>
            <a:pPr/>
          </a:p>
          <a:p>
            <a:pPr/>
          </a:p>
          <a:p>
            <a:pPr/>
          </a:p>
          <a:p>
            <a:pPr/>
            <a:r>
              <a:t>A quick stupid question; to enable RPKI, customer ISP needs to ask it’s provider ISP to get the certificate signed?</a:t>
            </a:r>
          </a:p>
          <a:p>
            <a:pPr/>
          </a:p>
          <a:p>
            <a:pPr/>
          </a:p>
          <a:p>
            <a:pPr/>
            <a:r>
              <a:t>But the ROA has to be consistent with actual BGP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7" name="Shape 867"/>
          <p:cNvSpPr/>
          <p:nvPr>
            <p:ph type="sldImg"/>
          </p:nvPr>
        </p:nvSpPr>
        <p:spPr>
          <a:prstGeom prst="rect">
            <a:avLst/>
          </a:prstGeom>
        </p:spPr>
        <p:txBody>
          <a:bodyPr/>
          <a:lstStyle/>
          <a:p>
            <a:pPr/>
          </a:p>
        </p:txBody>
      </p:sp>
      <p:sp>
        <p:nvSpPr>
          <p:cNvPr id="868" name="Shape 868"/>
          <p:cNvSpPr/>
          <p:nvPr>
            <p:ph type="body" sz="quarter" idx="1"/>
          </p:nvPr>
        </p:nvSpPr>
        <p:spPr>
          <a:prstGeom prst="rect">
            <a:avLst/>
          </a:prstGeom>
        </p:spPr>
        <p:txBody>
          <a:bodyPr/>
          <a:lstStyle/>
          <a:p>
            <a:pPr/>
            <a:r>
              <a:t>Now, let’s see the other invalid reasons; which is Wrong ASN.</a:t>
            </a:r>
          </a:p>
          <a:p>
            <a:pPr/>
          </a:p>
          <a:p>
            <a:pPr/>
            <a:r>
              <a:t>Increasing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9" name="Shape 879"/>
          <p:cNvSpPr/>
          <p:nvPr>
            <p:ph type="sldImg"/>
          </p:nvPr>
        </p:nvSpPr>
        <p:spPr>
          <a:prstGeom prst="rect">
            <a:avLst/>
          </a:prstGeom>
        </p:spPr>
        <p:txBody>
          <a:bodyPr/>
          <a:lstStyle/>
          <a:p>
            <a:pPr/>
          </a:p>
        </p:txBody>
      </p:sp>
      <p:sp>
        <p:nvSpPr>
          <p:cNvPr id="880" name="Shape 880"/>
          <p:cNvSpPr/>
          <p:nvPr>
            <p:ph type="body" sz="quarter" idx="1"/>
          </p:nvPr>
        </p:nvSpPr>
        <p:spPr>
          <a:prstGeom prst="rect">
            <a:avLst/>
          </a:prstGeom>
        </p:spPr>
        <p:txBody>
          <a:bodyPr/>
          <a:lstStyle/>
          <a:p>
            <a:pPr/>
            <a:r>
              <a:t>We haven’t found that many DDoS protection ASes announcing BGP prefixes on behalf the origin.</a:t>
            </a:r>
          </a:p>
          <a:p>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9" name="Shape 889"/>
          <p:cNvSpPr/>
          <p:nvPr>
            <p:ph type="sldImg"/>
          </p:nvPr>
        </p:nvSpPr>
        <p:spPr>
          <a:prstGeom prst="rect">
            <a:avLst/>
          </a:prstGeom>
        </p:spPr>
        <p:txBody>
          <a:bodyPr/>
          <a:lstStyle/>
          <a:p>
            <a:pPr/>
          </a:p>
        </p:txBody>
      </p:sp>
      <p:sp>
        <p:nvSpPr>
          <p:cNvPr id="890" name="Shape 890"/>
          <p:cNvSpPr/>
          <p:nvPr>
            <p:ph type="body" sz="quarter" idx="1"/>
          </p:nvPr>
        </p:nvSpPr>
        <p:spPr>
          <a:prstGeom prst="rect">
            <a:avLst/>
          </a:prstGeom>
        </p:spPr>
        <p:txBody>
          <a:bodyPr/>
          <a:lstStyle/>
          <a:p>
            <a:pPr/>
            <a:r>
              <a:t>The last one is about others. </a:t>
            </a:r>
          </a:p>
          <a:p>
            <a:pPr/>
            <a:r>
              <a:t>As these unknown announcements originate from an origin which has likely nothing to do with the authorized origin it could be suspicious.</a:t>
            </a:r>
          </a:p>
          <a:p>
            <a:pPr/>
            <a:r>
              <a:t>Of course we don’t know for sure if they are really a hijacking attempt or not, but at least we can’t find any reasons of why this has happened.</a:t>
            </a:r>
          </a:p>
          <a:p>
            <a:pPr/>
          </a:p>
          <a:p>
            <a:pPr/>
            <a:r>
              <a:t>As you might expect, we can see many spikes over the graph, which seems very suspicious.</a:t>
            </a:r>
          </a:p>
          <a:p>
            <a:pPr/>
          </a:p>
          <a:p>
            <a:pPr/>
            <a:r>
              <a:t>So I’m going to talk about it later but we released all the datasets and the list of these BGP announcement, so if you have any good method to detect hijacking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4" name="Shape 894"/>
          <p:cNvSpPr/>
          <p:nvPr>
            <p:ph type="sldImg"/>
          </p:nvPr>
        </p:nvSpPr>
        <p:spPr>
          <a:prstGeom prst="rect">
            <a:avLst/>
          </a:prstGeom>
        </p:spPr>
        <p:txBody>
          <a:bodyPr/>
          <a:lstStyle/>
          <a:p>
            <a:pPr/>
          </a:p>
        </p:txBody>
      </p:sp>
      <p:sp>
        <p:nvSpPr>
          <p:cNvPr id="895" name="Shape 895"/>
          <p:cNvSpPr/>
          <p:nvPr>
            <p:ph type="body" sz="quarter" idx="1"/>
          </p:nvPr>
        </p:nvSpPr>
        <p:spPr>
          <a:prstGeom prst="rect">
            <a:avLst/>
          </a:prstGeom>
        </p:spPr>
        <p:txBody>
          <a:bodyPr/>
          <a:lstStyle/>
          <a:p>
            <a:pPr/>
            <a:r>
              <a:t>There were news that Julian Assange, the founder of Wikileaks, was granted Ecuadorian Citizenship a month prior.</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1" name="Shape 951"/>
          <p:cNvSpPr/>
          <p:nvPr>
            <p:ph type="sldImg"/>
          </p:nvPr>
        </p:nvSpPr>
        <p:spPr>
          <a:prstGeom prst="rect">
            <a:avLst/>
          </a:prstGeom>
        </p:spPr>
        <p:txBody>
          <a:bodyPr/>
          <a:lstStyle/>
          <a:p>
            <a:pPr/>
          </a:p>
        </p:txBody>
      </p:sp>
      <p:sp>
        <p:nvSpPr>
          <p:cNvPr id="952" name="Shape 952"/>
          <p:cNvSpPr/>
          <p:nvPr>
            <p:ph type="body" sz="quarter" idx="1"/>
          </p:nvPr>
        </p:nvSpPr>
        <p:spPr>
          <a:prstGeom prst="rect">
            <a:avLst/>
          </a:prstGeom>
        </p:spPr>
        <p:txBody>
          <a:bodyPr/>
          <a:lstStyle/>
          <a:p>
            <a:pPr/>
            <a:r>
              <a:t>Next, we wanted to compare these suspicious announcements with well-known hijacking incidents. </a:t>
            </a:r>
          </a:p>
          <a:p>
            <a:pPr/>
          </a:p>
          <a:p>
            <a:pPr/>
            <a:r>
              <a:t>So we used BGPStream’s public reports;</a:t>
            </a:r>
          </a:p>
          <a:p>
            <a:pPr/>
            <a:r>
              <a:t>For cross-validation purposes, we downloaded the reports from its Twitter account and validated them using RPKI.</a:t>
            </a:r>
          </a:p>
          <a:p>
            <a:pPr/>
          </a:p>
          <a:p>
            <a:pPr/>
            <a:r>
              <a:t>These results show a potential impact of RPKI when it is deployed correctly without misconfigurations; the few misconfigurations can be easily patched by publishing correct ROAs.</a:t>
            </a:r>
          </a:p>
          <a:p>
            <a:pPr/>
            <a:r>
              <a:t>The remaining hijack reports are at least suspicious and can be effectively filtered by relying on RPKI validation.</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8" name="Shape 958"/>
          <p:cNvSpPr/>
          <p:nvPr>
            <p:ph type="sldImg"/>
          </p:nvPr>
        </p:nvSpPr>
        <p:spPr>
          <a:prstGeom prst="rect">
            <a:avLst/>
          </a:prstGeom>
        </p:spPr>
        <p:txBody>
          <a:bodyPr/>
          <a:lstStyle/>
          <a:p>
            <a:pPr/>
          </a:p>
        </p:txBody>
      </p:sp>
      <p:sp>
        <p:nvSpPr>
          <p:cNvPr id="959" name="Shape 959"/>
          <p:cNvSpPr/>
          <p:nvPr>
            <p:ph type="body" sz="quarter" idx="1"/>
          </p:nvPr>
        </p:nvSpPr>
        <p:spPr>
          <a:prstGeom prst="rect">
            <a:avLst/>
          </a:prstGeom>
        </p:spPr>
        <p:txBody>
          <a:bodyPr/>
          <a:lstStyle/>
          <a:p>
            <a:pPr/>
            <a:r>
              <a:t>AS 395561 (Absolute Connection) announced 11,512 prefixes owned by 701 ASes (in the Akamai dataset), </a:t>
            </a:r>
          </a:p>
          <a:p>
            <a:pPr/>
            <a:r>
              <a:t>AS 200759 (Innofield) announced 362 prefixes owned by 76 ASes (in the RIPE-RIS dataset), </a:t>
            </a:r>
          </a:p>
          <a:p>
            <a:pPr/>
            <a:r>
              <a:t>AS 37468 (Angola Cable) announced 15,364 prefixes owned by 841 ASes.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0" name="Shape 980"/>
          <p:cNvSpPr/>
          <p:nvPr>
            <p:ph type="sldImg"/>
          </p:nvPr>
        </p:nvSpPr>
        <p:spPr>
          <a:prstGeom prst="rect">
            <a:avLst/>
          </a:prstGeom>
        </p:spPr>
        <p:txBody>
          <a:bodyPr/>
          <a:lstStyle/>
          <a:p>
            <a:pPr/>
          </a:p>
        </p:txBody>
      </p:sp>
      <p:sp>
        <p:nvSpPr>
          <p:cNvPr id="981" name="Shape 981"/>
          <p:cNvSpPr/>
          <p:nvPr>
            <p:ph type="body" sz="quarter" idx="1"/>
          </p:nvPr>
        </p:nvSpPr>
        <p:spPr>
          <a:prstGeom prst="rect">
            <a:avLst/>
          </a:prstGeom>
        </p:spPr>
        <p:txBody>
          <a:bodyPr/>
          <a:lstStyle/>
          <a:p>
            <a:pPr/>
            <a:r>
              <a:t>If we see the growth of adoption, it’s more interesting;</a:t>
            </a:r>
          </a:p>
          <a:p>
            <a:pPr/>
            <a:r>
              <a:t>These graphs show (1) # of VRPs (2) % of ASes and (3) % of IPv4 spaces authorized by VRP,</a:t>
            </a:r>
          </a:p>
          <a:p>
            <a:pPr/>
          </a:p>
          <a:p>
            <a:pPr/>
            <a:r>
              <a:t>As you can see, the adoption rate has been increasing, especially if you focus on 2019, you can see very rapid growth. </a:t>
            </a:r>
          </a:p>
          <a:p>
            <a:pPr/>
            <a:r>
              <a:t>For example, the fraction of the total IP space of RIPENCC covered by VRPs rose from 19.2% to 30.6% between January 1, 2017 and February 27, 2019</a:t>
            </a:r>
          </a:p>
          <a:p>
            <a:pPr/>
            <a:r>
              <a:t>This is very encouraging, because one previous work in 2016, showed that 84% of network practitioners were not interested in deploying RPKI.</a:t>
            </a:r>
          </a:p>
          <a:p>
            <a:pPr/>
          </a:p>
          <a:p>
            <a:pPr/>
            <a:r>
              <a:t>We also found there is a spike at the # of VRPs managed by APNIC near June 2017; this was caused by the introduction of a new management system at APNIC that unified management of RPKI and IRR. This system mistakenly started disabling all of the MaxLength attributes but introducing ROAs separately when existing data was imported into the system upon launch.</a:t>
            </a:r>
          </a:p>
          <a:p>
            <a:pPr/>
            <a:r>
              <a:t>When APNIC noticed the sharp increase in ROAs, they rolled backed this change and reintroduced ROAs with MaxLength attributes on June 19th, 2017,</a:t>
            </a:r>
          </a:p>
          <a:p>
            <a:pPr/>
          </a:p>
          <a:p>
            <a:pPr/>
            <a:r>
              <a:t>This is why % of ASes and IPv4 spaces remained same  even though the number of VRPs were increased very rapidly.</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0" name="Shape 990"/>
          <p:cNvSpPr/>
          <p:nvPr>
            <p:ph type="sldImg"/>
          </p:nvPr>
        </p:nvSpPr>
        <p:spPr>
          <a:prstGeom prst="rect">
            <a:avLst/>
          </a:prstGeom>
        </p:spPr>
        <p:txBody>
          <a:bodyPr/>
          <a:lstStyle/>
          <a:p>
            <a:pPr/>
          </a:p>
        </p:txBody>
      </p:sp>
      <p:sp>
        <p:nvSpPr>
          <p:cNvPr id="991" name="Shape 991"/>
          <p:cNvSpPr/>
          <p:nvPr>
            <p:ph type="body" sz="quarter" idx="1"/>
          </p:nvPr>
        </p:nvSpPr>
        <p:spPr>
          <a:prstGeom prst="rect">
            <a:avLst/>
          </a:prstGeom>
        </p:spPr>
        <p:txBody>
          <a:bodyPr/>
          <a:lstStyle/>
          <a:p>
            <a:pPr/>
            <a:r>
              <a:t>Actually, it gets even better by showing only 2~4% of verifiable prefixes are invalid.</a:t>
            </a:r>
          </a:p>
          <a:p>
            <a:pPr/>
          </a:p>
          <a:p>
            <a:pPr/>
            <a:r>
              <a:t>We believe this is due to recent efforts from IXPs who adopted RPKI as a service. </a:t>
            </a:r>
          </a:p>
          <a:p>
            <a:pPr/>
            <a:r>
              <a:t>Some networks started to drop RPKI invalids either by using this service or by deploying RPKI validation themselves; for example, DE-CIX deployed RPKI and started to drop RPKI invalid prefixes in 2019</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7" name="Shape 1017"/>
          <p:cNvSpPr/>
          <p:nvPr>
            <p:ph type="sldImg"/>
          </p:nvPr>
        </p:nvSpPr>
        <p:spPr>
          <a:prstGeom prst="rect">
            <a:avLst/>
          </a:prstGeom>
        </p:spPr>
        <p:txBody>
          <a:bodyPr/>
          <a:lstStyle/>
          <a:p>
            <a:pPr/>
          </a:p>
        </p:txBody>
      </p:sp>
      <p:sp>
        <p:nvSpPr>
          <p:cNvPr id="1018" name="Shape 1018"/>
          <p:cNvSpPr/>
          <p:nvPr>
            <p:ph type="body" sz="quarter" idx="1"/>
          </p:nvPr>
        </p:nvSpPr>
        <p:spPr>
          <a:prstGeom prst="rect">
            <a:avLst/>
          </a:prstGeom>
        </p:spPr>
        <p:txBody>
          <a:bodyPr/>
          <a:lstStyle/>
          <a:p>
            <a:pPr/>
            <a:r>
              <a:t>The last analysis is about traffic; </a:t>
            </a:r>
          </a:p>
          <a:p>
            <a:pPr/>
          </a:p>
          <a:p>
            <a:pPr/>
            <a:r>
              <a:t>We wanted to estimate the amount of traffic from the “other” category, which might be helpful for network operators to estimate the impact of dropping potentially suspicious prefixes using the RPKI. </a:t>
            </a:r>
          </a:p>
          <a:p>
            <a:pPr/>
            <a:r>
              <a:t>if it is too high, then the network operators may be reluctant to drop such suspicious prefixes.</a:t>
            </a:r>
          </a:p>
          <a:p>
            <a:pPr/>
            <a:r>
              <a:t>In collaboration with Akamai Technologies, we calculated the portion of all HTTP/HTTPs traffic that came from the IP prefixes in “other” category between December 1st and December 28th,</a:t>
            </a:r>
          </a:p>
          <a:p>
            <a:pPr/>
          </a:p>
          <a:p>
            <a:pPr/>
            <a:r>
              <a:t>We find that a very small fraction of traffic (less than 0.3%) was exchanged with the “other” prefixex; however, we also note that this is a non-negligible amount of traffic and that we cannot prove that the invalid announcements are hijack attempts so it could be a little bit hasty decision to drop such prefixes.</a:t>
            </a:r>
          </a:p>
          <a:p>
            <a:pPr/>
          </a:p>
          <a:p>
            <a:pPr/>
            <a:r>
              <a:t>So There remains a need for reliable techniques for detecting hijacking attempts, so that this information can be used in concert with RPKI validation to safely drop unauthorized prefix announcements and their traffic.</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6" name="Shape 1066"/>
          <p:cNvSpPr/>
          <p:nvPr>
            <p:ph type="sldImg"/>
          </p:nvPr>
        </p:nvSpPr>
        <p:spPr>
          <a:prstGeom prst="rect">
            <a:avLst/>
          </a:prstGeom>
        </p:spPr>
        <p:txBody>
          <a:bodyPr/>
          <a:lstStyle/>
          <a:p>
            <a:pPr/>
          </a:p>
        </p:txBody>
      </p:sp>
      <p:sp>
        <p:nvSpPr>
          <p:cNvPr id="1067" name="Shape 1067"/>
          <p:cNvSpPr/>
          <p:nvPr>
            <p:ph type="body" sz="quarter" idx="1"/>
          </p:nvPr>
        </p:nvSpPr>
        <p:spPr>
          <a:prstGeom prst="rect">
            <a:avLst/>
          </a:prstGeom>
        </p:spPr>
        <p:txBody>
          <a:bodyPr/>
          <a:lstStyle/>
          <a:p>
            <a:pPr/>
            <a:r>
              <a:t>As you can tell, this validation process is a bit complex, so these validation processes are done by validator.</a:t>
            </a:r>
          </a:p>
          <a:p>
            <a:pPr/>
            <a:r>
              <a:t>What it does is to scrape all the RPKI objects in the repositories and after that create a chain of trust for each of the rpki objects and validate them.</a:t>
            </a:r>
          </a:p>
          <a:p>
            <a:pPr/>
          </a:p>
          <a:p>
            <a:pPr/>
            <a:r>
              <a:t>And router can use RPKI-RTR protocol just to fetch the list of VRPs. </a:t>
            </a:r>
          </a:p>
          <a:p>
            <a:pPr/>
            <a:r>
              <a:t>Currently there are a number of RPKI validator tools, for example Routinator from NLNetLabs, and OctoRPKI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Shape 354"/>
          <p:cNvSpPr/>
          <p:nvPr>
            <p:ph type="sldImg"/>
          </p:nvPr>
        </p:nvSpPr>
        <p:spPr>
          <a:prstGeom prst="rect">
            <a:avLst/>
          </a:prstGeom>
        </p:spPr>
        <p:txBody>
          <a:bodyPr/>
          <a:lstStyle/>
          <a:p>
            <a:pPr/>
          </a:p>
        </p:txBody>
      </p:sp>
      <p:sp>
        <p:nvSpPr>
          <p:cNvPr id="355" name="Shape 355"/>
          <p:cNvSpPr/>
          <p:nvPr>
            <p:ph type="body" sz="quarter" idx="1"/>
          </p:nvPr>
        </p:nvSpPr>
        <p:spPr>
          <a:prstGeom prst="rect">
            <a:avLst/>
          </a:prstGeom>
        </p:spPr>
        <p:txBody>
          <a:bodyPr/>
          <a:lstStyle/>
          <a:p>
            <a:pPr/>
            <a:r>
              <a:t>Then, the next question is how can we verify the certificate and ROA.</a:t>
            </a:r>
          </a:p>
          <a:p>
            <a:pPr/>
          </a:p>
          <a:p>
            <a:pPr/>
            <a:r>
              <a:t>Actually, Internet resource numbers such as IP addresses and ASNs are allocated and managed by Regional Internet Registries, which means they know who is an owner of IP space (and ASs). Thus, they have a trust anchor and root certificate and sign intermediate certificate such as Local Internet registries certificate. </a:t>
            </a:r>
          </a:p>
          <a:p>
            <a:pPr/>
          </a:p>
          <a:p>
            <a:pPr/>
            <a:r>
              <a:t>Thus, each certificate and ROA has to be ultimately signed by its RIR’s trust anchor and </a:t>
            </a:r>
            <a:r>
              <a:rPr b="1" i="1"/>
              <a:t>uploaded to the responsible repository managed </a:t>
            </a:r>
            <a:r>
              <a:t>by RIRs. Thus, if you want to use RPKI, you have to download RPKI objects from the repository and create a chain of trust leading up to its RIR and verify each chain.</a:t>
            </a:r>
          </a:p>
          <a:p>
            <a:pPr/>
            <a:r>
              <a:t> </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2" name="Shape 1102"/>
          <p:cNvSpPr/>
          <p:nvPr>
            <p:ph type="sldImg"/>
          </p:nvPr>
        </p:nvSpPr>
        <p:spPr>
          <a:prstGeom prst="rect">
            <a:avLst/>
          </a:prstGeom>
        </p:spPr>
        <p:txBody>
          <a:bodyPr/>
          <a:lstStyle/>
          <a:p>
            <a:pPr/>
          </a:p>
        </p:txBody>
      </p:sp>
      <p:sp>
        <p:nvSpPr>
          <p:cNvPr id="1103" name="Shape 1103"/>
          <p:cNvSpPr/>
          <p:nvPr>
            <p:ph type="body" sz="quarter" idx="1"/>
          </p:nvPr>
        </p:nvSpPr>
        <p:spPr>
          <a:prstGeom prst="rect">
            <a:avLst/>
          </a:prstGeom>
        </p:spPr>
        <p:txBody>
          <a:bodyPr/>
          <a:lstStyle/>
          <a:p>
            <a:pPr/>
            <a:r>
              <a:t>Verifying process is straightforward, but I have to introduce two terminologies; cover and match.</a:t>
            </a:r>
          </a:p>
          <a:p>
            <a:pPr/>
          </a:p>
          <a:p>
            <a:pPr/>
            <a:r>
              <a:t>An announced IP prefix is called “Covered” when the IP prefix address and VRP IP prefix address are identical for all bits specified by the VRP IP prefix length.</a:t>
            </a:r>
          </a:p>
          <a:p>
            <a:pPr/>
            <a:r>
              <a:t>So as you can tell if a VRP’s IP prefix can cover the BGP then, it’s called covered.</a:t>
            </a:r>
          </a:p>
          <a:p>
            <a:pPr/>
          </a:p>
          <a:p>
            <a:pPr/>
            <a:r>
              <a:t>So let me give you a couple of examples.</a:t>
            </a:r>
          </a:p>
          <a:p>
            <a:pPr/>
            <a:r>
              <a:t>Let’s say that we received a BGP announcements for this IP prefix with origin AS number.</a:t>
            </a:r>
          </a:p>
          <a:p>
            <a:pPr/>
          </a:p>
          <a:p>
            <a:pPr/>
            <a:r>
              <a:t>And if we only have this VRP in the ROA, we can say that the IP prefix in the BGP announcement is covered by a VRP.</a:t>
            </a:r>
          </a:p>
          <a:p>
            <a:pPr/>
          </a:p>
          <a:p>
            <a:pPr/>
            <a:r>
              <a:t>Let me give you another example,</a:t>
            </a:r>
          </a:p>
          <a:p>
            <a:pPr/>
            <a:r>
              <a:t>For this VRP, the VRP and BGP IP prefixes are basically same, so the IP prefix is covered by the VRP; even though the ASN is different, for here, what we are only interested in is actually IP prefix, so we don’t care about the mismatch here.</a:t>
            </a:r>
          </a:p>
          <a:p>
            <a:pPr/>
          </a:p>
          <a:p>
            <a:pPr/>
            <a:r>
              <a:t>Third example,</a:t>
            </a:r>
          </a:p>
          <a:p>
            <a:pPr/>
            <a:r>
              <a:t>As you can tell VRP now covers the BGP.</a:t>
            </a:r>
          </a:p>
          <a:p>
            <a:pPr/>
          </a:p>
          <a:p>
            <a:pPr/>
            <a:r>
              <a:t>But, for the last VRP, it is more specific than the BGP, so it is not covered.</a:t>
            </a:r>
          </a:p>
          <a:p>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0" name="Shape 1140"/>
          <p:cNvSpPr/>
          <p:nvPr>
            <p:ph type="sldImg"/>
          </p:nvPr>
        </p:nvSpPr>
        <p:spPr>
          <a:prstGeom prst="rect">
            <a:avLst/>
          </a:prstGeom>
        </p:spPr>
        <p:txBody>
          <a:bodyPr/>
          <a:lstStyle/>
          <a:p>
            <a:pPr/>
          </a:p>
        </p:txBody>
      </p:sp>
      <p:sp>
        <p:nvSpPr>
          <p:cNvPr id="1141" name="Shape 1141"/>
          <p:cNvSpPr/>
          <p:nvPr>
            <p:ph type="body" sz="quarter" idx="1"/>
          </p:nvPr>
        </p:nvSpPr>
        <p:spPr>
          <a:prstGeom prst="rect">
            <a:avLst/>
          </a:prstGeom>
        </p:spPr>
        <p:txBody>
          <a:bodyPr/>
          <a:lstStyle/>
          <a:p>
            <a:pPr/>
            <a:r>
              <a:t>The next terminology is “match”</a:t>
            </a:r>
          </a:p>
          <a:p>
            <a:pPr/>
          </a:p>
          <a:p>
            <a:pPr/>
            <a:r>
              <a:t>The match condition looks more complicated than “cover”, but it is not actually.</a:t>
            </a:r>
          </a:p>
          <a:p>
            <a:pPr/>
          </a:p>
          <a:p>
            <a:pPr/>
            <a:r>
              <a:t>We say the IP prefix matches with a VRP if the IP prefix in VRP covers the announced IP prefix, and identical ASN, and announced IP prefix length is less than or equal to the maxlength.</a:t>
            </a:r>
          </a:p>
          <a:p>
            <a:pPr/>
            <a:r>
              <a:t>So basically, if VRP does not have MaxLength attribute, the VRP’s IP Prefix has to be identical to the announced IP prefix.</a:t>
            </a:r>
          </a:p>
          <a:p>
            <a:pPr/>
          </a:p>
          <a:p>
            <a:pPr/>
            <a:r>
              <a:t>So, let’s see the example again.</a:t>
            </a:r>
          </a:p>
          <a:p>
            <a:pPr/>
            <a:r>
              <a:t>For the first VRP, it does not satisfy the third condition, so it’s not mached.</a:t>
            </a:r>
          </a:p>
          <a:p>
            <a:pPr/>
            <a:r>
              <a:t>For the second VRP, two IP prefixes are identical, but ASN are different, so it is not matched. </a:t>
            </a:r>
          </a:p>
          <a:p>
            <a:pPr/>
            <a:r>
              <a:t>For the third one, if there were not maxlength attribute, it would just cover the announced IP prefix, but as there are MaxLength attribute, the announced prefix can satisfy the third condition, thus it is regarded as a match.</a:t>
            </a:r>
          </a:p>
          <a:p>
            <a:pPr/>
            <a:r>
              <a:t>For the last one, it does not match anyway.</a:t>
            </a:r>
          </a:p>
          <a:p>
            <a:pPr/>
          </a:p>
          <a:p>
            <a:pPr/>
            <a:r>
              <a:t>So, now we are now ready to verify the the announced IP prefix.</a:t>
            </a:r>
          </a:p>
          <a:p>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5" name="Shape 1185"/>
          <p:cNvSpPr/>
          <p:nvPr>
            <p:ph type="sldImg"/>
          </p:nvPr>
        </p:nvSpPr>
        <p:spPr>
          <a:prstGeom prst="rect">
            <a:avLst/>
          </a:prstGeom>
        </p:spPr>
        <p:txBody>
          <a:bodyPr/>
          <a:lstStyle/>
          <a:p>
            <a:pPr/>
          </a:p>
        </p:txBody>
      </p:sp>
      <p:sp>
        <p:nvSpPr>
          <p:cNvPr id="1186" name="Shape 1186"/>
          <p:cNvSpPr/>
          <p:nvPr>
            <p:ph type="body" sz="quarter" idx="1"/>
          </p:nvPr>
        </p:nvSpPr>
        <p:spPr>
          <a:prstGeom prst="rect">
            <a:avLst/>
          </a:prstGeom>
        </p:spPr>
        <p:txBody>
          <a:bodyPr/>
          <a:lstStyle/>
          <a:p>
            <a:pPr/>
            <a:r>
              <a:t>So based on the results of “cover” and “match”, we can finally decide whether the announcement is valid or invalid, or unknown.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Shape 372"/>
          <p:cNvSpPr/>
          <p:nvPr>
            <p:ph type="sldImg"/>
          </p:nvPr>
        </p:nvSpPr>
        <p:spPr>
          <a:prstGeom prst="rect">
            <a:avLst/>
          </a:prstGeom>
        </p:spPr>
        <p:txBody>
          <a:bodyPr/>
          <a:lstStyle/>
          <a:p>
            <a:pPr/>
          </a:p>
        </p:txBody>
      </p:sp>
      <p:sp>
        <p:nvSpPr>
          <p:cNvPr id="373" name="Shape 373"/>
          <p:cNvSpPr/>
          <p:nvPr>
            <p:ph type="body" sz="quarter" idx="1"/>
          </p:nvPr>
        </p:nvSpPr>
        <p:spPr>
          <a:prstGeom prst="rect">
            <a:avLst/>
          </a:prstGeom>
        </p:spPr>
        <p:txBody>
          <a:bodyPr/>
          <a:lstStyle/>
          <a:p>
            <a:pPr/>
            <a:r>
              <a:t>Then the next question, how a router use this  information to verify the announcement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2" name="Shape 412"/>
          <p:cNvSpPr/>
          <p:nvPr>
            <p:ph type="sldImg"/>
          </p:nvPr>
        </p:nvSpPr>
        <p:spPr>
          <a:prstGeom prst="rect">
            <a:avLst/>
          </a:prstGeom>
        </p:spPr>
        <p:txBody>
          <a:bodyPr/>
          <a:lstStyle/>
          <a:p>
            <a:pPr/>
          </a:p>
        </p:txBody>
      </p:sp>
      <p:sp>
        <p:nvSpPr>
          <p:cNvPr id="413" name="Shape 413"/>
          <p:cNvSpPr/>
          <p:nvPr>
            <p:ph type="body" sz="quarter" idx="1"/>
          </p:nvPr>
        </p:nvSpPr>
        <p:spPr>
          <a:prstGeom prst="rect">
            <a:avLst/>
          </a:prstGeom>
        </p:spPr>
        <p:txBody>
          <a:bodyPr/>
          <a:lstStyle/>
          <a:p>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5" name="Shape 435"/>
          <p:cNvSpPr/>
          <p:nvPr>
            <p:ph type="sldImg"/>
          </p:nvPr>
        </p:nvSpPr>
        <p:spPr>
          <a:prstGeom prst="rect">
            <a:avLst/>
          </a:prstGeom>
        </p:spPr>
        <p:txBody>
          <a:bodyPr/>
          <a:lstStyle/>
          <a:p>
            <a:pPr/>
          </a:p>
        </p:txBody>
      </p:sp>
      <p:sp>
        <p:nvSpPr>
          <p:cNvPr id="436" name="Shape 436"/>
          <p:cNvSpPr/>
          <p:nvPr>
            <p:ph type="body" sz="quarter" idx="1"/>
          </p:nvPr>
        </p:nvSpPr>
        <p:spPr>
          <a:prstGeom prst="rect">
            <a:avLst/>
          </a:prstGeom>
        </p:spPr>
        <p:txBody>
          <a:bodyPr/>
          <a:lstStyle/>
          <a:p>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8" name="Shape 458"/>
          <p:cNvSpPr/>
          <p:nvPr>
            <p:ph type="sldImg"/>
          </p:nvPr>
        </p:nvSpPr>
        <p:spPr>
          <a:prstGeom prst="rect">
            <a:avLst/>
          </a:prstGeom>
        </p:spPr>
        <p:txBody>
          <a:bodyPr/>
          <a:lstStyle/>
          <a:p>
            <a:pPr/>
          </a:p>
        </p:txBody>
      </p:sp>
      <p:sp>
        <p:nvSpPr>
          <p:cNvPr id="459" name="Shape 459"/>
          <p:cNvSpPr/>
          <p:nvPr>
            <p:ph type="body" sz="quarter" idx="1"/>
          </p:nvPr>
        </p:nvSpPr>
        <p:spPr>
          <a:prstGeom prst="rect">
            <a:avLst/>
          </a:prstGeom>
        </p:spPr>
        <p:txBody>
          <a:bodyPr/>
          <a:lstStyle/>
          <a:p>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Shape 480"/>
          <p:cNvSpPr/>
          <p:nvPr>
            <p:ph type="sldImg"/>
          </p:nvPr>
        </p:nvSpPr>
        <p:spPr>
          <a:prstGeom prst="rect">
            <a:avLst/>
          </a:prstGeom>
        </p:spPr>
        <p:txBody>
          <a:bodyPr/>
          <a:lstStyle/>
          <a:p>
            <a:pPr/>
          </a:p>
        </p:txBody>
      </p:sp>
      <p:sp>
        <p:nvSpPr>
          <p:cNvPr id="481" name="Shape 481"/>
          <p:cNvSpPr/>
          <p:nvPr>
            <p:ph type="body" sz="quarter" idx="1"/>
          </p:nvPr>
        </p:nvSpPr>
        <p:spPr>
          <a:prstGeom prst="rect">
            <a:avLst/>
          </a:prstGeom>
        </p:spPr>
        <p:txBody>
          <a:bodyPr/>
          <a:lstStyle/>
          <a:p>
            <a:pP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4833937" y="2303859"/>
            <a:ext cx="14716126" cy="4643438"/>
          </a:xfrm>
          <a:prstGeom prst="rect">
            <a:avLst/>
          </a:prstGeom>
        </p:spPr>
        <p:txBody>
          <a:bodyPr lIns="71437" tIns="71437" rIns="71437" bIns="71437" anchor="b"/>
          <a:lstStyle>
            <a:lvl1pPr defTabSz="821531">
              <a:defRPr>
                <a:solidFill>
                  <a:srgbClr val="FFFFFF"/>
                </a:solidFill>
                <a:latin typeface="+mn-lt"/>
                <a:ea typeface="+mn-ea"/>
                <a:cs typeface="+mn-cs"/>
                <a:sym typeface="Helvetica Neue Medium"/>
              </a:defRPr>
            </a:lvl1pPr>
          </a:lstStyle>
          <a:p>
            <a:pPr/>
            <a:r>
              <a:t>Title Text</a:t>
            </a:r>
          </a:p>
        </p:txBody>
      </p:sp>
      <p:sp>
        <p:nvSpPr>
          <p:cNvPr id="12" name="Body Level One…"/>
          <p:cNvSpPr txBox="1"/>
          <p:nvPr>
            <p:ph type="body" sz="quarter" idx="1"/>
          </p:nvPr>
        </p:nvSpPr>
        <p:spPr>
          <a:xfrm>
            <a:off x="4833937" y="7072312"/>
            <a:ext cx="14716126" cy="1589485"/>
          </a:xfrm>
          <a:prstGeom prst="rect">
            <a:avLst/>
          </a:prstGeom>
        </p:spPr>
        <p:txBody>
          <a:bodyPr lIns="71437" tIns="71437" rIns="71437" bIns="71437" anchor="t"/>
          <a:lstStyle>
            <a:lvl1pPr marL="0" indent="0" algn="ctr" defTabSz="821531">
              <a:spcBef>
                <a:spcPts val="0"/>
              </a:spcBef>
              <a:buSzTx/>
              <a:buNone/>
              <a:defRPr sz="5200">
                <a:latin typeface="Helvetica Neue"/>
                <a:ea typeface="Helvetica Neue"/>
                <a:cs typeface="Helvetica Neue"/>
                <a:sym typeface="Helvetica Neue"/>
              </a:defRPr>
            </a:lvl1pPr>
            <a:lvl2pPr marL="0" indent="0" algn="ctr" defTabSz="821531">
              <a:spcBef>
                <a:spcPts val="0"/>
              </a:spcBef>
              <a:buSzTx/>
              <a:buNone/>
              <a:defRPr sz="5200">
                <a:latin typeface="Helvetica Neue"/>
                <a:ea typeface="Helvetica Neue"/>
                <a:cs typeface="Helvetica Neue"/>
                <a:sym typeface="Helvetica Neue"/>
              </a:defRPr>
            </a:lvl2pPr>
            <a:lvl3pPr marL="0" indent="0" algn="ctr" defTabSz="821531">
              <a:spcBef>
                <a:spcPts val="0"/>
              </a:spcBef>
              <a:buSzTx/>
              <a:buNone/>
              <a:defRPr sz="5200">
                <a:latin typeface="Helvetica Neue"/>
                <a:ea typeface="Helvetica Neue"/>
                <a:cs typeface="Helvetica Neue"/>
                <a:sym typeface="Helvetica Neue"/>
              </a:defRPr>
            </a:lvl3pPr>
            <a:lvl4pPr marL="0" indent="0" algn="ctr" defTabSz="821531">
              <a:spcBef>
                <a:spcPts val="0"/>
              </a:spcBef>
              <a:buSzTx/>
              <a:buNone/>
              <a:defRPr sz="5200">
                <a:latin typeface="Helvetica Neue"/>
                <a:ea typeface="Helvetica Neue"/>
                <a:cs typeface="Helvetica Neue"/>
                <a:sym typeface="Helvetica Neue"/>
              </a:defRPr>
            </a:lvl4pPr>
            <a:lvl5pPr marL="0" indent="0" algn="ctr" defTabSz="821531">
              <a:spcBef>
                <a:spcPts val="0"/>
              </a:spcBef>
              <a:buSzTx/>
              <a:buNone/>
              <a:defRPr sz="52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xfrm>
            <a:off x="11954103" y="13073062"/>
            <a:ext cx="466269" cy="477671"/>
          </a:xfrm>
          <a:prstGeom prst="rect">
            <a:avLst/>
          </a:prstGeom>
        </p:spPr>
        <p:txBody>
          <a:bodyPr lIns="71437" tIns="71437" rIns="71437" bIns="71437"/>
          <a:lstStyle>
            <a:lvl1pPr defTabSz="821531">
              <a:defRPr b="0" sz="2200">
                <a:solidFill>
                  <a:srgbClr val="FFFFFF"/>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4833937" y="8947546"/>
            <a:ext cx="14716126" cy="647701"/>
          </a:xfrm>
          <a:prstGeom prst="rect">
            <a:avLst/>
          </a:prstGeom>
        </p:spPr>
        <p:txBody>
          <a:bodyPr lIns="71437" tIns="71437" rIns="71437" bIns="71437" anchor="t">
            <a:spAutoFit/>
          </a:bodyPr>
          <a:lstStyle>
            <a:lvl1pPr marL="0" indent="0" algn="ctr" defTabSz="821531">
              <a:spcBef>
                <a:spcPts val="0"/>
              </a:spcBef>
              <a:buSzTx/>
              <a:buNone/>
              <a:defRPr i="1" sz="3200">
                <a:latin typeface="Helvetica Neue"/>
                <a:ea typeface="Helvetica Neue"/>
                <a:cs typeface="Helvetica Neue"/>
                <a:sym typeface="Helvetica Neue"/>
              </a:defRPr>
            </a:lvl1pPr>
          </a:lstStyle>
          <a:p>
            <a:pPr/>
            <a:r>
              <a:t>–Johnny Appleseed</a:t>
            </a:r>
          </a:p>
        </p:txBody>
      </p:sp>
      <p:sp>
        <p:nvSpPr>
          <p:cNvPr id="94" name="“Type a quote here.”"/>
          <p:cNvSpPr txBox="1"/>
          <p:nvPr>
            <p:ph type="body" sz="quarter" idx="14"/>
          </p:nvPr>
        </p:nvSpPr>
        <p:spPr>
          <a:xfrm>
            <a:off x="4833937" y="6055915"/>
            <a:ext cx="14716126" cy="863601"/>
          </a:xfrm>
          <a:prstGeom prst="rect">
            <a:avLst/>
          </a:prstGeom>
        </p:spPr>
        <p:txBody>
          <a:bodyPr lIns="71437" tIns="71437" rIns="71437" bIns="71437">
            <a:spAutoFit/>
          </a:bodyPr>
          <a:lstStyle>
            <a:lvl1pPr marL="0" indent="0" algn="ctr" defTabSz="821531">
              <a:spcBef>
                <a:spcPts val="0"/>
              </a:spcBef>
              <a:buSzTx/>
              <a:buNone/>
              <a:defRPr sz="46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xfrm>
            <a:off x="11954103" y="13073062"/>
            <a:ext cx="466269" cy="477671"/>
          </a:xfrm>
          <a:prstGeom prst="rect">
            <a:avLst/>
          </a:prstGeom>
        </p:spPr>
        <p:txBody>
          <a:bodyPr lIns="71437" tIns="71437" rIns="71437" bIns="71437"/>
          <a:lstStyle>
            <a:lvl1pPr defTabSz="821531">
              <a:defRPr b="0" sz="2200">
                <a:solidFill>
                  <a:srgbClr val="FFFFFF"/>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1740742" y="-17860"/>
            <a:ext cx="23275935" cy="15517291"/>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xfrm>
            <a:off x="11954103" y="13073062"/>
            <a:ext cx="466269" cy="477671"/>
          </a:xfrm>
          <a:prstGeom prst="rect">
            <a:avLst/>
          </a:prstGeom>
        </p:spPr>
        <p:txBody>
          <a:bodyPr lIns="71437" tIns="71437" rIns="71437" bIns="71437"/>
          <a:lstStyle>
            <a:lvl1pPr defTabSz="821531">
              <a:defRPr b="0" sz="2200">
                <a:solidFill>
                  <a:srgbClr val="FFFFFF"/>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xfrm>
            <a:off x="11954103" y="13073062"/>
            <a:ext cx="466269" cy="477671"/>
          </a:xfrm>
          <a:prstGeom prst="rect">
            <a:avLst/>
          </a:prstGeom>
        </p:spPr>
        <p:txBody>
          <a:bodyPr lIns="71437" tIns="71437" rIns="71437" bIns="71437"/>
          <a:lstStyle>
            <a:lvl1pPr defTabSz="821531">
              <a:defRPr b="0" sz="2200">
                <a:solidFill>
                  <a:srgbClr val="FFFFFF"/>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bg>
      <p:bgPr>
        <a:gradFill flip="none" rotWithShape="1">
          <a:gsLst>
            <a:gs pos="0">
              <a:srgbClr val="000000"/>
            </a:gs>
            <a:gs pos="100000">
              <a:srgbClr val="1C1C23"/>
            </a:gs>
          </a:gsLst>
          <a:lin ang="5400000" scaled="0"/>
        </a:gradFill>
      </p:bgPr>
    </p:bg>
    <p:spTree>
      <p:nvGrpSpPr>
        <p:cNvPr id="1" name=""/>
        <p:cNvGrpSpPr/>
        <p:nvPr/>
      </p:nvGrpSpPr>
      <p:grpSpPr>
        <a:xfrm>
          <a:off x="0" y="0"/>
          <a:ext cx="0" cy="0"/>
          <a:chOff x="0" y="0"/>
          <a:chExt cx="0" cy="0"/>
        </a:xfrm>
      </p:grpSpPr>
      <p:sp>
        <p:nvSpPr>
          <p:cNvPr id="117" name="Title Text"/>
          <p:cNvSpPr txBox="1"/>
          <p:nvPr>
            <p:ph type="title"/>
          </p:nvPr>
        </p:nvSpPr>
        <p:spPr>
          <a:xfrm>
            <a:off x="4833937" y="2303859"/>
            <a:ext cx="14716126" cy="4643438"/>
          </a:xfrm>
          <a:prstGeom prst="rect">
            <a:avLst/>
          </a:prstGeom>
        </p:spPr>
        <p:txBody>
          <a:bodyPr lIns="71437" tIns="71437" rIns="71437" bIns="71437" anchor="b">
            <a:noAutofit/>
          </a:bodyPr>
          <a:lstStyle>
            <a:lvl1pPr defTabSz="821531">
              <a:defRPr>
                <a:solidFill>
                  <a:srgbClr val="FFFFFF"/>
                </a:solidFill>
              </a:defRPr>
            </a:lvl1pPr>
          </a:lstStyle>
          <a:p>
            <a:pPr/>
            <a:r>
              <a:t>Title Text</a:t>
            </a:r>
          </a:p>
        </p:txBody>
      </p:sp>
      <p:sp>
        <p:nvSpPr>
          <p:cNvPr id="118" name="Body Level One…"/>
          <p:cNvSpPr txBox="1"/>
          <p:nvPr>
            <p:ph type="body" sz="quarter" idx="1"/>
          </p:nvPr>
        </p:nvSpPr>
        <p:spPr>
          <a:xfrm>
            <a:off x="4833937" y="7072312"/>
            <a:ext cx="14716126" cy="1607345"/>
          </a:xfrm>
          <a:prstGeom prst="rect">
            <a:avLst/>
          </a:prstGeom>
        </p:spPr>
        <p:txBody>
          <a:bodyPr lIns="71437" tIns="71437" rIns="71437" bIns="71437" anchor="t">
            <a:noAutofit/>
          </a:bodyPr>
          <a:lstStyle>
            <a:lvl1pPr marL="0" indent="0" algn="ctr" defTabSz="821531">
              <a:spcBef>
                <a:spcPts val="0"/>
              </a:spcBef>
              <a:buSzTx/>
              <a:buNone/>
              <a:defRPr sz="4600"/>
            </a:lvl1pPr>
            <a:lvl2pPr marL="0" indent="0" algn="ctr" defTabSz="821531">
              <a:spcBef>
                <a:spcPts val="0"/>
              </a:spcBef>
              <a:buSzTx/>
              <a:buNone/>
              <a:defRPr sz="4600"/>
            </a:lvl2pPr>
            <a:lvl3pPr marL="0" indent="0" algn="ctr" defTabSz="821531">
              <a:spcBef>
                <a:spcPts val="0"/>
              </a:spcBef>
              <a:buSzTx/>
              <a:buNone/>
              <a:defRPr sz="4600"/>
            </a:lvl3pPr>
            <a:lvl4pPr marL="0" indent="0" algn="ctr" defTabSz="821531">
              <a:spcBef>
                <a:spcPts val="0"/>
              </a:spcBef>
              <a:buSzTx/>
              <a:buNone/>
              <a:defRPr sz="4600"/>
            </a:lvl4pPr>
            <a:lvl5pPr marL="0" indent="0" algn="ctr" defTabSz="821531">
              <a:spcBef>
                <a:spcPts val="0"/>
              </a:spcBef>
              <a:buSzTx/>
              <a:buNone/>
              <a:defRPr sz="4600"/>
            </a:lvl5pPr>
          </a:lstStyle>
          <a:p>
            <a:pPr/>
            <a:r>
              <a:t>Body Level One</a:t>
            </a:r>
          </a:p>
          <a:p>
            <a:pPr lvl="1"/>
            <a:r>
              <a:t>Body Level Two</a:t>
            </a:r>
          </a:p>
          <a:p>
            <a:pPr lvl="2"/>
            <a:r>
              <a:t>Body Level Three</a:t>
            </a:r>
          </a:p>
          <a:p>
            <a:pPr lvl="3"/>
            <a:r>
              <a:t>Body Level Four</a:t>
            </a:r>
          </a:p>
          <a:p>
            <a:pPr lvl="4"/>
            <a:r>
              <a:t>Body Level Five</a:t>
            </a:r>
          </a:p>
        </p:txBody>
      </p:sp>
      <p:sp>
        <p:nvSpPr>
          <p:cNvPr id="119" name="Slide Number"/>
          <p:cNvSpPr txBox="1"/>
          <p:nvPr>
            <p:ph type="sldNum" sz="quarter" idx="2"/>
          </p:nvPr>
        </p:nvSpPr>
        <p:spPr>
          <a:xfrm>
            <a:off x="11939252" y="13073062"/>
            <a:ext cx="487636" cy="460376"/>
          </a:xfrm>
          <a:prstGeom prst="rect">
            <a:avLst/>
          </a:prstGeom>
        </p:spPr>
        <p:txBody>
          <a:bodyPr lIns="71437" tIns="71437" rIns="71437" bIns="71437"/>
          <a:lstStyle>
            <a:lvl1pPr defTabSz="821531">
              <a:defRPr sz="2200">
                <a:solidFill>
                  <a:srgbClr val="FFF61C"/>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26" name="Title Text"/>
          <p:cNvSpPr txBox="1"/>
          <p:nvPr>
            <p:ph type="title"/>
          </p:nvPr>
        </p:nvSpPr>
        <p:spPr>
          <a:xfrm>
            <a:off x="4173140" y="-357188"/>
            <a:ext cx="16055579" cy="2750345"/>
          </a:xfrm>
          <a:prstGeom prst="rect">
            <a:avLst/>
          </a:prstGeom>
        </p:spPr>
        <p:txBody>
          <a:bodyPr lIns="0" tIns="0" rIns="0" bIns="0">
            <a:noAutofit/>
          </a:bodyPr>
          <a:lstStyle>
            <a:lvl1pPr defTabSz="821531">
              <a:defRPr sz="7800">
                <a:solidFill>
                  <a:srgbClr val="FFE44F"/>
                </a:solidFill>
              </a:defRPr>
            </a:lvl1pPr>
          </a:lstStyle>
          <a:p>
            <a:pPr/>
            <a:r>
              <a:t>Title Text</a:t>
            </a:r>
          </a:p>
        </p:txBody>
      </p:sp>
      <p:sp>
        <p:nvSpPr>
          <p:cNvPr id="127" name="Body Level One…"/>
          <p:cNvSpPr txBox="1"/>
          <p:nvPr>
            <p:ph type="body" idx="1"/>
          </p:nvPr>
        </p:nvSpPr>
        <p:spPr>
          <a:xfrm>
            <a:off x="3548062" y="3089671"/>
            <a:ext cx="17270017" cy="9286876"/>
          </a:xfrm>
          <a:prstGeom prst="rect">
            <a:avLst/>
          </a:prstGeom>
        </p:spPr>
        <p:txBody>
          <a:bodyPr lIns="71437" tIns="71437" rIns="71437" bIns="71437" anchor="t">
            <a:noAutofit/>
          </a:bodyPr>
          <a:lstStyle>
            <a:lvl1pPr marL="873361" indent="-543161" defTabSz="821531">
              <a:spcBef>
                <a:spcPts val="700"/>
              </a:spcBef>
              <a:buSzPct val="100000"/>
              <a:defRPr sz="4600"/>
            </a:lvl1pPr>
            <a:lvl2pPr marL="1301653" indent="-539653" defTabSz="821531">
              <a:spcBef>
                <a:spcPts val="700"/>
              </a:spcBef>
              <a:buSzPct val="100000"/>
              <a:defRPr sz="4400"/>
            </a:lvl2pPr>
            <a:lvl3pPr marL="2060877" indent="-536877" defTabSz="821531">
              <a:spcBef>
                <a:spcPts val="700"/>
              </a:spcBef>
              <a:buSzPct val="100000"/>
              <a:defRPr sz="4200"/>
            </a:lvl3pPr>
            <a:lvl4pPr marL="2822877" indent="-536877" defTabSz="821531">
              <a:spcBef>
                <a:spcPts val="700"/>
              </a:spcBef>
              <a:buSzPct val="100000"/>
              <a:defRPr sz="4200"/>
            </a:lvl4pPr>
            <a:lvl5pPr marL="3584876" indent="-536876" defTabSz="821531">
              <a:spcBef>
                <a:spcPts val="700"/>
              </a:spcBef>
              <a:buSzPct val="100000"/>
              <a:defRPr sz="4200"/>
            </a:lvl5pPr>
          </a:lstStyle>
          <a:p>
            <a:pPr/>
            <a:r>
              <a:t>Body Level One</a:t>
            </a:r>
          </a:p>
          <a:p>
            <a:pPr lvl="1"/>
            <a:r>
              <a:t>Body Level Two</a:t>
            </a:r>
          </a:p>
          <a:p>
            <a:pPr lvl="2"/>
            <a:r>
              <a:t>Body Level Three</a:t>
            </a:r>
          </a:p>
          <a:p>
            <a:pPr lvl="3"/>
            <a:r>
              <a:t>Body Level Four</a:t>
            </a:r>
          </a:p>
          <a:p>
            <a:pPr lvl="4"/>
            <a:r>
              <a:t>Body Level Five</a:t>
            </a:r>
          </a:p>
        </p:txBody>
      </p:sp>
      <p:sp>
        <p:nvSpPr>
          <p:cNvPr id="128" name="Slide Number"/>
          <p:cNvSpPr txBox="1"/>
          <p:nvPr>
            <p:ph type="sldNum" sz="quarter" idx="2"/>
          </p:nvPr>
        </p:nvSpPr>
        <p:spPr>
          <a:xfrm>
            <a:off x="23628015" y="13123862"/>
            <a:ext cx="487636" cy="460376"/>
          </a:xfrm>
          <a:prstGeom prst="rect">
            <a:avLst/>
          </a:prstGeom>
        </p:spPr>
        <p:txBody>
          <a:bodyPr lIns="71437" tIns="71437" rIns="71437" bIns="71437"/>
          <a:lstStyle>
            <a:lvl1pPr defTabSz="821531">
              <a:defRPr sz="2200">
                <a:solidFill>
                  <a:srgbClr val="FFFB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35" name="Title Text"/>
          <p:cNvSpPr txBox="1"/>
          <p:nvPr>
            <p:ph type="title"/>
          </p:nvPr>
        </p:nvSpPr>
        <p:spPr>
          <a:xfrm>
            <a:off x="4173140" y="-357188"/>
            <a:ext cx="16055579" cy="2750345"/>
          </a:xfrm>
          <a:prstGeom prst="rect">
            <a:avLst/>
          </a:prstGeom>
        </p:spPr>
        <p:txBody>
          <a:bodyPr lIns="0" tIns="0" rIns="0" bIns="0">
            <a:noAutofit/>
          </a:bodyPr>
          <a:lstStyle>
            <a:lvl1pPr defTabSz="821531">
              <a:defRPr sz="7800">
                <a:solidFill>
                  <a:srgbClr val="FFE44F"/>
                </a:solidFill>
              </a:defRPr>
            </a:lvl1pPr>
          </a:lstStyle>
          <a:p>
            <a:pPr/>
            <a:r>
              <a:t>Title Text</a:t>
            </a:r>
          </a:p>
        </p:txBody>
      </p:sp>
      <p:sp>
        <p:nvSpPr>
          <p:cNvPr id="136" name="Body Level One…"/>
          <p:cNvSpPr txBox="1"/>
          <p:nvPr>
            <p:ph type="body" idx="1"/>
          </p:nvPr>
        </p:nvSpPr>
        <p:spPr>
          <a:xfrm>
            <a:off x="3548062" y="3089671"/>
            <a:ext cx="17270017" cy="9286876"/>
          </a:xfrm>
          <a:prstGeom prst="rect">
            <a:avLst/>
          </a:prstGeom>
        </p:spPr>
        <p:txBody>
          <a:bodyPr lIns="71437" tIns="71437" rIns="71437" bIns="71437" anchor="t">
            <a:noAutofit/>
          </a:bodyPr>
          <a:lstStyle>
            <a:lvl1pPr marL="873361" indent="-543161" defTabSz="821531">
              <a:spcBef>
                <a:spcPts val="700"/>
              </a:spcBef>
              <a:buSzPct val="100000"/>
              <a:defRPr sz="4600"/>
            </a:lvl1pPr>
            <a:lvl2pPr marL="1301653" indent="-539653" defTabSz="821531">
              <a:spcBef>
                <a:spcPts val="700"/>
              </a:spcBef>
              <a:buSzPct val="100000"/>
              <a:defRPr sz="4400"/>
            </a:lvl2pPr>
            <a:lvl3pPr marL="2060877" indent="-536877" defTabSz="821531">
              <a:spcBef>
                <a:spcPts val="700"/>
              </a:spcBef>
              <a:buSzPct val="100000"/>
              <a:defRPr sz="4200"/>
            </a:lvl3pPr>
            <a:lvl4pPr marL="2822877" indent="-536877" defTabSz="821531">
              <a:spcBef>
                <a:spcPts val="700"/>
              </a:spcBef>
              <a:buSzPct val="100000"/>
              <a:defRPr sz="4200"/>
            </a:lvl4pPr>
            <a:lvl5pPr marL="3584876" indent="-536876" defTabSz="821531">
              <a:spcBef>
                <a:spcPts val="700"/>
              </a:spcBef>
              <a:buSzPct val="100000"/>
              <a:defRPr sz="4200"/>
            </a:lvl5pPr>
          </a:lstStyle>
          <a:p>
            <a:pPr/>
            <a:r>
              <a:t>Body Level One</a:t>
            </a:r>
          </a:p>
          <a:p>
            <a:pPr lvl="1"/>
            <a:r>
              <a:t>Body Level Two</a:t>
            </a:r>
          </a:p>
          <a:p>
            <a:pPr lvl="2"/>
            <a:r>
              <a:t>Body Level Three</a:t>
            </a:r>
          </a:p>
          <a:p>
            <a:pPr lvl="3"/>
            <a:r>
              <a:t>Body Level Four</a:t>
            </a:r>
          </a:p>
          <a:p>
            <a:pPr lvl="4"/>
            <a:r>
              <a:t>Body Level Five</a:t>
            </a:r>
          </a:p>
        </p:txBody>
      </p:sp>
      <p:sp>
        <p:nvSpPr>
          <p:cNvPr id="137" name="Slide Number"/>
          <p:cNvSpPr txBox="1"/>
          <p:nvPr>
            <p:ph type="sldNum" sz="quarter" idx="2"/>
          </p:nvPr>
        </p:nvSpPr>
        <p:spPr>
          <a:xfrm>
            <a:off x="19895145" y="13073062"/>
            <a:ext cx="434976" cy="460376"/>
          </a:xfrm>
          <a:prstGeom prst="rect">
            <a:avLst/>
          </a:prstGeom>
        </p:spPr>
        <p:txBody>
          <a:bodyPr lIns="71437" tIns="71437" rIns="71437" bIns="71437"/>
          <a:lstStyle>
            <a:lvl1pPr defTabSz="821531">
              <a:defRPr b="0" sz="2200">
                <a:solidFill>
                  <a:srgbClr val="FFFB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44" name="Title Text"/>
          <p:cNvSpPr txBox="1"/>
          <p:nvPr>
            <p:ph type="title"/>
          </p:nvPr>
        </p:nvSpPr>
        <p:spPr>
          <a:prstGeom prst="rect">
            <a:avLst/>
          </a:prstGeom>
        </p:spPr>
        <p:txBody>
          <a:bodyPr/>
          <a:lstStyle/>
          <a:p>
            <a:pPr/>
            <a:r>
              <a:t>Title Text</a:t>
            </a:r>
          </a:p>
        </p:txBody>
      </p:sp>
      <p:sp>
        <p:nvSpPr>
          <p:cNvPr id="14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4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bg>
      <p:bgPr>
        <a:solidFill>
          <a:srgbClr val="FFFFFF"/>
        </a:solidFill>
      </p:bgPr>
    </p:bg>
    <p:spTree>
      <p:nvGrpSpPr>
        <p:cNvPr id="1" name=""/>
        <p:cNvGrpSpPr/>
        <p:nvPr/>
      </p:nvGrpSpPr>
      <p:grpSpPr>
        <a:xfrm>
          <a:off x="0" y="0"/>
          <a:ext cx="0" cy="0"/>
          <a:chOff x="0" y="0"/>
          <a:chExt cx="0" cy="0"/>
        </a:xfrm>
      </p:grpSpPr>
      <p:sp>
        <p:nvSpPr>
          <p:cNvPr id="153" name="Rectangle 6"/>
          <p:cNvSpPr/>
          <p:nvPr/>
        </p:nvSpPr>
        <p:spPr>
          <a:xfrm>
            <a:off x="3048000" y="2468879"/>
            <a:ext cx="18288000" cy="640081"/>
          </a:xfrm>
          <a:prstGeom prst="rect">
            <a:avLst/>
          </a:prstGeom>
          <a:solidFill>
            <a:srgbClr val="FFFFFF"/>
          </a:solidFill>
          <a:ln w="12700">
            <a:miter lim="400000"/>
          </a:ln>
        </p:spPr>
        <p:txBody>
          <a:bodyPr tIns="91439" bIns="91439" anchor="ctr"/>
          <a:lstStyle/>
          <a:p>
            <a:pPr defTabSz="1828800">
              <a:defRPr b="0" sz="3600">
                <a:latin typeface="Tw Cen MT"/>
                <a:ea typeface="Tw Cen MT"/>
                <a:cs typeface="Tw Cen MT"/>
                <a:sym typeface="Tw Cen MT"/>
              </a:defRPr>
            </a:pPr>
          </a:p>
        </p:txBody>
      </p:sp>
      <p:sp>
        <p:nvSpPr>
          <p:cNvPr id="154" name="Rectangle 7"/>
          <p:cNvSpPr/>
          <p:nvPr/>
        </p:nvSpPr>
        <p:spPr>
          <a:xfrm>
            <a:off x="3048000" y="2560320"/>
            <a:ext cx="1066800" cy="457201"/>
          </a:xfrm>
          <a:prstGeom prst="rect">
            <a:avLst/>
          </a:prstGeom>
          <a:solidFill>
            <a:srgbClr val="DA1F28"/>
          </a:solidFill>
          <a:ln w="12700">
            <a:miter lim="400000"/>
          </a:ln>
        </p:spPr>
        <p:txBody>
          <a:bodyPr tIns="91439" bIns="91439" anchor="ctr"/>
          <a:lstStyle/>
          <a:p>
            <a:pPr defTabSz="1828800">
              <a:defRPr b="0" sz="3600">
                <a:latin typeface="Tw Cen MT"/>
                <a:ea typeface="Tw Cen MT"/>
                <a:cs typeface="Tw Cen MT"/>
                <a:sym typeface="Tw Cen MT"/>
              </a:defRPr>
            </a:pPr>
          </a:p>
        </p:txBody>
      </p:sp>
      <p:sp>
        <p:nvSpPr>
          <p:cNvPr id="155" name="Rectangle 8"/>
          <p:cNvSpPr/>
          <p:nvPr/>
        </p:nvSpPr>
        <p:spPr>
          <a:xfrm>
            <a:off x="4229100" y="2560320"/>
            <a:ext cx="17106900" cy="457201"/>
          </a:xfrm>
          <a:prstGeom prst="rect">
            <a:avLst/>
          </a:prstGeom>
          <a:solidFill>
            <a:srgbClr val="2DA2BF"/>
          </a:solidFill>
          <a:ln w="12700">
            <a:miter lim="400000"/>
          </a:ln>
        </p:spPr>
        <p:txBody>
          <a:bodyPr tIns="91439" bIns="91439" anchor="ctr"/>
          <a:lstStyle/>
          <a:p>
            <a:pPr defTabSz="1828800">
              <a:defRPr b="0" sz="3600">
                <a:latin typeface="Tw Cen MT"/>
                <a:ea typeface="Tw Cen MT"/>
                <a:cs typeface="Tw Cen MT"/>
                <a:sym typeface="Tw Cen MT"/>
              </a:defRPr>
            </a:pPr>
          </a:p>
        </p:txBody>
      </p:sp>
      <p:sp>
        <p:nvSpPr>
          <p:cNvPr id="156" name="Title Text"/>
          <p:cNvSpPr txBox="1"/>
          <p:nvPr>
            <p:ph type="title"/>
          </p:nvPr>
        </p:nvSpPr>
        <p:spPr>
          <a:xfrm>
            <a:off x="3352800" y="457200"/>
            <a:ext cx="17678400" cy="1981200"/>
          </a:xfrm>
          <a:prstGeom prst="rect">
            <a:avLst/>
          </a:prstGeom>
        </p:spPr>
        <p:txBody>
          <a:bodyPr lIns="91439" tIns="91439" rIns="91439" bIns="91439"/>
          <a:lstStyle>
            <a:lvl1pPr algn="l" defTabSz="1828800">
              <a:defRPr sz="8800">
                <a:solidFill>
                  <a:srgbClr val="464646"/>
                </a:solidFill>
                <a:latin typeface="Tw Cen MT"/>
                <a:ea typeface="Tw Cen MT"/>
                <a:cs typeface="Tw Cen MT"/>
                <a:sym typeface="Tw Cen MT"/>
              </a:defRPr>
            </a:lvl1pPr>
          </a:lstStyle>
          <a:p>
            <a:pPr/>
            <a:r>
              <a:t>Title Text</a:t>
            </a:r>
          </a:p>
        </p:txBody>
      </p:sp>
      <p:sp>
        <p:nvSpPr>
          <p:cNvPr id="157" name="Slide Number"/>
          <p:cNvSpPr txBox="1"/>
          <p:nvPr>
            <p:ph type="sldNum" sz="quarter" idx="2"/>
          </p:nvPr>
        </p:nvSpPr>
        <p:spPr>
          <a:xfrm>
            <a:off x="3240945" y="2478250"/>
            <a:ext cx="680910" cy="678181"/>
          </a:xfrm>
          <a:prstGeom prst="rect">
            <a:avLst/>
          </a:prstGeom>
        </p:spPr>
        <p:txBody>
          <a:bodyPr lIns="91439" tIns="91439" rIns="91439" bIns="91439" anchor="ctr">
            <a:normAutofit fontScale="100000" lnSpcReduction="0"/>
          </a:bodyPr>
          <a:lstStyle>
            <a:lvl1pPr defTabSz="1828800">
              <a:defRPr sz="3600">
                <a:solidFill>
                  <a:srgbClr val="FFFFFF"/>
                </a:solidFill>
                <a:latin typeface="Tw Cen MT"/>
                <a:ea typeface="Tw Cen MT"/>
                <a:cs typeface="Tw Cen MT"/>
                <a:sym typeface="Tw Cen MT"/>
              </a:defRPr>
            </a:lvl1pPr>
          </a:lstStyle>
          <a:p>
            <a:pPr/>
            <a:fld id="{86CB4B4D-7CA3-9044-876B-883B54F8677D}" type="slidenum"/>
          </a:p>
        </p:txBody>
      </p:sp>
      <p:sp>
        <p:nvSpPr>
          <p:cNvPr id="158" name="Body Level One…"/>
          <p:cNvSpPr txBox="1"/>
          <p:nvPr>
            <p:ph type="body" idx="1"/>
          </p:nvPr>
        </p:nvSpPr>
        <p:spPr>
          <a:xfrm>
            <a:off x="3352800" y="3200400"/>
            <a:ext cx="17678400" cy="10210800"/>
          </a:xfrm>
          <a:prstGeom prst="rect">
            <a:avLst/>
          </a:prstGeom>
        </p:spPr>
        <p:txBody>
          <a:bodyPr lIns="91439" tIns="91439" rIns="91439" bIns="91439" anchor="t"/>
          <a:lstStyle>
            <a:lvl1pPr marL="640080" indent="-640080" defTabSz="1828800">
              <a:spcBef>
                <a:spcPts val="1400"/>
              </a:spcBef>
              <a:buClr>
                <a:srgbClr val="DA1F28"/>
              </a:buClr>
              <a:buSzPct val="60000"/>
              <a:buChar char="◻"/>
              <a:defRPr sz="5800">
                <a:solidFill>
                  <a:srgbClr val="000000"/>
                </a:solidFill>
                <a:latin typeface="Tw Cen MT"/>
                <a:ea typeface="Tw Cen MT"/>
                <a:cs typeface="Tw Cen MT"/>
                <a:sym typeface="Tw Cen MT"/>
              </a:defRPr>
            </a:lvl1pPr>
            <a:lvl2pPr marL="977704" indent="-611944" defTabSz="1828800">
              <a:spcBef>
                <a:spcPts val="1400"/>
              </a:spcBef>
              <a:buClr>
                <a:srgbClr val="DA1F28"/>
              </a:buClr>
              <a:buSzPct val="70000"/>
              <a:buChar char=""/>
              <a:defRPr sz="5800">
                <a:solidFill>
                  <a:srgbClr val="000000"/>
                </a:solidFill>
                <a:latin typeface="Tw Cen MT"/>
                <a:ea typeface="Tw Cen MT"/>
                <a:cs typeface="Tw Cen MT"/>
                <a:sym typeface="Tw Cen MT"/>
              </a:defRPr>
            </a:lvl2pPr>
            <a:lvl3pPr marL="1262269" indent="-576469" defTabSz="1828800">
              <a:spcBef>
                <a:spcPts val="1400"/>
              </a:spcBef>
              <a:buClr>
                <a:srgbClr val="DA1F28"/>
              </a:buClr>
              <a:buSzPct val="75000"/>
              <a:buChar char="■"/>
              <a:defRPr sz="5800">
                <a:solidFill>
                  <a:srgbClr val="000000"/>
                </a:solidFill>
                <a:latin typeface="Tw Cen MT"/>
                <a:ea typeface="Tw Cen MT"/>
                <a:cs typeface="Tw Cen MT"/>
                <a:sym typeface="Tw Cen MT"/>
              </a:defRPr>
            </a:lvl3pPr>
            <a:lvl4pPr marL="1805939" indent="-662939" defTabSz="1828800">
              <a:spcBef>
                <a:spcPts val="1400"/>
              </a:spcBef>
              <a:buClr>
                <a:srgbClr val="DA1F28"/>
              </a:buClr>
              <a:buSzPct val="75000"/>
              <a:buChar char="■"/>
              <a:defRPr sz="5800">
                <a:solidFill>
                  <a:srgbClr val="000000"/>
                </a:solidFill>
                <a:latin typeface="Tw Cen MT"/>
                <a:ea typeface="Tw Cen MT"/>
                <a:cs typeface="Tw Cen MT"/>
                <a:sym typeface="Tw Cen MT"/>
              </a:defRPr>
            </a:lvl4pPr>
            <a:lvl5pPr marL="2263139" indent="-662939" defTabSz="1828800">
              <a:spcBef>
                <a:spcPts val="1400"/>
              </a:spcBef>
              <a:buClr>
                <a:srgbClr val="DA1F28"/>
              </a:buClr>
              <a:buSzPct val="65000"/>
              <a:buChar char="■"/>
              <a:defRPr sz="5800">
                <a:solidFill>
                  <a:srgbClr val="000000"/>
                </a:solidFill>
                <a:latin typeface="Tw Cen MT"/>
                <a:ea typeface="Tw Cen MT"/>
                <a:cs typeface="Tw Cen MT"/>
                <a:sym typeface="Tw Cen MT"/>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2137171" y="714375"/>
            <a:ext cx="17395034" cy="8637945"/>
          </a:xfrm>
          <a:prstGeom prst="rect">
            <a:avLst/>
          </a:prstGeom>
        </p:spPr>
        <p:txBody>
          <a:bodyPr lIns="91439" tIns="45719" rIns="91439" bIns="45719" anchor="t">
            <a:noAutofit/>
          </a:bodyPr>
          <a:lstStyle/>
          <a:p>
            <a:pPr/>
          </a:p>
        </p:txBody>
      </p:sp>
      <p:sp>
        <p:nvSpPr>
          <p:cNvPr id="21" name="Title Text"/>
          <p:cNvSpPr txBox="1"/>
          <p:nvPr>
            <p:ph type="title"/>
          </p:nvPr>
        </p:nvSpPr>
        <p:spPr>
          <a:xfrm>
            <a:off x="4833937" y="9447609"/>
            <a:ext cx="14716126" cy="2000251"/>
          </a:xfrm>
          <a:prstGeom prst="rect">
            <a:avLst/>
          </a:prstGeom>
        </p:spPr>
        <p:txBody>
          <a:bodyPr lIns="71437" tIns="71437" rIns="71437" bIns="71437"/>
          <a:lstStyle>
            <a:lvl1pPr defTabSz="821531">
              <a:defRPr>
                <a:solidFill>
                  <a:srgbClr val="FFFFFF"/>
                </a:solidFill>
                <a:latin typeface="+mn-lt"/>
                <a:ea typeface="+mn-ea"/>
                <a:cs typeface="+mn-cs"/>
                <a:sym typeface="Helvetica Neue Medium"/>
              </a:defRPr>
            </a:lvl1pPr>
          </a:lstStyle>
          <a:p>
            <a:pPr/>
            <a:r>
              <a:t>Title Text</a:t>
            </a:r>
          </a:p>
        </p:txBody>
      </p:sp>
      <p:sp>
        <p:nvSpPr>
          <p:cNvPr id="22" name="Body Level One…"/>
          <p:cNvSpPr txBox="1"/>
          <p:nvPr>
            <p:ph type="body" sz="quarter" idx="1"/>
          </p:nvPr>
        </p:nvSpPr>
        <p:spPr>
          <a:xfrm>
            <a:off x="4833937" y="11465718"/>
            <a:ext cx="14716126" cy="1589486"/>
          </a:xfrm>
          <a:prstGeom prst="rect">
            <a:avLst/>
          </a:prstGeom>
        </p:spPr>
        <p:txBody>
          <a:bodyPr lIns="71437" tIns="71437" rIns="71437" bIns="71437" anchor="t"/>
          <a:lstStyle>
            <a:lvl1pPr marL="0" indent="0" algn="ctr" defTabSz="821531">
              <a:spcBef>
                <a:spcPts val="0"/>
              </a:spcBef>
              <a:buSzTx/>
              <a:buNone/>
              <a:defRPr sz="5200">
                <a:latin typeface="Helvetica Neue"/>
                <a:ea typeface="Helvetica Neue"/>
                <a:cs typeface="Helvetica Neue"/>
                <a:sym typeface="Helvetica Neue"/>
              </a:defRPr>
            </a:lvl1pPr>
            <a:lvl2pPr marL="0" indent="0" algn="ctr" defTabSz="821531">
              <a:spcBef>
                <a:spcPts val="0"/>
              </a:spcBef>
              <a:buSzTx/>
              <a:buNone/>
              <a:defRPr sz="5200">
                <a:latin typeface="Helvetica Neue"/>
                <a:ea typeface="Helvetica Neue"/>
                <a:cs typeface="Helvetica Neue"/>
                <a:sym typeface="Helvetica Neue"/>
              </a:defRPr>
            </a:lvl2pPr>
            <a:lvl3pPr marL="0" indent="0" algn="ctr" defTabSz="821531">
              <a:spcBef>
                <a:spcPts val="0"/>
              </a:spcBef>
              <a:buSzTx/>
              <a:buNone/>
              <a:defRPr sz="5200">
                <a:latin typeface="Helvetica Neue"/>
                <a:ea typeface="Helvetica Neue"/>
                <a:cs typeface="Helvetica Neue"/>
                <a:sym typeface="Helvetica Neue"/>
              </a:defRPr>
            </a:lvl3pPr>
            <a:lvl4pPr marL="0" indent="0" algn="ctr" defTabSz="821531">
              <a:spcBef>
                <a:spcPts val="0"/>
              </a:spcBef>
              <a:buSzTx/>
              <a:buNone/>
              <a:defRPr sz="5200">
                <a:latin typeface="Helvetica Neue"/>
                <a:ea typeface="Helvetica Neue"/>
                <a:cs typeface="Helvetica Neue"/>
                <a:sym typeface="Helvetica Neue"/>
              </a:defRPr>
            </a:lvl4pPr>
            <a:lvl5pPr marL="0" indent="0" algn="ctr" defTabSz="821531">
              <a:spcBef>
                <a:spcPts val="0"/>
              </a:spcBef>
              <a:buSzTx/>
              <a:buNone/>
              <a:defRPr sz="52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xfrm>
            <a:off x="11954103" y="13073062"/>
            <a:ext cx="466269" cy="477671"/>
          </a:xfrm>
          <a:prstGeom prst="rect">
            <a:avLst/>
          </a:prstGeom>
        </p:spPr>
        <p:txBody>
          <a:bodyPr lIns="71437" tIns="71437" rIns="71437" bIns="71437"/>
          <a:lstStyle>
            <a:lvl1pPr defTabSz="821531">
              <a:defRPr b="0" sz="2200">
                <a:solidFill>
                  <a:srgbClr val="FFFFFF"/>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4833937" y="4536281"/>
            <a:ext cx="14716126" cy="4643438"/>
          </a:xfrm>
          <a:prstGeom prst="rect">
            <a:avLst/>
          </a:prstGeom>
        </p:spPr>
        <p:txBody>
          <a:bodyPr lIns="71437" tIns="71437" rIns="71437" bIns="71437"/>
          <a:lstStyle>
            <a:lvl1pPr defTabSz="821531">
              <a:defRPr>
                <a:solidFill>
                  <a:srgbClr val="FFFFFF"/>
                </a:solidFill>
                <a:latin typeface="+mn-lt"/>
                <a:ea typeface="+mn-ea"/>
                <a:cs typeface="+mn-cs"/>
                <a:sym typeface="Helvetica Neue Medium"/>
              </a:defRPr>
            </a:lvl1pPr>
          </a:lstStyle>
          <a:p>
            <a:pPr/>
            <a:r>
              <a:t>Title Text</a:t>
            </a:r>
          </a:p>
        </p:txBody>
      </p:sp>
      <p:sp>
        <p:nvSpPr>
          <p:cNvPr id="31" name="Slide Number"/>
          <p:cNvSpPr txBox="1"/>
          <p:nvPr>
            <p:ph type="sldNum" sz="quarter" idx="2"/>
          </p:nvPr>
        </p:nvSpPr>
        <p:spPr>
          <a:xfrm>
            <a:off x="11954103" y="13073062"/>
            <a:ext cx="466269" cy="477671"/>
          </a:xfrm>
          <a:prstGeom prst="rect">
            <a:avLst/>
          </a:prstGeom>
        </p:spPr>
        <p:txBody>
          <a:bodyPr lIns="71437" tIns="71437" rIns="71437" bIns="71437"/>
          <a:lstStyle>
            <a:lvl1pPr defTabSz="821531">
              <a:defRPr b="0" sz="2200">
                <a:solidFill>
                  <a:srgbClr val="FFFFFF"/>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13"/>
          </p:nvPr>
        </p:nvSpPr>
        <p:spPr>
          <a:xfrm>
            <a:off x="6494800" y="-194764"/>
            <a:ext cx="19020237" cy="12680158"/>
          </a:xfrm>
          <a:prstGeom prst="rect">
            <a:avLst/>
          </a:prstGeom>
        </p:spPr>
        <p:txBody>
          <a:bodyPr lIns="91439" tIns="45719" rIns="91439" bIns="45719" anchor="t">
            <a:noAutofit/>
          </a:bodyPr>
          <a:lstStyle/>
          <a:p>
            <a:pPr/>
          </a:p>
        </p:txBody>
      </p:sp>
      <p:sp>
        <p:nvSpPr>
          <p:cNvPr id="39" name="Title Text"/>
          <p:cNvSpPr txBox="1"/>
          <p:nvPr>
            <p:ph type="title"/>
          </p:nvPr>
        </p:nvSpPr>
        <p:spPr>
          <a:xfrm>
            <a:off x="4387453" y="892968"/>
            <a:ext cx="7500938" cy="5607845"/>
          </a:xfrm>
          <a:prstGeom prst="rect">
            <a:avLst/>
          </a:prstGeom>
        </p:spPr>
        <p:txBody>
          <a:bodyPr lIns="71437" tIns="71437" rIns="71437" bIns="71437" anchor="b"/>
          <a:lstStyle>
            <a:lvl1pPr defTabSz="821531">
              <a:defRPr sz="8400">
                <a:solidFill>
                  <a:srgbClr val="FFFFFF"/>
                </a:solidFill>
                <a:latin typeface="+mn-lt"/>
                <a:ea typeface="+mn-ea"/>
                <a:cs typeface="+mn-cs"/>
                <a:sym typeface="Helvetica Neue Medium"/>
              </a:defRPr>
            </a:lvl1pPr>
          </a:lstStyle>
          <a:p>
            <a:pPr/>
            <a:r>
              <a:t>Title Text</a:t>
            </a:r>
          </a:p>
        </p:txBody>
      </p:sp>
      <p:sp>
        <p:nvSpPr>
          <p:cNvPr id="40" name="Body Level One…"/>
          <p:cNvSpPr txBox="1"/>
          <p:nvPr>
            <p:ph type="body" sz="quarter" idx="1"/>
          </p:nvPr>
        </p:nvSpPr>
        <p:spPr>
          <a:xfrm>
            <a:off x="4387453" y="6643687"/>
            <a:ext cx="7500938" cy="5786438"/>
          </a:xfrm>
          <a:prstGeom prst="rect">
            <a:avLst/>
          </a:prstGeom>
        </p:spPr>
        <p:txBody>
          <a:bodyPr lIns="71437" tIns="71437" rIns="71437" bIns="71437" anchor="t"/>
          <a:lstStyle>
            <a:lvl1pPr marL="0" indent="0" algn="ctr" defTabSz="821531">
              <a:spcBef>
                <a:spcPts val="0"/>
              </a:spcBef>
              <a:buSzTx/>
              <a:buNone/>
              <a:defRPr sz="5200">
                <a:latin typeface="Helvetica Neue"/>
                <a:ea typeface="Helvetica Neue"/>
                <a:cs typeface="Helvetica Neue"/>
                <a:sym typeface="Helvetica Neue"/>
              </a:defRPr>
            </a:lvl1pPr>
            <a:lvl2pPr marL="0" indent="0" algn="ctr" defTabSz="821531">
              <a:spcBef>
                <a:spcPts val="0"/>
              </a:spcBef>
              <a:buSzTx/>
              <a:buNone/>
              <a:defRPr sz="5200">
                <a:latin typeface="Helvetica Neue"/>
                <a:ea typeface="Helvetica Neue"/>
                <a:cs typeface="Helvetica Neue"/>
                <a:sym typeface="Helvetica Neue"/>
              </a:defRPr>
            </a:lvl2pPr>
            <a:lvl3pPr marL="0" indent="0" algn="ctr" defTabSz="821531">
              <a:spcBef>
                <a:spcPts val="0"/>
              </a:spcBef>
              <a:buSzTx/>
              <a:buNone/>
              <a:defRPr sz="5200">
                <a:latin typeface="Helvetica Neue"/>
                <a:ea typeface="Helvetica Neue"/>
                <a:cs typeface="Helvetica Neue"/>
                <a:sym typeface="Helvetica Neue"/>
              </a:defRPr>
            </a:lvl3pPr>
            <a:lvl4pPr marL="0" indent="0" algn="ctr" defTabSz="821531">
              <a:spcBef>
                <a:spcPts val="0"/>
              </a:spcBef>
              <a:buSzTx/>
              <a:buNone/>
              <a:defRPr sz="5200">
                <a:latin typeface="Helvetica Neue"/>
                <a:ea typeface="Helvetica Neue"/>
                <a:cs typeface="Helvetica Neue"/>
                <a:sym typeface="Helvetica Neue"/>
              </a:defRPr>
            </a:lvl4pPr>
            <a:lvl5pPr marL="0" indent="0" algn="ctr" defTabSz="821531">
              <a:spcBef>
                <a:spcPts val="0"/>
              </a:spcBef>
              <a:buSzTx/>
              <a:buNone/>
              <a:defRPr sz="52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xfrm>
            <a:off x="11954103" y="13073062"/>
            <a:ext cx="466269" cy="477671"/>
          </a:xfrm>
          <a:prstGeom prst="rect">
            <a:avLst/>
          </a:prstGeom>
        </p:spPr>
        <p:txBody>
          <a:bodyPr lIns="71437" tIns="71437" rIns="71437" bIns="71437"/>
          <a:lstStyle>
            <a:lvl1pPr defTabSz="821531">
              <a:defRPr b="0" sz="2200">
                <a:solidFill>
                  <a:srgbClr val="FFFFFF"/>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xfrm>
            <a:off x="4387453" y="357187"/>
            <a:ext cx="15609094" cy="3036095"/>
          </a:xfrm>
          <a:prstGeom prst="rect">
            <a:avLst/>
          </a:prstGeom>
        </p:spPr>
        <p:txBody>
          <a:bodyPr lIns="71437" tIns="71437" rIns="71437" bIns="71437"/>
          <a:lstStyle>
            <a:lvl1pPr defTabSz="821531">
              <a:defRPr>
                <a:solidFill>
                  <a:srgbClr val="FFFFFF"/>
                </a:solidFill>
                <a:latin typeface="+mn-lt"/>
                <a:ea typeface="+mn-ea"/>
                <a:cs typeface="+mn-cs"/>
                <a:sym typeface="Helvetica Neue Medium"/>
              </a:defRPr>
            </a:lvl1pPr>
          </a:lstStyle>
          <a:p>
            <a:pPr/>
            <a:r>
              <a:t>Title Text</a:t>
            </a:r>
          </a:p>
        </p:txBody>
      </p:sp>
      <p:sp>
        <p:nvSpPr>
          <p:cNvPr id="49" name="Slide Number"/>
          <p:cNvSpPr txBox="1"/>
          <p:nvPr>
            <p:ph type="sldNum" sz="quarter" idx="2"/>
          </p:nvPr>
        </p:nvSpPr>
        <p:spPr>
          <a:xfrm>
            <a:off x="11954103" y="13073062"/>
            <a:ext cx="466269" cy="477671"/>
          </a:xfrm>
          <a:prstGeom prst="rect">
            <a:avLst/>
          </a:prstGeom>
        </p:spPr>
        <p:txBody>
          <a:bodyPr lIns="71437" tIns="71437" rIns="71437" bIns="71437"/>
          <a:lstStyle>
            <a:lvl1pPr defTabSz="821531">
              <a:defRPr b="0" sz="2200">
                <a:solidFill>
                  <a:srgbClr val="FFFFFF"/>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xfrm>
            <a:off x="4387453" y="357187"/>
            <a:ext cx="15609094" cy="3036095"/>
          </a:xfrm>
          <a:prstGeom prst="rect">
            <a:avLst/>
          </a:prstGeom>
        </p:spPr>
        <p:txBody>
          <a:bodyPr lIns="71437" tIns="71437" rIns="71437" bIns="71437"/>
          <a:lstStyle>
            <a:lvl1pPr defTabSz="821531">
              <a:defRPr>
                <a:solidFill>
                  <a:srgbClr val="FFFFFF"/>
                </a:solidFill>
                <a:latin typeface="+mn-lt"/>
                <a:ea typeface="+mn-ea"/>
                <a:cs typeface="+mn-cs"/>
                <a:sym typeface="Helvetica Neue Medium"/>
              </a:defRPr>
            </a:lvl1pPr>
          </a:lstStyle>
          <a:p>
            <a:pPr/>
            <a:r>
              <a:t>Title Text</a:t>
            </a:r>
          </a:p>
        </p:txBody>
      </p:sp>
      <p:sp>
        <p:nvSpPr>
          <p:cNvPr id="57" name="Body Level One…"/>
          <p:cNvSpPr txBox="1"/>
          <p:nvPr>
            <p:ph type="body" idx="1"/>
          </p:nvPr>
        </p:nvSpPr>
        <p:spPr>
          <a:xfrm>
            <a:off x="4387453" y="3643312"/>
            <a:ext cx="15609094" cy="8840392"/>
          </a:xfrm>
          <a:prstGeom prst="rect">
            <a:avLst/>
          </a:prstGeom>
        </p:spPr>
        <p:txBody>
          <a:bodyPr lIns="71437" tIns="71437" rIns="71437" bIns="71437"/>
          <a:lstStyle>
            <a:lvl1pPr marL="611187" indent="-611187" defTabSz="821531">
              <a:buSzPct val="145000"/>
              <a:defRPr sz="4400">
                <a:latin typeface="Helvetica Neue"/>
                <a:ea typeface="Helvetica Neue"/>
                <a:cs typeface="Helvetica Neue"/>
                <a:sym typeface="Helvetica Neue"/>
              </a:defRPr>
            </a:lvl1pPr>
            <a:lvl2pPr marL="1055687" indent="-611187" defTabSz="821531">
              <a:buSzPct val="145000"/>
              <a:defRPr sz="4400">
                <a:latin typeface="Helvetica Neue"/>
                <a:ea typeface="Helvetica Neue"/>
                <a:cs typeface="Helvetica Neue"/>
                <a:sym typeface="Helvetica Neue"/>
              </a:defRPr>
            </a:lvl2pPr>
            <a:lvl3pPr marL="1500187" indent="-611187" defTabSz="821531">
              <a:buSzPct val="145000"/>
              <a:defRPr sz="4400">
                <a:latin typeface="Helvetica Neue"/>
                <a:ea typeface="Helvetica Neue"/>
                <a:cs typeface="Helvetica Neue"/>
                <a:sym typeface="Helvetica Neue"/>
              </a:defRPr>
            </a:lvl3pPr>
            <a:lvl4pPr marL="1944687" indent="-611187" defTabSz="821531">
              <a:buSzPct val="145000"/>
              <a:defRPr sz="4400">
                <a:latin typeface="Helvetica Neue"/>
                <a:ea typeface="Helvetica Neue"/>
                <a:cs typeface="Helvetica Neue"/>
                <a:sym typeface="Helvetica Neue"/>
              </a:defRPr>
            </a:lvl4pPr>
            <a:lvl5pPr marL="2389187" indent="-611187" defTabSz="821531">
              <a:buSzPct val="145000"/>
              <a:defRPr sz="44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xfrm>
            <a:off x="11954103" y="13073062"/>
            <a:ext cx="466269" cy="477671"/>
          </a:xfrm>
          <a:prstGeom prst="rect">
            <a:avLst/>
          </a:prstGeom>
        </p:spPr>
        <p:txBody>
          <a:bodyPr lIns="71437" tIns="71437" rIns="71437" bIns="71437"/>
          <a:lstStyle>
            <a:lvl1pPr defTabSz="821531">
              <a:defRPr b="0" sz="2200">
                <a:solidFill>
                  <a:srgbClr val="FFFFFF"/>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idx="13"/>
          </p:nvPr>
        </p:nvSpPr>
        <p:spPr>
          <a:xfrm>
            <a:off x="9338964" y="2857500"/>
            <a:ext cx="14466095" cy="9644063"/>
          </a:xfrm>
          <a:prstGeom prst="rect">
            <a:avLst/>
          </a:prstGeom>
        </p:spPr>
        <p:txBody>
          <a:bodyPr lIns="91439" tIns="45719" rIns="91439" bIns="45719" anchor="t">
            <a:noAutofit/>
          </a:bodyPr>
          <a:lstStyle/>
          <a:p>
            <a:pPr/>
          </a:p>
        </p:txBody>
      </p:sp>
      <p:sp>
        <p:nvSpPr>
          <p:cNvPr id="66" name="Title Text"/>
          <p:cNvSpPr txBox="1"/>
          <p:nvPr>
            <p:ph type="title"/>
          </p:nvPr>
        </p:nvSpPr>
        <p:spPr>
          <a:xfrm>
            <a:off x="4387453" y="357187"/>
            <a:ext cx="15609094" cy="3036095"/>
          </a:xfrm>
          <a:prstGeom prst="rect">
            <a:avLst/>
          </a:prstGeom>
        </p:spPr>
        <p:txBody>
          <a:bodyPr lIns="71437" tIns="71437" rIns="71437" bIns="71437"/>
          <a:lstStyle>
            <a:lvl1pPr defTabSz="821531">
              <a:defRPr>
                <a:solidFill>
                  <a:srgbClr val="FFFFFF"/>
                </a:solidFill>
                <a:latin typeface="+mn-lt"/>
                <a:ea typeface="+mn-ea"/>
                <a:cs typeface="+mn-cs"/>
                <a:sym typeface="Helvetica Neue Medium"/>
              </a:defRPr>
            </a:lvl1pPr>
          </a:lstStyle>
          <a:p>
            <a:pPr/>
            <a:r>
              <a:t>Title Text</a:t>
            </a:r>
          </a:p>
        </p:txBody>
      </p:sp>
      <p:sp>
        <p:nvSpPr>
          <p:cNvPr id="67" name="Body Level One…"/>
          <p:cNvSpPr txBox="1"/>
          <p:nvPr>
            <p:ph type="body" sz="quarter" idx="1"/>
          </p:nvPr>
        </p:nvSpPr>
        <p:spPr>
          <a:xfrm>
            <a:off x="4387453" y="3643312"/>
            <a:ext cx="7500938" cy="8840392"/>
          </a:xfrm>
          <a:prstGeom prst="rect">
            <a:avLst/>
          </a:prstGeom>
        </p:spPr>
        <p:txBody>
          <a:bodyPr lIns="71437" tIns="71437" rIns="71437" bIns="71437"/>
          <a:lstStyle>
            <a:lvl1pPr marL="465364" indent="-465364" defTabSz="821531">
              <a:spcBef>
                <a:spcPts val="4500"/>
              </a:spcBef>
              <a:buSzPct val="145000"/>
              <a:defRPr sz="3800">
                <a:latin typeface="Helvetica Neue"/>
                <a:ea typeface="Helvetica Neue"/>
                <a:cs typeface="Helvetica Neue"/>
                <a:sym typeface="Helvetica Neue"/>
              </a:defRPr>
            </a:lvl1pPr>
            <a:lvl2pPr marL="808264" indent="-465364" defTabSz="821531">
              <a:spcBef>
                <a:spcPts val="4500"/>
              </a:spcBef>
              <a:buSzPct val="145000"/>
              <a:defRPr sz="3800">
                <a:latin typeface="Helvetica Neue"/>
                <a:ea typeface="Helvetica Neue"/>
                <a:cs typeface="Helvetica Neue"/>
                <a:sym typeface="Helvetica Neue"/>
              </a:defRPr>
            </a:lvl2pPr>
            <a:lvl3pPr marL="1151164" indent="-465364" defTabSz="821531">
              <a:spcBef>
                <a:spcPts val="4500"/>
              </a:spcBef>
              <a:buSzPct val="145000"/>
              <a:defRPr sz="3800">
                <a:latin typeface="Helvetica Neue"/>
                <a:ea typeface="Helvetica Neue"/>
                <a:cs typeface="Helvetica Neue"/>
                <a:sym typeface="Helvetica Neue"/>
              </a:defRPr>
            </a:lvl3pPr>
            <a:lvl4pPr marL="1494064" indent="-465364" defTabSz="821531">
              <a:spcBef>
                <a:spcPts val="4500"/>
              </a:spcBef>
              <a:buSzPct val="145000"/>
              <a:defRPr sz="3800">
                <a:latin typeface="Helvetica Neue"/>
                <a:ea typeface="Helvetica Neue"/>
                <a:cs typeface="Helvetica Neue"/>
                <a:sym typeface="Helvetica Neue"/>
              </a:defRPr>
            </a:lvl4pPr>
            <a:lvl5pPr marL="1836964" indent="-465364" defTabSz="821531">
              <a:spcBef>
                <a:spcPts val="4500"/>
              </a:spcBef>
              <a:buSzPct val="145000"/>
              <a:defRPr sz="38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xfrm>
            <a:off x="11954103" y="13073062"/>
            <a:ext cx="466269" cy="477671"/>
          </a:xfrm>
          <a:prstGeom prst="rect">
            <a:avLst/>
          </a:prstGeom>
        </p:spPr>
        <p:txBody>
          <a:bodyPr lIns="71437" tIns="71437" rIns="71437" bIns="71437"/>
          <a:lstStyle>
            <a:lvl1pPr defTabSz="821531">
              <a:defRPr b="0" sz="2200">
                <a:solidFill>
                  <a:srgbClr val="FFFFFF"/>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4387453" y="1785937"/>
            <a:ext cx="15609094" cy="10144126"/>
          </a:xfrm>
          <a:prstGeom prst="rect">
            <a:avLst/>
          </a:prstGeom>
        </p:spPr>
        <p:txBody>
          <a:bodyPr lIns="71437" tIns="71437" rIns="71437" bIns="71437"/>
          <a:lstStyle>
            <a:lvl1pPr marL="611187" indent="-611187" defTabSz="821531">
              <a:buSzPct val="145000"/>
              <a:defRPr sz="4400">
                <a:latin typeface="Helvetica Neue"/>
                <a:ea typeface="Helvetica Neue"/>
                <a:cs typeface="Helvetica Neue"/>
                <a:sym typeface="Helvetica Neue"/>
              </a:defRPr>
            </a:lvl1pPr>
            <a:lvl2pPr marL="1055687" indent="-611187" defTabSz="821531">
              <a:buSzPct val="145000"/>
              <a:defRPr sz="4400">
                <a:latin typeface="Helvetica Neue"/>
                <a:ea typeface="Helvetica Neue"/>
                <a:cs typeface="Helvetica Neue"/>
                <a:sym typeface="Helvetica Neue"/>
              </a:defRPr>
            </a:lvl2pPr>
            <a:lvl3pPr marL="1500187" indent="-611187" defTabSz="821531">
              <a:buSzPct val="145000"/>
              <a:defRPr sz="4400">
                <a:latin typeface="Helvetica Neue"/>
                <a:ea typeface="Helvetica Neue"/>
                <a:cs typeface="Helvetica Neue"/>
                <a:sym typeface="Helvetica Neue"/>
              </a:defRPr>
            </a:lvl3pPr>
            <a:lvl4pPr marL="1944687" indent="-611187" defTabSz="821531">
              <a:buSzPct val="145000"/>
              <a:defRPr sz="4400">
                <a:latin typeface="Helvetica Neue"/>
                <a:ea typeface="Helvetica Neue"/>
                <a:cs typeface="Helvetica Neue"/>
                <a:sym typeface="Helvetica Neue"/>
              </a:defRPr>
            </a:lvl4pPr>
            <a:lvl5pPr marL="2389187" indent="-611187" defTabSz="821531">
              <a:buSzPct val="145000"/>
              <a:defRPr sz="44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xfrm>
            <a:off x="11954103" y="13073062"/>
            <a:ext cx="466269" cy="477671"/>
          </a:xfrm>
          <a:prstGeom prst="rect">
            <a:avLst/>
          </a:prstGeom>
        </p:spPr>
        <p:txBody>
          <a:bodyPr lIns="71437" tIns="71437" rIns="71437" bIns="71437"/>
          <a:lstStyle>
            <a:lvl1pPr defTabSz="821531">
              <a:defRPr b="0" sz="2200">
                <a:solidFill>
                  <a:srgbClr val="FFFFFF"/>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12084843" y="6983015"/>
            <a:ext cx="8277822" cy="5518548"/>
          </a:xfrm>
          <a:prstGeom prst="rect">
            <a:avLst/>
          </a:prstGeom>
        </p:spPr>
        <p:txBody>
          <a:bodyPr lIns="91439" tIns="45719" rIns="91439" bIns="45719" anchor="t">
            <a:noAutofit/>
          </a:bodyPr>
          <a:lstStyle/>
          <a:p>
            <a:pPr/>
          </a:p>
        </p:txBody>
      </p:sp>
      <p:sp>
        <p:nvSpPr>
          <p:cNvPr id="84" name="Image"/>
          <p:cNvSpPr/>
          <p:nvPr>
            <p:ph type="pic" sz="quarter" idx="14"/>
          </p:nvPr>
        </p:nvSpPr>
        <p:spPr>
          <a:xfrm>
            <a:off x="12522398" y="898922"/>
            <a:ext cx="8268892" cy="5512594"/>
          </a:xfrm>
          <a:prstGeom prst="rect">
            <a:avLst/>
          </a:prstGeom>
        </p:spPr>
        <p:txBody>
          <a:bodyPr lIns="91439" tIns="45719" rIns="91439" bIns="45719" anchor="t">
            <a:noAutofit/>
          </a:bodyPr>
          <a:lstStyle/>
          <a:p>
            <a:pPr/>
          </a:p>
        </p:txBody>
      </p:sp>
      <p:sp>
        <p:nvSpPr>
          <p:cNvPr id="85" name="Image"/>
          <p:cNvSpPr/>
          <p:nvPr>
            <p:ph type="pic" idx="15"/>
          </p:nvPr>
        </p:nvSpPr>
        <p:spPr>
          <a:xfrm>
            <a:off x="-1733848" y="-178594"/>
            <a:ext cx="19020235" cy="12680157"/>
          </a:xfrm>
          <a:prstGeom prst="rect">
            <a:avLst/>
          </a:prstGeom>
        </p:spPr>
        <p:txBody>
          <a:bodyPr lIns="91439" tIns="45719" rIns="91439" bIns="45719" anchor="t">
            <a:noAutofit/>
          </a:bodyPr>
          <a:lstStyle/>
          <a:p>
            <a:pPr/>
          </a:p>
        </p:txBody>
      </p:sp>
      <p:sp>
        <p:nvSpPr>
          <p:cNvPr id="86" name="Slide Number"/>
          <p:cNvSpPr txBox="1"/>
          <p:nvPr>
            <p:ph type="sldNum" sz="quarter" idx="2"/>
          </p:nvPr>
        </p:nvSpPr>
        <p:spPr>
          <a:xfrm>
            <a:off x="11954103" y="13073062"/>
            <a:ext cx="466269" cy="477671"/>
          </a:xfrm>
          <a:prstGeom prst="rect">
            <a:avLst/>
          </a:prstGeom>
        </p:spPr>
        <p:txBody>
          <a:bodyPr lIns="71437" tIns="71437" rIns="71437" bIns="71437"/>
          <a:lstStyle>
            <a:lvl1pPr defTabSz="821531">
              <a:defRPr b="0" sz="2200">
                <a:solidFill>
                  <a:srgbClr val="FFFFFF"/>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Title Text"/>
          <p:cNvSpPr txBox="1"/>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3726" y="12954000"/>
            <a:ext cx="476548" cy="457200"/>
          </a:xfrm>
          <a:prstGeom prst="rect">
            <a:avLst/>
          </a:prstGeom>
          <a:ln w="12700">
            <a:miter lim="400000"/>
          </a:ln>
        </p:spPr>
        <p:txBody>
          <a:bodyPr wrap="none" lIns="50800" tIns="50800" rIns="50800" bIns="50800">
            <a:spAutoFit/>
          </a:bodyPr>
          <a:lstStyle>
            <a:lvl1pPr defTabSz="825500">
              <a:defRPr sz="2400">
                <a:solidFill>
                  <a:schemeClr val="accent4">
                    <a:hueOff val="468000"/>
                    <a:satOff val="-4761"/>
                    <a:lumOff val="10196"/>
                  </a:schemeClr>
                </a:solidFill>
                <a:latin typeface="Gill Sans"/>
                <a:ea typeface="Gill Sans"/>
                <a:cs typeface="Gill Sans"/>
                <a:sym typeface="Gill Sans"/>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ctr" defTabSz="825500" latinLnBrk="0">
        <a:lnSpc>
          <a:spcPct val="100000"/>
        </a:lnSpc>
        <a:spcBef>
          <a:spcPts val="0"/>
        </a:spcBef>
        <a:spcAft>
          <a:spcPts val="0"/>
        </a:spcAft>
        <a:buClrTx/>
        <a:buSzTx/>
        <a:buFontTx/>
        <a:buNone/>
        <a:tabLst/>
        <a:defRPr b="0" baseline="0" cap="none" i="0" spc="0" strike="noStrike" sz="11200" u="none">
          <a:solidFill>
            <a:schemeClr val="accent4">
              <a:hueOff val="468000"/>
              <a:satOff val="-4761"/>
              <a:lumOff val="10196"/>
            </a:schemeClr>
          </a:solidFill>
          <a:uFillTx/>
          <a:latin typeface="Gill Sans"/>
          <a:ea typeface="Gill Sans"/>
          <a:cs typeface="Gill Sans"/>
          <a:sym typeface="Gill Sans"/>
        </a:defRPr>
      </a:lvl1pPr>
      <a:lvl2pPr marL="0" marR="0" indent="0" algn="ctr" defTabSz="825500" latinLnBrk="0">
        <a:lnSpc>
          <a:spcPct val="100000"/>
        </a:lnSpc>
        <a:spcBef>
          <a:spcPts val="0"/>
        </a:spcBef>
        <a:spcAft>
          <a:spcPts val="0"/>
        </a:spcAft>
        <a:buClrTx/>
        <a:buSzTx/>
        <a:buFontTx/>
        <a:buNone/>
        <a:tabLst/>
        <a:defRPr b="0" baseline="0" cap="none" i="0" spc="0" strike="noStrike" sz="11200" u="none">
          <a:solidFill>
            <a:schemeClr val="accent4">
              <a:hueOff val="468000"/>
              <a:satOff val="-4761"/>
              <a:lumOff val="10196"/>
            </a:schemeClr>
          </a:solidFill>
          <a:uFillTx/>
          <a:latin typeface="Gill Sans"/>
          <a:ea typeface="Gill Sans"/>
          <a:cs typeface="Gill Sans"/>
          <a:sym typeface="Gill Sans"/>
        </a:defRPr>
      </a:lvl2pPr>
      <a:lvl3pPr marL="0" marR="0" indent="0" algn="ctr" defTabSz="825500" latinLnBrk="0">
        <a:lnSpc>
          <a:spcPct val="100000"/>
        </a:lnSpc>
        <a:spcBef>
          <a:spcPts val="0"/>
        </a:spcBef>
        <a:spcAft>
          <a:spcPts val="0"/>
        </a:spcAft>
        <a:buClrTx/>
        <a:buSzTx/>
        <a:buFontTx/>
        <a:buNone/>
        <a:tabLst/>
        <a:defRPr b="0" baseline="0" cap="none" i="0" spc="0" strike="noStrike" sz="11200" u="none">
          <a:solidFill>
            <a:schemeClr val="accent4">
              <a:hueOff val="468000"/>
              <a:satOff val="-4761"/>
              <a:lumOff val="10196"/>
            </a:schemeClr>
          </a:solidFill>
          <a:uFillTx/>
          <a:latin typeface="Gill Sans"/>
          <a:ea typeface="Gill Sans"/>
          <a:cs typeface="Gill Sans"/>
          <a:sym typeface="Gill Sans"/>
        </a:defRPr>
      </a:lvl3pPr>
      <a:lvl4pPr marL="0" marR="0" indent="0" algn="ctr" defTabSz="825500" latinLnBrk="0">
        <a:lnSpc>
          <a:spcPct val="100000"/>
        </a:lnSpc>
        <a:spcBef>
          <a:spcPts val="0"/>
        </a:spcBef>
        <a:spcAft>
          <a:spcPts val="0"/>
        </a:spcAft>
        <a:buClrTx/>
        <a:buSzTx/>
        <a:buFontTx/>
        <a:buNone/>
        <a:tabLst/>
        <a:defRPr b="0" baseline="0" cap="none" i="0" spc="0" strike="noStrike" sz="11200" u="none">
          <a:solidFill>
            <a:schemeClr val="accent4">
              <a:hueOff val="468000"/>
              <a:satOff val="-4761"/>
              <a:lumOff val="10196"/>
            </a:schemeClr>
          </a:solidFill>
          <a:uFillTx/>
          <a:latin typeface="Gill Sans"/>
          <a:ea typeface="Gill Sans"/>
          <a:cs typeface="Gill Sans"/>
          <a:sym typeface="Gill Sans"/>
        </a:defRPr>
      </a:lvl4pPr>
      <a:lvl5pPr marL="0" marR="0" indent="0" algn="ctr" defTabSz="825500" latinLnBrk="0">
        <a:lnSpc>
          <a:spcPct val="100000"/>
        </a:lnSpc>
        <a:spcBef>
          <a:spcPts val="0"/>
        </a:spcBef>
        <a:spcAft>
          <a:spcPts val="0"/>
        </a:spcAft>
        <a:buClrTx/>
        <a:buSzTx/>
        <a:buFontTx/>
        <a:buNone/>
        <a:tabLst/>
        <a:defRPr b="0" baseline="0" cap="none" i="0" spc="0" strike="noStrike" sz="11200" u="none">
          <a:solidFill>
            <a:schemeClr val="accent4">
              <a:hueOff val="468000"/>
              <a:satOff val="-4761"/>
              <a:lumOff val="10196"/>
            </a:schemeClr>
          </a:solidFill>
          <a:uFillTx/>
          <a:latin typeface="Gill Sans"/>
          <a:ea typeface="Gill Sans"/>
          <a:cs typeface="Gill Sans"/>
          <a:sym typeface="Gill Sans"/>
        </a:defRPr>
      </a:lvl5pPr>
      <a:lvl6pPr marL="0" marR="0" indent="0" algn="ctr" defTabSz="825500" latinLnBrk="0">
        <a:lnSpc>
          <a:spcPct val="100000"/>
        </a:lnSpc>
        <a:spcBef>
          <a:spcPts val="0"/>
        </a:spcBef>
        <a:spcAft>
          <a:spcPts val="0"/>
        </a:spcAft>
        <a:buClrTx/>
        <a:buSzTx/>
        <a:buFontTx/>
        <a:buNone/>
        <a:tabLst/>
        <a:defRPr b="0" baseline="0" cap="none" i="0" spc="0" strike="noStrike" sz="11200" u="none">
          <a:solidFill>
            <a:schemeClr val="accent4">
              <a:hueOff val="468000"/>
              <a:satOff val="-4761"/>
              <a:lumOff val="10196"/>
            </a:schemeClr>
          </a:solidFill>
          <a:uFillTx/>
          <a:latin typeface="Gill Sans"/>
          <a:ea typeface="Gill Sans"/>
          <a:cs typeface="Gill Sans"/>
          <a:sym typeface="Gill Sans"/>
        </a:defRPr>
      </a:lvl6pPr>
      <a:lvl7pPr marL="0" marR="0" indent="0" algn="ctr" defTabSz="825500" latinLnBrk="0">
        <a:lnSpc>
          <a:spcPct val="100000"/>
        </a:lnSpc>
        <a:spcBef>
          <a:spcPts val="0"/>
        </a:spcBef>
        <a:spcAft>
          <a:spcPts val="0"/>
        </a:spcAft>
        <a:buClrTx/>
        <a:buSzTx/>
        <a:buFontTx/>
        <a:buNone/>
        <a:tabLst/>
        <a:defRPr b="0" baseline="0" cap="none" i="0" spc="0" strike="noStrike" sz="11200" u="none">
          <a:solidFill>
            <a:schemeClr val="accent4">
              <a:hueOff val="468000"/>
              <a:satOff val="-4761"/>
              <a:lumOff val="10196"/>
            </a:schemeClr>
          </a:solidFill>
          <a:uFillTx/>
          <a:latin typeface="Gill Sans"/>
          <a:ea typeface="Gill Sans"/>
          <a:cs typeface="Gill Sans"/>
          <a:sym typeface="Gill Sans"/>
        </a:defRPr>
      </a:lvl7pPr>
      <a:lvl8pPr marL="0" marR="0" indent="0" algn="ctr" defTabSz="825500" latinLnBrk="0">
        <a:lnSpc>
          <a:spcPct val="100000"/>
        </a:lnSpc>
        <a:spcBef>
          <a:spcPts val="0"/>
        </a:spcBef>
        <a:spcAft>
          <a:spcPts val="0"/>
        </a:spcAft>
        <a:buClrTx/>
        <a:buSzTx/>
        <a:buFontTx/>
        <a:buNone/>
        <a:tabLst/>
        <a:defRPr b="0" baseline="0" cap="none" i="0" spc="0" strike="noStrike" sz="11200" u="none">
          <a:solidFill>
            <a:schemeClr val="accent4">
              <a:hueOff val="468000"/>
              <a:satOff val="-4761"/>
              <a:lumOff val="10196"/>
            </a:schemeClr>
          </a:solidFill>
          <a:uFillTx/>
          <a:latin typeface="Gill Sans"/>
          <a:ea typeface="Gill Sans"/>
          <a:cs typeface="Gill Sans"/>
          <a:sym typeface="Gill Sans"/>
        </a:defRPr>
      </a:lvl8pPr>
      <a:lvl9pPr marL="0" marR="0" indent="0" algn="ctr" defTabSz="825500" latinLnBrk="0">
        <a:lnSpc>
          <a:spcPct val="100000"/>
        </a:lnSpc>
        <a:spcBef>
          <a:spcPts val="0"/>
        </a:spcBef>
        <a:spcAft>
          <a:spcPts val="0"/>
        </a:spcAft>
        <a:buClrTx/>
        <a:buSzTx/>
        <a:buFontTx/>
        <a:buNone/>
        <a:tabLst/>
        <a:defRPr b="0" baseline="0" cap="none" i="0" spc="0" strike="noStrike" sz="11200" u="none">
          <a:solidFill>
            <a:schemeClr val="accent4">
              <a:hueOff val="468000"/>
              <a:satOff val="-4761"/>
              <a:lumOff val="10196"/>
            </a:schemeClr>
          </a:solidFill>
          <a:uFillTx/>
          <a:latin typeface="Gill Sans"/>
          <a:ea typeface="Gill Sans"/>
          <a:cs typeface="Gill Sans"/>
          <a:sym typeface="Gill Sans"/>
        </a:defRPr>
      </a:lvl9pPr>
    </p:titleStyle>
    <p:bodyStyle>
      <a:lvl1pPr marL="635000" marR="0" indent="-635000" algn="l" defTabSz="825500" latinLnBrk="0">
        <a:lnSpc>
          <a:spcPct val="100000"/>
        </a:lnSpc>
        <a:spcBef>
          <a:spcPts val="5900"/>
        </a:spcBef>
        <a:spcAft>
          <a:spcPts val="0"/>
        </a:spcAft>
        <a:buClrTx/>
        <a:buSzPct val="125000"/>
        <a:buFontTx/>
        <a:buChar char="•"/>
        <a:tabLst/>
        <a:defRPr b="0" baseline="0" cap="none" i="0" spc="0" strike="noStrike" sz="4800" u="none">
          <a:solidFill>
            <a:srgbClr val="FFFFFF"/>
          </a:solidFill>
          <a:uFillTx/>
          <a:latin typeface="Gill Sans"/>
          <a:ea typeface="Gill Sans"/>
          <a:cs typeface="Gill Sans"/>
          <a:sym typeface="Gill Sans"/>
        </a:defRPr>
      </a:lvl1pPr>
      <a:lvl2pPr marL="1270000" marR="0" indent="-635000" algn="l" defTabSz="825500" latinLnBrk="0">
        <a:lnSpc>
          <a:spcPct val="100000"/>
        </a:lnSpc>
        <a:spcBef>
          <a:spcPts val="5900"/>
        </a:spcBef>
        <a:spcAft>
          <a:spcPts val="0"/>
        </a:spcAft>
        <a:buClrTx/>
        <a:buSzPct val="125000"/>
        <a:buFontTx/>
        <a:buChar char="•"/>
        <a:tabLst/>
        <a:defRPr b="0" baseline="0" cap="none" i="0" spc="0" strike="noStrike" sz="4800" u="none">
          <a:solidFill>
            <a:srgbClr val="FFFFFF"/>
          </a:solidFill>
          <a:uFillTx/>
          <a:latin typeface="Gill Sans"/>
          <a:ea typeface="Gill Sans"/>
          <a:cs typeface="Gill Sans"/>
          <a:sym typeface="Gill Sans"/>
        </a:defRPr>
      </a:lvl2pPr>
      <a:lvl3pPr marL="1905000" marR="0" indent="-635000" algn="l" defTabSz="825500" latinLnBrk="0">
        <a:lnSpc>
          <a:spcPct val="100000"/>
        </a:lnSpc>
        <a:spcBef>
          <a:spcPts val="5900"/>
        </a:spcBef>
        <a:spcAft>
          <a:spcPts val="0"/>
        </a:spcAft>
        <a:buClrTx/>
        <a:buSzPct val="125000"/>
        <a:buFontTx/>
        <a:buChar char="•"/>
        <a:tabLst/>
        <a:defRPr b="0" baseline="0" cap="none" i="0" spc="0" strike="noStrike" sz="4800" u="none">
          <a:solidFill>
            <a:srgbClr val="FFFFFF"/>
          </a:solidFill>
          <a:uFillTx/>
          <a:latin typeface="Gill Sans"/>
          <a:ea typeface="Gill Sans"/>
          <a:cs typeface="Gill Sans"/>
          <a:sym typeface="Gill Sans"/>
        </a:defRPr>
      </a:lvl3pPr>
      <a:lvl4pPr marL="2540000" marR="0" indent="-635000" algn="l" defTabSz="825500" latinLnBrk="0">
        <a:lnSpc>
          <a:spcPct val="100000"/>
        </a:lnSpc>
        <a:spcBef>
          <a:spcPts val="5900"/>
        </a:spcBef>
        <a:spcAft>
          <a:spcPts val="0"/>
        </a:spcAft>
        <a:buClrTx/>
        <a:buSzPct val="125000"/>
        <a:buFontTx/>
        <a:buChar char="•"/>
        <a:tabLst/>
        <a:defRPr b="0" baseline="0" cap="none" i="0" spc="0" strike="noStrike" sz="4800" u="none">
          <a:solidFill>
            <a:srgbClr val="FFFFFF"/>
          </a:solidFill>
          <a:uFillTx/>
          <a:latin typeface="Gill Sans"/>
          <a:ea typeface="Gill Sans"/>
          <a:cs typeface="Gill Sans"/>
          <a:sym typeface="Gill Sans"/>
        </a:defRPr>
      </a:lvl4pPr>
      <a:lvl5pPr marL="3175000" marR="0" indent="-635000" algn="l" defTabSz="825500" latinLnBrk="0">
        <a:lnSpc>
          <a:spcPct val="100000"/>
        </a:lnSpc>
        <a:spcBef>
          <a:spcPts val="5900"/>
        </a:spcBef>
        <a:spcAft>
          <a:spcPts val="0"/>
        </a:spcAft>
        <a:buClrTx/>
        <a:buSzPct val="125000"/>
        <a:buFontTx/>
        <a:buChar char="•"/>
        <a:tabLst/>
        <a:defRPr b="0" baseline="0" cap="none" i="0" spc="0" strike="noStrike" sz="4800" u="none">
          <a:solidFill>
            <a:srgbClr val="FFFFFF"/>
          </a:solidFill>
          <a:uFillTx/>
          <a:latin typeface="Gill Sans"/>
          <a:ea typeface="Gill Sans"/>
          <a:cs typeface="Gill Sans"/>
          <a:sym typeface="Gill Sans"/>
        </a:defRPr>
      </a:lvl5pPr>
      <a:lvl6pPr marL="3810000" marR="0" indent="-635000" algn="l" defTabSz="825500" latinLnBrk="0">
        <a:lnSpc>
          <a:spcPct val="100000"/>
        </a:lnSpc>
        <a:spcBef>
          <a:spcPts val="5900"/>
        </a:spcBef>
        <a:spcAft>
          <a:spcPts val="0"/>
        </a:spcAft>
        <a:buClrTx/>
        <a:buSzPct val="125000"/>
        <a:buFontTx/>
        <a:buChar char="•"/>
        <a:tabLst/>
        <a:defRPr b="0" baseline="0" cap="none" i="0" spc="0" strike="noStrike" sz="4800" u="none">
          <a:solidFill>
            <a:srgbClr val="FFFFFF"/>
          </a:solidFill>
          <a:uFillTx/>
          <a:latin typeface="Gill Sans"/>
          <a:ea typeface="Gill Sans"/>
          <a:cs typeface="Gill Sans"/>
          <a:sym typeface="Gill Sans"/>
        </a:defRPr>
      </a:lvl6pPr>
      <a:lvl7pPr marL="4445000" marR="0" indent="-635000" algn="l" defTabSz="825500" latinLnBrk="0">
        <a:lnSpc>
          <a:spcPct val="100000"/>
        </a:lnSpc>
        <a:spcBef>
          <a:spcPts val="5900"/>
        </a:spcBef>
        <a:spcAft>
          <a:spcPts val="0"/>
        </a:spcAft>
        <a:buClrTx/>
        <a:buSzPct val="125000"/>
        <a:buFontTx/>
        <a:buChar char="•"/>
        <a:tabLst/>
        <a:defRPr b="0" baseline="0" cap="none" i="0" spc="0" strike="noStrike" sz="4800" u="none">
          <a:solidFill>
            <a:srgbClr val="FFFFFF"/>
          </a:solidFill>
          <a:uFillTx/>
          <a:latin typeface="Gill Sans"/>
          <a:ea typeface="Gill Sans"/>
          <a:cs typeface="Gill Sans"/>
          <a:sym typeface="Gill Sans"/>
        </a:defRPr>
      </a:lvl7pPr>
      <a:lvl8pPr marL="5080000" marR="0" indent="-635000" algn="l" defTabSz="825500" latinLnBrk="0">
        <a:lnSpc>
          <a:spcPct val="100000"/>
        </a:lnSpc>
        <a:spcBef>
          <a:spcPts val="5900"/>
        </a:spcBef>
        <a:spcAft>
          <a:spcPts val="0"/>
        </a:spcAft>
        <a:buClrTx/>
        <a:buSzPct val="125000"/>
        <a:buFontTx/>
        <a:buChar char="•"/>
        <a:tabLst/>
        <a:defRPr b="0" baseline="0" cap="none" i="0" spc="0" strike="noStrike" sz="4800" u="none">
          <a:solidFill>
            <a:srgbClr val="FFFFFF"/>
          </a:solidFill>
          <a:uFillTx/>
          <a:latin typeface="Gill Sans"/>
          <a:ea typeface="Gill Sans"/>
          <a:cs typeface="Gill Sans"/>
          <a:sym typeface="Gill Sans"/>
        </a:defRPr>
      </a:lvl8pPr>
      <a:lvl9pPr marL="5715000" marR="0" indent="-635000" algn="l" defTabSz="825500" latinLnBrk="0">
        <a:lnSpc>
          <a:spcPct val="100000"/>
        </a:lnSpc>
        <a:spcBef>
          <a:spcPts val="5900"/>
        </a:spcBef>
        <a:spcAft>
          <a:spcPts val="0"/>
        </a:spcAft>
        <a:buClrTx/>
        <a:buSzPct val="125000"/>
        <a:buFontTx/>
        <a:buChar char="•"/>
        <a:tabLst/>
        <a:defRPr b="0" baseline="0" cap="none" i="0" spc="0" strike="noStrike" sz="4800" u="none">
          <a:solidFill>
            <a:srgbClr val="FFFFFF"/>
          </a:solidFill>
          <a:uFillTx/>
          <a:latin typeface="Gill Sans"/>
          <a:ea typeface="Gill Sans"/>
          <a:cs typeface="Gill Sans"/>
          <a:sym typeface="Gill Sans"/>
        </a:defRPr>
      </a:lvl9pPr>
    </p:bodyStyle>
    <p:otherStyle>
      <a:lvl1pPr marL="0" marR="0" indent="0" algn="ctr" defTabSz="825500" latinLnBrk="0">
        <a:lnSpc>
          <a:spcPct val="100000"/>
        </a:lnSpc>
        <a:spcBef>
          <a:spcPts val="0"/>
        </a:spcBef>
        <a:spcAft>
          <a:spcPts val="0"/>
        </a:spcAft>
        <a:buClrTx/>
        <a:buSzTx/>
        <a:buFontTx/>
        <a:buNone/>
        <a:tabLst/>
        <a:defRPr b="1" baseline="0" cap="none" i="0" spc="0" strike="noStrike" sz="2400" u="none">
          <a:solidFill>
            <a:schemeClr val="tx1"/>
          </a:solidFill>
          <a:uFillTx/>
          <a:latin typeface="+mn-lt"/>
          <a:ea typeface="+mn-ea"/>
          <a:cs typeface="+mn-cs"/>
          <a:sym typeface="Gill Sans"/>
        </a:defRPr>
      </a:lvl1pPr>
      <a:lvl2pPr marL="0" marR="0" indent="228600" algn="ctr" defTabSz="825500" latinLnBrk="0">
        <a:lnSpc>
          <a:spcPct val="100000"/>
        </a:lnSpc>
        <a:spcBef>
          <a:spcPts val="0"/>
        </a:spcBef>
        <a:spcAft>
          <a:spcPts val="0"/>
        </a:spcAft>
        <a:buClrTx/>
        <a:buSzTx/>
        <a:buFontTx/>
        <a:buNone/>
        <a:tabLst/>
        <a:defRPr b="1" baseline="0" cap="none" i="0" spc="0" strike="noStrike" sz="2400" u="none">
          <a:solidFill>
            <a:schemeClr val="tx1"/>
          </a:solidFill>
          <a:uFillTx/>
          <a:latin typeface="+mn-lt"/>
          <a:ea typeface="+mn-ea"/>
          <a:cs typeface="+mn-cs"/>
          <a:sym typeface="Gill Sans"/>
        </a:defRPr>
      </a:lvl2pPr>
      <a:lvl3pPr marL="0" marR="0" indent="457200" algn="ctr" defTabSz="825500" latinLnBrk="0">
        <a:lnSpc>
          <a:spcPct val="100000"/>
        </a:lnSpc>
        <a:spcBef>
          <a:spcPts val="0"/>
        </a:spcBef>
        <a:spcAft>
          <a:spcPts val="0"/>
        </a:spcAft>
        <a:buClrTx/>
        <a:buSzTx/>
        <a:buFontTx/>
        <a:buNone/>
        <a:tabLst/>
        <a:defRPr b="1" baseline="0" cap="none" i="0" spc="0" strike="noStrike" sz="2400" u="none">
          <a:solidFill>
            <a:schemeClr val="tx1"/>
          </a:solidFill>
          <a:uFillTx/>
          <a:latin typeface="+mn-lt"/>
          <a:ea typeface="+mn-ea"/>
          <a:cs typeface="+mn-cs"/>
          <a:sym typeface="Gill Sans"/>
        </a:defRPr>
      </a:lvl3pPr>
      <a:lvl4pPr marL="0" marR="0" indent="685800" algn="ctr" defTabSz="825500" latinLnBrk="0">
        <a:lnSpc>
          <a:spcPct val="100000"/>
        </a:lnSpc>
        <a:spcBef>
          <a:spcPts val="0"/>
        </a:spcBef>
        <a:spcAft>
          <a:spcPts val="0"/>
        </a:spcAft>
        <a:buClrTx/>
        <a:buSzTx/>
        <a:buFontTx/>
        <a:buNone/>
        <a:tabLst/>
        <a:defRPr b="1" baseline="0" cap="none" i="0" spc="0" strike="noStrike" sz="2400" u="none">
          <a:solidFill>
            <a:schemeClr val="tx1"/>
          </a:solidFill>
          <a:uFillTx/>
          <a:latin typeface="+mn-lt"/>
          <a:ea typeface="+mn-ea"/>
          <a:cs typeface="+mn-cs"/>
          <a:sym typeface="Gill Sans"/>
        </a:defRPr>
      </a:lvl4pPr>
      <a:lvl5pPr marL="0" marR="0" indent="914400" algn="ctr" defTabSz="825500" latinLnBrk="0">
        <a:lnSpc>
          <a:spcPct val="100000"/>
        </a:lnSpc>
        <a:spcBef>
          <a:spcPts val="0"/>
        </a:spcBef>
        <a:spcAft>
          <a:spcPts val="0"/>
        </a:spcAft>
        <a:buClrTx/>
        <a:buSzTx/>
        <a:buFontTx/>
        <a:buNone/>
        <a:tabLst/>
        <a:defRPr b="1" baseline="0" cap="none" i="0" spc="0" strike="noStrike" sz="2400" u="none">
          <a:solidFill>
            <a:schemeClr val="tx1"/>
          </a:solidFill>
          <a:uFillTx/>
          <a:latin typeface="+mn-lt"/>
          <a:ea typeface="+mn-ea"/>
          <a:cs typeface="+mn-cs"/>
          <a:sym typeface="Gill Sans"/>
        </a:defRPr>
      </a:lvl5pPr>
      <a:lvl6pPr marL="0" marR="0" indent="1143000" algn="ctr" defTabSz="825500" latinLnBrk="0">
        <a:lnSpc>
          <a:spcPct val="100000"/>
        </a:lnSpc>
        <a:spcBef>
          <a:spcPts val="0"/>
        </a:spcBef>
        <a:spcAft>
          <a:spcPts val="0"/>
        </a:spcAft>
        <a:buClrTx/>
        <a:buSzTx/>
        <a:buFontTx/>
        <a:buNone/>
        <a:tabLst/>
        <a:defRPr b="1" baseline="0" cap="none" i="0" spc="0" strike="noStrike" sz="2400" u="none">
          <a:solidFill>
            <a:schemeClr val="tx1"/>
          </a:solidFill>
          <a:uFillTx/>
          <a:latin typeface="+mn-lt"/>
          <a:ea typeface="+mn-ea"/>
          <a:cs typeface="+mn-cs"/>
          <a:sym typeface="Gill Sans"/>
        </a:defRPr>
      </a:lvl6pPr>
      <a:lvl7pPr marL="0" marR="0" indent="1371600" algn="ctr" defTabSz="825500" latinLnBrk="0">
        <a:lnSpc>
          <a:spcPct val="100000"/>
        </a:lnSpc>
        <a:spcBef>
          <a:spcPts val="0"/>
        </a:spcBef>
        <a:spcAft>
          <a:spcPts val="0"/>
        </a:spcAft>
        <a:buClrTx/>
        <a:buSzTx/>
        <a:buFontTx/>
        <a:buNone/>
        <a:tabLst/>
        <a:defRPr b="1" baseline="0" cap="none" i="0" spc="0" strike="noStrike" sz="2400" u="none">
          <a:solidFill>
            <a:schemeClr val="tx1"/>
          </a:solidFill>
          <a:uFillTx/>
          <a:latin typeface="+mn-lt"/>
          <a:ea typeface="+mn-ea"/>
          <a:cs typeface="+mn-cs"/>
          <a:sym typeface="Gill Sans"/>
        </a:defRPr>
      </a:lvl7pPr>
      <a:lvl8pPr marL="0" marR="0" indent="1600200" algn="ctr" defTabSz="825500" latinLnBrk="0">
        <a:lnSpc>
          <a:spcPct val="100000"/>
        </a:lnSpc>
        <a:spcBef>
          <a:spcPts val="0"/>
        </a:spcBef>
        <a:spcAft>
          <a:spcPts val="0"/>
        </a:spcAft>
        <a:buClrTx/>
        <a:buSzTx/>
        <a:buFontTx/>
        <a:buNone/>
        <a:tabLst/>
        <a:defRPr b="1" baseline="0" cap="none" i="0" spc="0" strike="noStrike" sz="2400" u="none">
          <a:solidFill>
            <a:schemeClr val="tx1"/>
          </a:solidFill>
          <a:uFillTx/>
          <a:latin typeface="+mn-lt"/>
          <a:ea typeface="+mn-ea"/>
          <a:cs typeface="+mn-cs"/>
          <a:sym typeface="Gill Sans"/>
        </a:defRPr>
      </a:lvl8pPr>
      <a:lvl9pPr marL="0" marR="0" indent="1828800" algn="ctr" defTabSz="825500" latinLnBrk="0">
        <a:lnSpc>
          <a:spcPct val="100000"/>
        </a:lnSpc>
        <a:spcBef>
          <a:spcPts val="0"/>
        </a:spcBef>
        <a:spcAft>
          <a:spcPts val="0"/>
        </a:spcAft>
        <a:buClrTx/>
        <a:buSzTx/>
        <a:buFontTx/>
        <a:buNone/>
        <a:tabLst/>
        <a:defRPr b="1" baseline="0" cap="none" i="0" spc="0" strike="noStrike" sz="2400" u="none">
          <a:solidFill>
            <a:schemeClr val="tx1"/>
          </a:solidFill>
          <a:uFillTx/>
          <a:latin typeface="+mn-lt"/>
          <a:ea typeface="+mn-ea"/>
          <a:cs typeface="+mn-cs"/>
          <a:sym typeface="Gill San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Relationships>

</file>

<file path=ppt/slides/_rels/slide1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2.tif"/><Relationship Id="rId4" Type="http://schemas.openxmlformats.org/officeDocument/2006/relationships/image" Target="../media/image3.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2.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2.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2.t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2.tif"/></Relationships>

</file>

<file path=ppt/slides/_rels/slide1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2.tif"/><Relationship Id="rId4" Type="http://schemas.openxmlformats.org/officeDocument/2006/relationships/image" Target="../media/image5.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2.tif"/><Relationship Id="rId4" Type="http://schemas.openxmlformats.org/officeDocument/2006/relationships/image" Target="../media/image5.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2.tif"/><Relationship Id="rId4" Type="http://schemas.openxmlformats.org/officeDocument/2006/relationships/image" Target="../media/image5.t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2.tif"/><Relationship Id="rId4" Type="http://schemas.openxmlformats.org/officeDocument/2006/relationships/image" Target="../media/image5.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hyperlink" Target="https://ftp.ripe.net/rpki" TargetMode="Externa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9.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13.png"/><Relationship Id="rId4" Type="http://schemas.openxmlformats.org/officeDocument/2006/relationships/image" Target="../media/image14.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15.png"/><Relationship Id="rId4" Type="http://schemas.openxmlformats.org/officeDocument/2006/relationships/image" Target="../media/image16.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17.png"/><Relationship Id="rId4" Type="http://schemas.openxmlformats.org/officeDocument/2006/relationships/image" Target="../media/image16.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18.png"/><Relationship Id="rId4" Type="http://schemas.openxmlformats.org/officeDocument/2006/relationships/image" Target="../media/image16.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19.png"/><Relationship Id="rId4" Type="http://schemas.openxmlformats.org/officeDocument/2006/relationships/image" Target="../media/image16.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image" Target="../media/image20.png"/><Relationship Id="rId4" Type="http://schemas.openxmlformats.org/officeDocument/2006/relationships/image" Target="../media/image16.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image" Target="../media/image22.png"/><Relationship Id="rId4" Type="http://schemas.openxmlformats.org/officeDocument/2006/relationships/image" Target="../media/image23.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image" Target="../media/image7.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 Id="rId3" Type="http://schemas.openxmlformats.org/officeDocument/2006/relationships/image" Target="../media/image24.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tif"/><Relationship Id="rId3" Type="http://schemas.openxmlformats.org/officeDocument/2006/relationships/image" Target="../media/image5.tif"/></Relationships>

</file>

<file path=ppt/slides/_rels/slide4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 Id="rId3" Type="http://schemas.openxmlformats.org/officeDocument/2006/relationships/image" Target="../media/image25.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 Id="rId3" Type="http://schemas.openxmlformats.org/officeDocument/2006/relationships/image" Target="../media/image2.tif"/></Relationships>

</file>

<file path=ppt/slides/_rels/slide4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6.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6.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 Id="rId3" Type="http://schemas.openxmlformats.org/officeDocument/2006/relationships/image" Target="../media/image2.tif"/><Relationship Id="rId4" Type="http://schemas.openxmlformats.org/officeDocument/2006/relationships/image" Target="../media/image3.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2.tif"/><Relationship Id="rId4" Type="http://schemas.openxmlformats.org/officeDocument/2006/relationships/image" Target="../media/image3.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3.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3.tif"/><Relationship Id="rId4" Type="http://schemas.openxmlformats.org/officeDocument/2006/relationships/image" Target="../media/image4.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CSCI-351 Data communication and Networks"/>
          <p:cNvSpPr txBox="1"/>
          <p:nvPr>
            <p:ph type="ctrTitle"/>
          </p:nvPr>
        </p:nvSpPr>
        <p:spPr>
          <a:xfrm>
            <a:off x="4419598" y="2285999"/>
            <a:ext cx="14791766" cy="3657601"/>
          </a:xfrm>
          <a:prstGeom prst="rect">
            <a:avLst/>
          </a:prstGeom>
        </p:spPr>
        <p:txBody>
          <a:bodyPr lIns="91439" tIns="91439" rIns="91439" bIns="91439"/>
          <a:lstStyle/>
          <a:p>
            <a:pPr algn="l" defTabSz="616148">
              <a:defRPr sz="8400">
                <a:solidFill>
                  <a:schemeClr val="accent4">
                    <a:hueOff val="468000"/>
                    <a:satOff val="-4761"/>
                    <a:lumOff val="10196"/>
                  </a:schemeClr>
                </a:solidFill>
              </a:defRPr>
            </a:pPr>
            <a:r>
              <a:t>CSCI-351</a:t>
            </a:r>
            <a:br/>
            <a:r>
              <a:rPr sz="7050"/>
              <a:t>Data communication and Networks</a:t>
            </a:r>
          </a:p>
        </p:txBody>
      </p:sp>
      <p:sp>
        <p:nvSpPr>
          <p:cNvPr id="168" name="Subtitle 2"/>
          <p:cNvSpPr txBox="1"/>
          <p:nvPr/>
        </p:nvSpPr>
        <p:spPr>
          <a:xfrm>
            <a:off x="4419596" y="6992470"/>
            <a:ext cx="15086002" cy="4267201"/>
          </a:xfrm>
          <a:prstGeom prst="rect">
            <a:avLst/>
          </a:prstGeom>
          <a:ln w="12700">
            <a:miter lim="400000"/>
          </a:ln>
          <a:extLst>
            <a:ext uri="{C572A759-6A51-4108-AA02-DFA0A04FC94B}">
              <ma14:wrappingTextBoxFlag xmlns:ma14="http://schemas.microsoft.com/office/mac/drawingml/2011/main" val="1"/>
            </a:ext>
          </a:extLst>
        </p:spPr>
        <p:txBody>
          <a:bodyPr tIns="91439" bIns="91439">
            <a:normAutofit fontScale="100000" lnSpcReduction="0"/>
          </a:bodyPr>
          <a:lstStyle/>
          <a:p>
            <a:pPr algn="l" defTabSz="1353311">
              <a:spcBef>
                <a:spcPts val="1000"/>
              </a:spcBef>
              <a:defRPr sz="5180">
                <a:solidFill>
                  <a:schemeClr val="accent3">
                    <a:hueOff val="-365725"/>
                    <a:satOff val="-32500"/>
                    <a:lumOff val="18235"/>
                  </a:schemeClr>
                </a:solidFill>
                <a:latin typeface="Tw Cen MT"/>
                <a:ea typeface="Tw Cen MT"/>
                <a:cs typeface="Tw Cen MT"/>
                <a:sym typeface="Tw Cen MT"/>
              </a:defRPr>
            </a:pPr>
            <a:r>
              <a:t>Lecture 17: BGP + Security (aka RPKI)</a:t>
            </a:r>
          </a:p>
          <a:p>
            <a:pPr algn="l" defTabSz="1353311">
              <a:spcBef>
                <a:spcPts val="1000"/>
              </a:spcBef>
              <a:defRPr sz="5180">
                <a:solidFill>
                  <a:schemeClr val="accent5">
                    <a:hueOff val="89162"/>
                    <a:satOff val="9554"/>
                    <a:lumOff val="16296"/>
                  </a:schemeClr>
                </a:solidFill>
                <a:latin typeface="Tw Cen MT"/>
                <a:ea typeface="Tw Cen MT"/>
                <a:cs typeface="Tw Cen MT"/>
                <a:sym typeface="Tw Cen MT"/>
              </a:defRPr>
            </a:pPr>
            <a:r>
              <a:t>Warning: This may be hard to understand. Do not </a:t>
            </a:r>
            <a:r>
              <a:rPr>
                <a:solidFill>
                  <a:srgbClr val="FFFFFF"/>
                </a:solidFill>
              </a:rPr>
              <a:t>lose yourself</a:t>
            </a:r>
            <a:r>
              <a:t> during the class and keep asking questions</a:t>
            </a:r>
          </a:p>
          <a:p>
            <a:pPr algn="l" defTabSz="1353311">
              <a:spcBef>
                <a:spcPts val="1000"/>
              </a:spcBef>
              <a:defRPr sz="5180">
                <a:latin typeface="Tw Cen MT"/>
                <a:ea typeface="Tw Cen MT"/>
                <a:cs typeface="Tw Cen MT"/>
                <a:sym typeface="Tw Cen MT"/>
              </a:defRPr>
            </a:pPr>
          </a:p>
        </p:txBody>
      </p:sp>
      <p:pic>
        <p:nvPicPr>
          <p:cNvPr id="169" name="Image" descr="Image"/>
          <p:cNvPicPr>
            <a:picLocks noChangeAspect="1"/>
          </p:cNvPicPr>
          <p:nvPr/>
        </p:nvPicPr>
        <p:blipFill>
          <a:blip r:embed="rId2">
            <a:extLst/>
          </a:blip>
          <a:stretch>
            <a:fillRect/>
          </a:stretch>
        </p:blipFill>
        <p:spPr>
          <a:xfrm>
            <a:off x="4074914" y="9331523"/>
            <a:ext cx="2631607" cy="2631608"/>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RPKI: How it works?"/>
          <p:cNvSpPr txBox="1"/>
          <p:nvPr>
            <p:ph type="title"/>
          </p:nvPr>
        </p:nvSpPr>
        <p:spPr>
          <a:prstGeom prst="rect">
            <a:avLst/>
          </a:prstGeom>
        </p:spPr>
        <p:txBody>
          <a:bodyPr/>
          <a:lstStyle>
            <a:lvl1pPr defTabSz="821531">
              <a:defRPr>
                <a:solidFill>
                  <a:srgbClr val="FFE44F"/>
                </a:solidFill>
              </a:defRPr>
            </a:lvl1pPr>
          </a:lstStyle>
          <a:p>
            <a:pPr/>
            <a:r>
              <a:t>RPKI: How it works?</a:t>
            </a:r>
          </a:p>
        </p:txBody>
      </p:sp>
      <p:pic>
        <p:nvPicPr>
          <p:cNvPr id="358" name="Image" descr="Image"/>
          <p:cNvPicPr>
            <a:picLocks noChangeAspect="1"/>
          </p:cNvPicPr>
          <p:nvPr/>
        </p:nvPicPr>
        <p:blipFill>
          <a:blip r:embed="rId3">
            <a:extLst/>
          </a:blip>
          <a:stretch>
            <a:fillRect/>
          </a:stretch>
        </p:blipFill>
        <p:spPr>
          <a:xfrm>
            <a:off x="6240301" y="7931705"/>
            <a:ext cx="2352782" cy="1547284"/>
          </a:xfrm>
          <a:prstGeom prst="rect">
            <a:avLst/>
          </a:prstGeom>
          <a:ln w="12700">
            <a:miter lim="400000"/>
          </a:ln>
        </p:spPr>
      </p:pic>
      <p:sp>
        <p:nvSpPr>
          <p:cNvPr id="359" name="BGP announcement"/>
          <p:cNvSpPr txBox="1"/>
          <p:nvPr/>
        </p:nvSpPr>
        <p:spPr>
          <a:xfrm>
            <a:off x="10356049" y="7778401"/>
            <a:ext cx="4031819"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chemeClr val="accent4">
                    <a:hueOff val="468000"/>
                    <a:satOff val="-4761"/>
                    <a:lumOff val="10196"/>
                  </a:schemeClr>
                </a:solidFill>
              </a:defRPr>
            </a:lvl1pPr>
          </a:lstStyle>
          <a:p>
            <a:pPr/>
            <a:r>
              <a:t>BGP announcement</a:t>
            </a:r>
          </a:p>
        </p:txBody>
      </p:sp>
      <p:sp>
        <p:nvSpPr>
          <p:cNvPr id="360" name="Line"/>
          <p:cNvSpPr/>
          <p:nvPr/>
        </p:nvSpPr>
        <p:spPr>
          <a:xfrm flipH="1">
            <a:off x="9145269" y="8597966"/>
            <a:ext cx="2293646" cy="1"/>
          </a:xfrm>
          <a:prstGeom prst="line">
            <a:avLst/>
          </a:prstGeom>
          <a:ln w="38100">
            <a:solidFill>
              <a:srgbClr val="FFFFFF"/>
            </a:solidFill>
            <a:miter lim="400000"/>
            <a:tailEnd type="triangle"/>
          </a:ln>
        </p:spPr>
        <p:txBody>
          <a:bodyPr lIns="71437" tIns="71437" rIns="71437" bIns="71437" anchor="ctr"/>
          <a:lstStyle/>
          <a:p>
            <a:pPr>
              <a:defRPr b="0" sz="3000">
                <a:latin typeface="+mn-lt"/>
                <a:ea typeface="+mn-ea"/>
                <a:cs typeface="+mn-cs"/>
                <a:sym typeface="Helvetica Neue Medium"/>
              </a:defRPr>
            </a:pPr>
          </a:p>
        </p:txBody>
      </p:sp>
      <p:sp>
        <p:nvSpPr>
          <p:cNvPr id="361" name="Router"/>
          <p:cNvSpPr txBox="1"/>
          <p:nvPr/>
        </p:nvSpPr>
        <p:spPr>
          <a:xfrm>
            <a:off x="6680333" y="9629918"/>
            <a:ext cx="1472718"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Router</a:t>
            </a:r>
          </a:p>
        </p:txBody>
      </p:sp>
      <p:sp>
        <p:nvSpPr>
          <p:cNvPr id="362" name="Line"/>
          <p:cNvSpPr/>
          <p:nvPr/>
        </p:nvSpPr>
        <p:spPr>
          <a:xfrm flipH="1">
            <a:off x="12620765" y="8597966"/>
            <a:ext cx="2586185" cy="1"/>
          </a:xfrm>
          <a:prstGeom prst="line">
            <a:avLst/>
          </a:prstGeom>
          <a:ln w="38100">
            <a:solidFill>
              <a:srgbClr val="FFFFFF"/>
            </a:solidFill>
            <a:miter lim="400000"/>
            <a:tailEnd type="triangle"/>
          </a:ln>
        </p:spPr>
        <p:txBody>
          <a:bodyPr lIns="71437" tIns="71437" rIns="71437" bIns="71437" anchor="ctr"/>
          <a:lstStyle/>
          <a:p>
            <a:pPr>
              <a:defRPr b="0" sz="3000">
                <a:latin typeface="+mn-lt"/>
                <a:ea typeface="+mn-ea"/>
                <a:cs typeface="+mn-cs"/>
                <a:sym typeface="Helvetica Neue Medium"/>
              </a:defRPr>
            </a:pPr>
          </a:p>
        </p:txBody>
      </p:sp>
      <p:sp>
        <p:nvSpPr>
          <p:cNvPr id="363" name="Line"/>
          <p:cNvSpPr/>
          <p:nvPr/>
        </p:nvSpPr>
        <p:spPr>
          <a:xfrm flipH="1">
            <a:off x="11364499" y="8597966"/>
            <a:ext cx="1434923" cy="1"/>
          </a:xfrm>
          <a:prstGeom prst="line">
            <a:avLst/>
          </a:prstGeom>
          <a:ln w="25400">
            <a:solidFill>
              <a:srgbClr val="FFFFFF"/>
            </a:solidFill>
            <a:prstDash val="sysDot"/>
            <a:miter lim="400000"/>
          </a:ln>
        </p:spPr>
        <p:txBody>
          <a:bodyPr lIns="71437" tIns="71437" rIns="71437" bIns="71437" anchor="ctr"/>
          <a:lstStyle/>
          <a:p>
            <a:pPr>
              <a:defRPr b="0" sz="3000">
                <a:latin typeface="+mn-lt"/>
                <a:ea typeface="+mn-ea"/>
                <a:cs typeface="+mn-cs"/>
                <a:sym typeface="Helvetica Neue Medium"/>
              </a:defRPr>
            </a:pPr>
          </a:p>
        </p:txBody>
      </p:sp>
      <p:pic>
        <p:nvPicPr>
          <p:cNvPr id="364" name="Image" descr="Image"/>
          <p:cNvPicPr>
            <a:picLocks noChangeAspect="1"/>
          </p:cNvPicPr>
          <p:nvPr/>
        </p:nvPicPr>
        <p:blipFill>
          <a:blip r:embed="rId4">
            <a:extLst/>
          </a:blip>
          <a:stretch>
            <a:fillRect/>
          </a:stretch>
        </p:blipFill>
        <p:spPr>
          <a:xfrm>
            <a:off x="15916664" y="7943754"/>
            <a:ext cx="3039822" cy="1185531"/>
          </a:xfrm>
          <a:prstGeom prst="rect">
            <a:avLst/>
          </a:prstGeom>
          <a:ln w="12700">
            <a:miter lim="400000"/>
          </a:ln>
        </p:spPr>
      </p:pic>
      <p:sp>
        <p:nvSpPr>
          <p:cNvPr id="365" name="129.21.0.0/16"/>
          <p:cNvSpPr txBox="1"/>
          <p:nvPr/>
        </p:nvSpPr>
        <p:spPr>
          <a:xfrm>
            <a:off x="19415070" y="8517941"/>
            <a:ext cx="2678914"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chemeClr val="accent4">
                    <a:hueOff val="468000"/>
                    <a:satOff val="-4761"/>
                    <a:lumOff val="10196"/>
                  </a:schemeClr>
                </a:solidFill>
              </a:defRPr>
            </a:lvl1pPr>
          </a:lstStyle>
          <a:p>
            <a:pPr/>
            <a:r>
              <a:t>129.21.0.0/16</a:t>
            </a:r>
          </a:p>
        </p:txBody>
      </p:sp>
      <p:sp>
        <p:nvSpPr>
          <p:cNvPr id="366" name="AS 4385"/>
          <p:cNvSpPr txBox="1"/>
          <p:nvPr/>
        </p:nvSpPr>
        <p:spPr>
          <a:xfrm>
            <a:off x="19399793" y="7928712"/>
            <a:ext cx="1827506"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chemeClr val="accent4">
                    <a:hueOff val="468000"/>
                    <a:satOff val="-4761"/>
                    <a:lumOff val="10196"/>
                  </a:schemeClr>
                </a:solidFill>
              </a:defRPr>
            </a:lvl1pPr>
          </a:lstStyle>
          <a:p>
            <a:pPr/>
            <a:r>
              <a:t>AS 4385 </a:t>
            </a:r>
          </a:p>
        </p:txBody>
      </p:sp>
      <p:sp>
        <p:nvSpPr>
          <p:cNvPr id="367" name="Owner"/>
          <p:cNvSpPr txBox="1"/>
          <p:nvPr/>
        </p:nvSpPr>
        <p:spPr>
          <a:xfrm>
            <a:off x="16750734" y="9428585"/>
            <a:ext cx="1434923"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Owner</a:t>
            </a:r>
          </a:p>
        </p:txBody>
      </p:sp>
      <p:sp>
        <p:nvSpPr>
          <p:cNvPr id="368" name="What does an resource owner needs to do…"/>
          <p:cNvSpPr/>
          <p:nvPr/>
        </p:nvSpPr>
        <p:spPr>
          <a:xfrm>
            <a:off x="12323629" y="4554363"/>
            <a:ext cx="10520363" cy="31384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2" y="0"/>
                </a:moveTo>
                <a:cubicBezTo>
                  <a:pt x="95" y="0"/>
                  <a:pt x="0" y="317"/>
                  <a:pt x="0" y="710"/>
                </a:cubicBezTo>
                <a:lnTo>
                  <a:pt x="0" y="14209"/>
                </a:lnTo>
                <a:cubicBezTo>
                  <a:pt x="0" y="14602"/>
                  <a:pt x="95" y="14919"/>
                  <a:pt x="212" y="14919"/>
                </a:cubicBezTo>
                <a:lnTo>
                  <a:pt x="10406" y="14919"/>
                </a:lnTo>
                <a:lnTo>
                  <a:pt x="10831" y="21600"/>
                </a:lnTo>
                <a:lnTo>
                  <a:pt x="11255" y="14919"/>
                </a:lnTo>
                <a:lnTo>
                  <a:pt x="21387" y="14919"/>
                </a:lnTo>
                <a:cubicBezTo>
                  <a:pt x="21505" y="14919"/>
                  <a:pt x="21600" y="14602"/>
                  <a:pt x="21600" y="14209"/>
                </a:cubicBezTo>
                <a:lnTo>
                  <a:pt x="21600" y="710"/>
                </a:lnTo>
                <a:cubicBezTo>
                  <a:pt x="21600" y="317"/>
                  <a:pt x="21505" y="0"/>
                  <a:pt x="21387" y="0"/>
                </a:cubicBezTo>
                <a:lnTo>
                  <a:pt x="212" y="0"/>
                </a:lnTo>
                <a:close/>
              </a:path>
            </a:pathLst>
          </a:custGeom>
          <a:ln w="76200">
            <a:solidFill>
              <a:schemeClr val="accent3">
                <a:hueOff val="-365725"/>
                <a:satOff val="-32500"/>
                <a:lumOff val="18235"/>
              </a:schemeClr>
            </a:solidFill>
            <a:miter lim="400000"/>
          </a:ln>
          <a:extLst>
            <a:ext uri="{C572A759-6A51-4108-AA02-DFA0A04FC94B}">
              <ma14:wrappingTextBoxFlag xmlns:ma14="http://schemas.microsoft.com/office/mac/drawingml/2011/main" val="1"/>
            </a:ext>
          </a:extLst>
        </p:spPr>
        <p:txBody>
          <a:bodyPr lIns="71437" tIns="71437" rIns="71437" bIns="71437" anchor="ctr"/>
          <a:lstStyle/>
          <a:p>
            <a:pPr>
              <a:defRPr b="0" sz="4000">
                <a:solidFill>
                  <a:schemeClr val="accent3">
                    <a:hueOff val="-365725"/>
                    <a:satOff val="-32500"/>
                    <a:lumOff val="18235"/>
                  </a:schemeClr>
                </a:solidFill>
                <a:latin typeface="Gill Sans"/>
                <a:ea typeface="Gill Sans"/>
                <a:cs typeface="Gill Sans"/>
                <a:sym typeface="Gill Sans"/>
              </a:defRPr>
            </a:pPr>
            <a:r>
              <a:t>What does an resource owner needs to do </a:t>
            </a:r>
          </a:p>
          <a:p>
            <a:pPr>
              <a:defRPr b="0" sz="4000">
                <a:solidFill>
                  <a:schemeClr val="accent3">
                    <a:hueOff val="-365725"/>
                    <a:satOff val="-32500"/>
                    <a:lumOff val="18235"/>
                  </a:schemeClr>
                </a:solidFill>
                <a:latin typeface="Gill Sans"/>
                <a:ea typeface="Gill Sans"/>
                <a:cs typeface="Gill Sans"/>
                <a:sym typeface="Gill Sans"/>
              </a:defRPr>
            </a:pPr>
            <a:r>
              <a:t>to protect their IP prefixes?</a:t>
            </a:r>
          </a:p>
        </p:txBody>
      </p:sp>
      <p:sp>
        <p:nvSpPr>
          <p:cNvPr id="369" name="How can a router verify BGP announcements using RPKI?"/>
          <p:cNvSpPr/>
          <p:nvPr/>
        </p:nvSpPr>
        <p:spPr>
          <a:xfrm>
            <a:off x="1767815" y="10358593"/>
            <a:ext cx="8464948" cy="24733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034" y="0"/>
                </a:moveTo>
                <a:lnTo>
                  <a:pt x="13610" y="7161"/>
                </a:lnTo>
                <a:lnTo>
                  <a:pt x="213" y="7161"/>
                </a:lnTo>
                <a:cubicBezTo>
                  <a:pt x="95" y="7161"/>
                  <a:pt x="0" y="7488"/>
                  <a:pt x="0" y="7889"/>
                </a:cubicBezTo>
                <a:lnTo>
                  <a:pt x="0" y="20872"/>
                </a:lnTo>
                <a:cubicBezTo>
                  <a:pt x="0" y="21273"/>
                  <a:pt x="95" y="21600"/>
                  <a:pt x="213" y="21600"/>
                </a:cubicBezTo>
                <a:lnTo>
                  <a:pt x="21387" y="21600"/>
                </a:lnTo>
                <a:cubicBezTo>
                  <a:pt x="21505" y="21600"/>
                  <a:pt x="21600" y="21273"/>
                  <a:pt x="21600" y="20872"/>
                </a:cubicBezTo>
                <a:lnTo>
                  <a:pt x="21600" y="7889"/>
                </a:lnTo>
                <a:cubicBezTo>
                  <a:pt x="21600" y="7488"/>
                  <a:pt x="21505" y="7161"/>
                  <a:pt x="21387" y="7161"/>
                </a:cubicBezTo>
                <a:lnTo>
                  <a:pt x="14459" y="7161"/>
                </a:lnTo>
                <a:lnTo>
                  <a:pt x="14034" y="0"/>
                </a:lnTo>
                <a:close/>
              </a:path>
            </a:pathLst>
          </a:custGeom>
          <a:ln w="76200">
            <a:solidFill>
              <a:schemeClr val="accent3">
                <a:hueOff val="-365725"/>
                <a:satOff val="-32500"/>
                <a:lumOff val="18235"/>
              </a:schemeClr>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b="0" sz="4000">
                <a:solidFill>
                  <a:schemeClr val="accent3">
                    <a:hueOff val="-365725"/>
                    <a:satOff val="-32500"/>
                    <a:lumOff val="18235"/>
                  </a:schemeClr>
                </a:solidFill>
                <a:latin typeface="Gill Sans"/>
                <a:ea typeface="Gill Sans"/>
                <a:cs typeface="Gill Sans"/>
                <a:sym typeface="Gill Sans"/>
              </a:defRPr>
            </a:lvl1pPr>
          </a:lstStyle>
          <a:p>
            <a:pPr/>
            <a:r>
              <a:t>How can a router verify BGP announcements using RPKI? </a:t>
            </a:r>
          </a:p>
        </p:txBody>
      </p:sp>
      <p:sp>
        <p:nvSpPr>
          <p:cNvPr id="370" name="Rectangle"/>
          <p:cNvSpPr/>
          <p:nvPr/>
        </p:nvSpPr>
        <p:spPr>
          <a:xfrm>
            <a:off x="10928234" y="3918928"/>
            <a:ext cx="12891637" cy="3755132"/>
          </a:xfrm>
          <a:prstGeom prst="rect">
            <a:avLst/>
          </a:prstGeom>
          <a:solidFill>
            <a:srgbClr val="000000">
              <a:alpha val="81939"/>
            </a:srgbClr>
          </a:solidFill>
          <a:ln w="12700">
            <a:miter lim="400000"/>
          </a:ln>
        </p:spPr>
        <p:txBody>
          <a:bodyPr lIns="71437" tIns="71437" rIns="71437" bIns="71437" anchor="ctr"/>
          <a:lstStyle/>
          <a:p>
            <a:pPr>
              <a:defRPr b="0" sz="3000">
                <a:latin typeface="+mn-lt"/>
                <a:ea typeface="+mn-ea"/>
                <a:cs typeface="+mn-cs"/>
                <a:sym typeface="Helvetica Neue Medium"/>
              </a:defRPr>
            </a:pPr>
          </a:p>
        </p:txBody>
      </p:sp>
      <p:sp>
        <p:nvSpPr>
          <p:cNvPr id="37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5" name="RPKI: How it works?…"/>
          <p:cNvSpPr txBox="1"/>
          <p:nvPr>
            <p:ph type="title"/>
          </p:nvPr>
        </p:nvSpPr>
        <p:spPr>
          <a:prstGeom prst="rect">
            <a:avLst/>
          </a:prstGeom>
        </p:spPr>
        <p:txBody>
          <a:bodyPr/>
          <a:lstStyle/>
          <a:p>
            <a:pPr defTabSz="550425">
              <a:defRPr sz="7504">
                <a:solidFill>
                  <a:srgbClr val="FFE44F"/>
                </a:solidFill>
              </a:defRPr>
            </a:pPr>
            <a:r>
              <a:t>RPKI: How it works?</a:t>
            </a:r>
          </a:p>
          <a:p>
            <a:pPr defTabSz="550425">
              <a:defRPr sz="7504">
                <a:solidFill>
                  <a:srgbClr val="FFE44F"/>
                </a:solidFill>
              </a:defRPr>
            </a:pPr>
            <a:r>
              <a:t>Validation process:  </a:t>
            </a:r>
            <a:r>
              <a:rPr>
                <a:solidFill>
                  <a:schemeClr val="accent3">
                    <a:hueOff val="-365725"/>
                    <a:satOff val="-32500"/>
                    <a:lumOff val="18235"/>
                  </a:schemeClr>
                </a:solidFill>
              </a:rPr>
              <a:t>Valid</a:t>
            </a:r>
          </a:p>
        </p:txBody>
      </p:sp>
      <p:pic>
        <p:nvPicPr>
          <p:cNvPr id="376" name="Image" descr="Image"/>
          <p:cNvPicPr>
            <a:picLocks noChangeAspect="1"/>
          </p:cNvPicPr>
          <p:nvPr/>
        </p:nvPicPr>
        <p:blipFill>
          <a:blip r:embed="rId2">
            <a:extLst/>
          </a:blip>
          <a:stretch>
            <a:fillRect/>
          </a:stretch>
        </p:blipFill>
        <p:spPr>
          <a:xfrm>
            <a:off x="11089797" y="6228308"/>
            <a:ext cx="2352782" cy="1547284"/>
          </a:xfrm>
          <a:prstGeom prst="rect">
            <a:avLst/>
          </a:prstGeom>
          <a:ln w="12700">
            <a:miter lim="400000"/>
          </a:ln>
        </p:spPr>
      </p:pic>
      <p:sp>
        <p:nvSpPr>
          <p:cNvPr id="377" name="BGP announcement"/>
          <p:cNvSpPr txBox="1"/>
          <p:nvPr/>
        </p:nvSpPr>
        <p:spPr>
          <a:xfrm>
            <a:off x="15205545" y="6075005"/>
            <a:ext cx="4031819"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chemeClr val="accent4">
                    <a:hueOff val="468000"/>
                    <a:satOff val="-4761"/>
                    <a:lumOff val="10196"/>
                  </a:schemeClr>
                </a:solidFill>
              </a:defRPr>
            </a:lvl1pPr>
          </a:lstStyle>
          <a:p>
            <a:pPr/>
            <a:r>
              <a:t>BGP announcement</a:t>
            </a:r>
          </a:p>
        </p:txBody>
      </p:sp>
      <p:sp>
        <p:nvSpPr>
          <p:cNvPr id="378" name="Line"/>
          <p:cNvSpPr/>
          <p:nvPr/>
        </p:nvSpPr>
        <p:spPr>
          <a:xfrm flipH="1">
            <a:off x="13994765" y="6894569"/>
            <a:ext cx="2293647" cy="1"/>
          </a:xfrm>
          <a:prstGeom prst="line">
            <a:avLst/>
          </a:prstGeom>
          <a:ln w="38100">
            <a:solidFill>
              <a:srgbClr val="FFFFFF"/>
            </a:solidFill>
            <a:miter lim="400000"/>
            <a:tailEnd type="triangle"/>
          </a:ln>
        </p:spPr>
        <p:txBody>
          <a:bodyPr lIns="71437" tIns="71437" rIns="71437" bIns="71437" anchor="ctr"/>
          <a:lstStyle/>
          <a:p>
            <a:pPr>
              <a:defRPr b="0" sz="3000">
                <a:latin typeface="+mn-lt"/>
                <a:ea typeface="+mn-ea"/>
                <a:cs typeface="+mn-cs"/>
                <a:sym typeface="Helvetica Neue Medium"/>
              </a:defRPr>
            </a:pPr>
          </a:p>
        </p:txBody>
      </p:sp>
      <p:sp>
        <p:nvSpPr>
          <p:cNvPr id="379" name="Router"/>
          <p:cNvSpPr txBox="1"/>
          <p:nvPr/>
        </p:nvSpPr>
        <p:spPr>
          <a:xfrm>
            <a:off x="11529829" y="7926521"/>
            <a:ext cx="1472719"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Router</a:t>
            </a:r>
          </a:p>
        </p:txBody>
      </p:sp>
      <p:sp>
        <p:nvSpPr>
          <p:cNvPr id="380" name="Line"/>
          <p:cNvSpPr/>
          <p:nvPr/>
        </p:nvSpPr>
        <p:spPr>
          <a:xfrm flipH="1">
            <a:off x="17470262" y="6894569"/>
            <a:ext cx="2586185" cy="1"/>
          </a:xfrm>
          <a:prstGeom prst="line">
            <a:avLst/>
          </a:prstGeom>
          <a:ln w="38100">
            <a:solidFill>
              <a:srgbClr val="FFFFFF"/>
            </a:solidFill>
            <a:miter lim="400000"/>
            <a:tailEnd type="triangle"/>
          </a:ln>
        </p:spPr>
        <p:txBody>
          <a:bodyPr lIns="71437" tIns="71437" rIns="71437" bIns="71437" anchor="ctr"/>
          <a:lstStyle/>
          <a:p>
            <a:pPr>
              <a:defRPr b="0" sz="3000">
                <a:latin typeface="+mn-lt"/>
                <a:ea typeface="+mn-ea"/>
                <a:cs typeface="+mn-cs"/>
                <a:sym typeface="Helvetica Neue Medium"/>
              </a:defRPr>
            </a:pPr>
          </a:p>
        </p:txBody>
      </p:sp>
      <p:sp>
        <p:nvSpPr>
          <p:cNvPr id="381" name="Line"/>
          <p:cNvSpPr/>
          <p:nvPr/>
        </p:nvSpPr>
        <p:spPr>
          <a:xfrm flipH="1">
            <a:off x="16213994" y="6894569"/>
            <a:ext cx="1434924" cy="1"/>
          </a:xfrm>
          <a:prstGeom prst="line">
            <a:avLst/>
          </a:prstGeom>
          <a:ln w="25400">
            <a:solidFill>
              <a:srgbClr val="FFFFFF"/>
            </a:solidFill>
            <a:prstDash val="sysDot"/>
            <a:miter lim="400000"/>
          </a:ln>
        </p:spPr>
        <p:txBody>
          <a:bodyPr lIns="71437" tIns="71437" rIns="71437" bIns="71437" anchor="ctr"/>
          <a:lstStyle/>
          <a:p>
            <a:pPr>
              <a:defRPr b="0" sz="3000">
                <a:latin typeface="+mn-lt"/>
                <a:ea typeface="+mn-ea"/>
                <a:cs typeface="+mn-cs"/>
                <a:sym typeface="Helvetica Neue Medium"/>
              </a:defRPr>
            </a:pPr>
          </a:p>
        </p:txBody>
      </p:sp>
      <p:sp>
        <p:nvSpPr>
          <p:cNvPr id="382" name="1.1.0.0/16 AS 111"/>
          <p:cNvSpPr txBox="1"/>
          <p:nvPr/>
        </p:nvSpPr>
        <p:spPr>
          <a:xfrm>
            <a:off x="15086520" y="6948048"/>
            <a:ext cx="4269868" cy="75044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lvl1pPr>
          </a:lstStyle>
          <a:p>
            <a:pPr/>
            <a:r>
              <a:t>1.1.0.0/16 AS 111</a:t>
            </a:r>
          </a:p>
        </p:txBody>
      </p:sp>
      <p:sp>
        <p:nvSpPr>
          <p:cNvPr id="383" name="Dingbat Check"/>
          <p:cNvSpPr/>
          <p:nvPr/>
        </p:nvSpPr>
        <p:spPr>
          <a:xfrm>
            <a:off x="13817586" y="7038233"/>
            <a:ext cx="893929" cy="849469"/>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71437" tIns="71437" rIns="71437" bIns="71437" anchor="ctr"/>
          <a:lstStyle/>
          <a:p>
            <a:pPr>
              <a:defRPr b="0" sz="3000">
                <a:latin typeface="+mn-lt"/>
                <a:ea typeface="+mn-ea"/>
                <a:cs typeface="+mn-cs"/>
                <a:sym typeface="Helvetica Neue Medium"/>
              </a:defRPr>
            </a:pPr>
          </a:p>
        </p:txBody>
      </p:sp>
      <p:grpSp>
        <p:nvGrpSpPr>
          <p:cNvPr id="390" name="Group"/>
          <p:cNvGrpSpPr/>
          <p:nvPr/>
        </p:nvGrpSpPr>
        <p:grpSpPr>
          <a:xfrm>
            <a:off x="4984583" y="5820485"/>
            <a:ext cx="6304001" cy="5837175"/>
            <a:chOff x="0" y="0"/>
            <a:chExt cx="6304000" cy="5837174"/>
          </a:xfrm>
        </p:grpSpPr>
        <p:sp>
          <p:nvSpPr>
            <p:cNvPr id="384" name="3.3.0.0/16 AS 333"/>
            <p:cNvSpPr txBox="1"/>
            <p:nvPr/>
          </p:nvSpPr>
          <p:spPr>
            <a:xfrm>
              <a:off x="1283161" y="3358317"/>
              <a:ext cx="4269868" cy="750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4000"/>
              </a:lvl1pPr>
            </a:lstStyle>
            <a:p>
              <a:pPr/>
              <a:r>
                <a:t>3.3.0.0/16 AS 333</a:t>
              </a:r>
            </a:p>
          </p:txBody>
        </p:sp>
        <p:sp>
          <p:nvSpPr>
            <p:cNvPr id="385" name="Prefix-to-AS Mapping Database"/>
            <p:cNvSpPr txBox="1"/>
            <p:nvPr/>
          </p:nvSpPr>
          <p:spPr>
            <a:xfrm>
              <a:off x="-1" y="0"/>
              <a:ext cx="6304002" cy="6263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solidFill>
                    <a:schemeClr val="accent3">
                      <a:hueOff val="-365725"/>
                      <a:satOff val="-32500"/>
                      <a:lumOff val="18235"/>
                    </a:schemeClr>
                  </a:solidFill>
                </a:defRPr>
              </a:lvl1pPr>
            </a:lstStyle>
            <a:p>
              <a:pPr/>
              <a:r>
                <a:t>Prefix-to-AS Mapping Database</a:t>
              </a:r>
            </a:p>
          </p:txBody>
        </p:sp>
        <p:sp>
          <p:nvSpPr>
            <p:cNvPr id="386" name="1.1.0.0/16 AS 111"/>
            <p:cNvSpPr txBox="1"/>
            <p:nvPr/>
          </p:nvSpPr>
          <p:spPr>
            <a:xfrm>
              <a:off x="1212516" y="1688825"/>
              <a:ext cx="4269868" cy="750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4000"/>
              </a:lvl1pPr>
            </a:lstStyle>
            <a:p>
              <a:pPr/>
              <a:r>
                <a:t>1.1.0.0/16 AS 111</a:t>
              </a:r>
            </a:p>
          </p:txBody>
        </p:sp>
        <p:sp>
          <p:nvSpPr>
            <p:cNvPr id="387" name="2.0.0.0/8-16 AS 222"/>
            <p:cNvSpPr txBox="1"/>
            <p:nvPr/>
          </p:nvSpPr>
          <p:spPr>
            <a:xfrm>
              <a:off x="772464" y="2536271"/>
              <a:ext cx="4759072" cy="750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4000"/>
              </a:lvl1pPr>
            </a:lstStyle>
            <a:p>
              <a:pPr/>
              <a:r>
                <a:t>2.0.0.0/8-16 AS 222</a:t>
              </a:r>
            </a:p>
          </p:txBody>
        </p:sp>
        <p:sp>
          <p:nvSpPr>
            <p:cNvPr id="388" name="4.4.4.0/24 AS 444"/>
            <p:cNvSpPr txBox="1"/>
            <p:nvPr/>
          </p:nvSpPr>
          <p:spPr>
            <a:xfrm>
              <a:off x="1270461" y="4154963"/>
              <a:ext cx="4269868" cy="750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4000"/>
              </a:lvl1pPr>
            </a:lstStyle>
            <a:p>
              <a:pPr/>
              <a:r>
                <a:t>4.4.4.0/24 AS 444</a:t>
              </a:r>
            </a:p>
          </p:txBody>
        </p:sp>
        <p:sp>
          <p:nvSpPr>
            <p:cNvPr id="389" name="Rectangle"/>
            <p:cNvSpPr/>
            <p:nvPr/>
          </p:nvSpPr>
          <p:spPr>
            <a:xfrm>
              <a:off x="582977" y="969922"/>
              <a:ext cx="5217600" cy="4867253"/>
            </a:xfrm>
            <a:prstGeom prst="rect">
              <a:avLst/>
            </a:prstGeom>
            <a:noFill/>
            <a:ln w="63500" cap="flat">
              <a:solidFill>
                <a:schemeClr val="accent3">
                  <a:hueOff val="-365725"/>
                  <a:satOff val="-32500"/>
                  <a:lumOff val="18235"/>
                </a:schemeClr>
              </a:solidFill>
              <a:prstDash val="sysDot"/>
              <a:miter lim="400000"/>
            </a:ln>
            <a:effectLst/>
          </p:spPr>
          <p:txBody>
            <a:bodyPr wrap="square" lIns="71437" tIns="71437" rIns="71437" bIns="71437" numCol="1" anchor="ctr">
              <a:noAutofit/>
            </a:bodyPr>
            <a:lstStyle/>
            <a:p>
              <a:pPr>
                <a:defRPr b="0" sz="3000">
                  <a:solidFill>
                    <a:schemeClr val="accent3">
                      <a:hueOff val="-365725"/>
                      <a:satOff val="-32500"/>
                      <a:lumOff val="18235"/>
                    </a:schemeClr>
                  </a:solidFill>
                  <a:latin typeface="+mn-lt"/>
                  <a:ea typeface="+mn-ea"/>
                  <a:cs typeface="+mn-cs"/>
                  <a:sym typeface="Helvetica Neue Medium"/>
                </a:defRPr>
              </a:pPr>
            </a:p>
          </p:txBody>
        </p:sp>
      </p:grpSp>
      <p:sp>
        <p:nvSpPr>
          <p:cNvPr id="39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2" name="1.1.0.0/16 AS 111"/>
          <p:cNvSpPr txBox="1"/>
          <p:nvPr/>
        </p:nvSpPr>
        <p:spPr>
          <a:xfrm>
            <a:off x="6216944" y="7509311"/>
            <a:ext cx="4269868" cy="75044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solidFill>
                  <a:schemeClr val="accent3">
                    <a:hueOff val="-365725"/>
                    <a:satOff val="-32500"/>
                    <a:lumOff val="18235"/>
                  </a:schemeClr>
                </a:solidFill>
              </a:defRPr>
            </a:lvl1pPr>
          </a:lstStyle>
          <a:p>
            <a:pPr/>
            <a:r>
              <a:t>1.1.0.0/16 AS 111</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92"/>
                                        </p:tgtEl>
                                        <p:attrNameLst>
                                          <p:attrName>style.visibility</p:attrName>
                                        </p:attrNameLst>
                                      </p:cBhvr>
                                      <p:to>
                                        <p:strVal val="visible"/>
                                      </p:to>
                                    </p:set>
                                  </p:childTnLst>
                                </p:cTn>
                              </p:par>
                            </p:childTnLst>
                          </p:cTn>
                        </p:par>
                        <p:par>
                          <p:cTn id="11" fill="hold">
                            <p:stCondLst>
                              <p:cond delay="0"/>
                            </p:stCondLst>
                            <p:childTnLst>
                              <p:par>
                                <p:cTn id="12" presetClass="emph" nodeType="afterEffect" presetSubtype="0" presetID="35" grpId="3" repeatCount="4000" fill="hold">
                                  <p:stCondLst>
                                    <p:cond delay="0"/>
                                  </p:stCondLst>
                                  <p:childTnLst>
                                    <p:anim calcmode="discrete" valueType="str">
                                      <p:cBhvr>
                                        <p:cTn id="13" dur="1000" fill="hold"/>
                                        <p:tgtEl>
                                          <p:spTgt spid="392"/>
                                        </p:tgtEl>
                                        <p:attrNameLst>
                                          <p:attrName>style.visibility</p:attrName>
                                        </p:attrNameLst>
                                      </p:cBhvr>
                                      <p:tavLst>
                                        <p:tav tm="0">
                                          <p:val>
                                            <p:strVal val="hidden"/>
                                          </p:val>
                                        </p:tav>
                                        <p:tav tm="50000">
                                          <p:val>
                                            <p:strVal val="visible"/>
                                          </p:val>
                                        </p:tav>
                                      </p:tavLst>
                                    </p:anim>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4" fill="hold">
                                  <p:stCondLst>
                                    <p:cond delay="0"/>
                                  </p:stCondLst>
                                  <p:iterate type="el" backwards="0">
                                    <p:tmAbs val="0"/>
                                  </p:iterate>
                                  <p:childTnLst>
                                    <p:set>
                                      <p:cBhvr>
                                        <p:cTn id="17" fill="hold"/>
                                        <p:tgtEl>
                                          <p:spTgt spid="3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3" grpId="4"/>
      <p:bldP build="whole" bldLvl="1" animBg="1" rev="0" advAuto="0" spid="392" grpId="2"/>
      <p:bldP build="whole" bldLvl="1" animBg="1" rev="0" advAuto="0" spid="392" grpId="3"/>
      <p:bldP build="whole" bldLvl="1" animBg="1" rev="0" advAuto="0" spid="382" grpId="1"/>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4" name="RPKI: How it works?…"/>
          <p:cNvSpPr txBox="1"/>
          <p:nvPr>
            <p:ph type="title"/>
          </p:nvPr>
        </p:nvSpPr>
        <p:spPr>
          <a:prstGeom prst="rect">
            <a:avLst/>
          </a:prstGeom>
        </p:spPr>
        <p:txBody>
          <a:bodyPr/>
          <a:lstStyle/>
          <a:p>
            <a:pPr defTabSz="550425">
              <a:defRPr sz="7504">
                <a:solidFill>
                  <a:srgbClr val="FFE44F"/>
                </a:solidFill>
              </a:defRPr>
            </a:pPr>
            <a:r>
              <a:t>RPKI: How it works?</a:t>
            </a:r>
          </a:p>
          <a:p>
            <a:pPr defTabSz="550425">
              <a:defRPr sz="7504">
                <a:solidFill>
                  <a:srgbClr val="FFE44F"/>
                </a:solidFill>
              </a:defRPr>
            </a:pPr>
            <a:r>
              <a:t>Validation process:  </a:t>
            </a:r>
            <a:r>
              <a:rPr>
                <a:solidFill>
                  <a:schemeClr val="accent3">
                    <a:hueOff val="-365725"/>
                    <a:satOff val="-32500"/>
                    <a:lumOff val="18235"/>
                  </a:schemeClr>
                </a:solidFill>
              </a:rPr>
              <a:t>Valid (w/ MaxLength)</a:t>
            </a:r>
          </a:p>
        </p:txBody>
      </p:sp>
      <p:pic>
        <p:nvPicPr>
          <p:cNvPr id="395" name="Image" descr="Image"/>
          <p:cNvPicPr>
            <a:picLocks noChangeAspect="1"/>
          </p:cNvPicPr>
          <p:nvPr/>
        </p:nvPicPr>
        <p:blipFill>
          <a:blip r:embed="rId3">
            <a:extLst/>
          </a:blip>
          <a:stretch>
            <a:fillRect/>
          </a:stretch>
        </p:blipFill>
        <p:spPr>
          <a:xfrm>
            <a:off x="11097697" y="6228308"/>
            <a:ext cx="2352782" cy="1547284"/>
          </a:xfrm>
          <a:prstGeom prst="rect">
            <a:avLst/>
          </a:prstGeom>
          <a:ln w="12700">
            <a:miter lim="400000"/>
          </a:ln>
        </p:spPr>
      </p:pic>
      <p:sp>
        <p:nvSpPr>
          <p:cNvPr id="396" name="BGP announcement"/>
          <p:cNvSpPr txBox="1"/>
          <p:nvPr/>
        </p:nvSpPr>
        <p:spPr>
          <a:xfrm>
            <a:off x="15213445" y="6075005"/>
            <a:ext cx="4031819"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chemeClr val="accent4">
                    <a:hueOff val="468000"/>
                    <a:satOff val="-4761"/>
                    <a:lumOff val="10196"/>
                  </a:schemeClr>
                </a:solidFill>
              </a:defRPr>
            </a:lvl1pPr>
          </a:lstStyle>
          <a:p>
            <a:pPr/>
            <a:r>
              <a:t>BGP announcement</a:t>
            </a:r>
          </a:p>
        </p:txBody>
      </p:sp>
      <p:sp>
        <p:nvSpPr>
          <p:cNvPr id="397" name="Line"/>
          <p:cNvSpPr/>
          <p:nvPr/>
        </p:nvSpPr>
        <p:spPr>
          <a:xfrm flipH="1">
            <a:off x="14002666" y="6894569"/>
            <a:ext cx="2293646" cy="1"/>
          </a:xfrm>
          <a:prstGeom prst="line">
            <a:avLst/>
          </a:prstGeom>
          <a:ln w="38100">
            <a:solidFill>
              <a:srgbClr val="FFFFFF"/>
            </a:solidFill>
            <a:miter lim="400000"/>
            <a:tailEnd type="triangle"/>
          </a:ln>
        </p:spPr>
        <p:txBody>
          <a:bodyPr lIns="71437" tIns="71437" rIns="71437" bIns="71437" anchor="ctr"/>
          <a:lstStyle/>
          <a:p>
            <a:pPr>
              <a:defRPr b="0" sz="3000">
                <a:latin typeface="+mn-lt"/>
                <a:ea typeface="+mn-ea"/>
                <a:cs typeface="+mn-cs"/>
                <a:sym typeface="Helvetica Neue Medium"/>
              </a:defRPr>
            </a:pPr>
          </a:p>
        </p:txBody>
      </p:sp>
      <p:sp>
        <p:nvSpPr>
          <p:cNvPr id="398" name="Router"/>
          <p:cNvSpPr txBox="1"/>
          <p:nvPr/>
        </p:nvSpPr>
        <p:spPr>
          <a:xfrm>
            <a:off x="11537730" y="7926521"/>
            <a:ext cx="1472718"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Router</a:t>
            </a:r>
          </a:p>
        </p:txBody>
      </p:sp>
      <p:sp>
        <p:nvSpPr>
          <p:cNvPr id="399" name="Line"/>
          <p:cNvSpPr/>
          <p:nvPr/>
        </p:nvSpPr>
        <p:spPr>
          <a:xfrm flipH="1">
            <a:off x="17478162" y="6894569"/>
            <a:ext cx="2586185" cy="1"/>
          </a:xfrm>
          <a:prstGeom prst="line">
            <a:avLst/>
          </a:prstGeom>
          <a:ln w="38100">
            <a:solidFill>
              <a:srgbClr val="FFFFFF"/>
            </a:solidFill>
            <a:miter lim="400000"/>
            <a:tailEnd type="triangle"/>
          </a:ln>
        </p:spPr>
        <p:txBody>
          <a:bodyPr lIns="71437" tIns="71437" rIns="71437" bIns="71437" anchor="ctr"/>
          <a:lstStyle/>
          <a:p>
            <a:pPr>
              <a:defRPr b="0" sz="3000">
                <a:latin typeface="+mn-lt"/>
                <a:ea typeface="+mn-ea"/>
                <a:cs typeface="+mn-cs"/>
                <a:sym typeface="Helvetica Neue Medium"/>
              </a:defRPr>
            </a:pPr>
          </a:p>
        </p:txBody>
      </p:sp>
      <p:sp>
        <p:nvSpPr>
          <p:cNvPr id="400" name="Line"/>
          <p:cNvSpPr/>
          <p:nvPr/>
        </p:nvSpPr>
        <p:spPr>
          <a:xfrm flipH="1">
            <a:off x="16221895" y="6894569"/>
            <a:ext cx="1434923" cy="1"/>
          </a:xfrm>
          <a:prstGeom prst="line">
            <a:avLst/>
          </a:prstGeom>
          <a:ln w="25400">
            <a:solidFill>
              <a:srgbClr val="FFFFFF"/>
            </a:solidFill>
            <a:prstDash val="sysDot"/>
            <a:miter lim="400000"/>
          </a:ln>
        </p:spPr>
        <p:txBody>
          <a:bodyPr lIns="71437" tIns="71437" rIns="71437" bIns="71437" anchor="ctr"/>
          <a:lstStyle/>
          <a:p>
            <a:pPr>
              <a:defRPr b="0" sz="3000">
                <a:latin typeface="+mn-lt"/>
                <a:ea typeface="+mn-ea"/>
                <a:cs typeface="+mn-cs"/>
                <a:sym typeface="Helvetica Neue Medium"/>
              </a:defRPr>
            </a:pPr>
          </a:p>
        </p:txBody>
      </p:sp>
      <p:sp>
        <p:nvSpPr>
          <p:cNvPr id="401" name="Dingbat Check"/>
          <p:cNvSpPr/>
          <p:nvPr/>
        </p:nvSpPr>
        <p:spPr>
          <a:xfrm>
            <a:off x="13825484" y="7038233"/>
            <a:ext cx="893930" cy="849469"/>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71437" tIns="71437" rIns="71437" bIns="71437" anchor="ctr"/>
          <a:lstStyle/>
          <a:p>
            <a:pPr>
              <a:defRPr b="0" sz="3000">
                <a:latin typeface="+mn-lt"/>
                <a:ea typeface="+mn-ea"/>
                <a:cs typeface="+mn-cs"/>
                <a:sym typeface="Helvetica Neue Medium"/>
              </a:defRPr>
            </a:pPr>
          </a:p>
        </p:txBody>
      </p:sp>
      <p:sp>
        <p:nvSpPr>
          <p:cNvPr id="402" name="2.24.0.0/16 AS 222"/>
          <p:cNvSpPr txBox="1"/>
          <p:nvPr/>
        </p:nvSpPr>
        <p:spPr>
          <a:xfrm>
            <a:off x="14953196" y="6955399"/>
            <a:ext cx="4552316" cy="75044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lvl1pPr>
          </a:lstStyle>
          <a:p>
            <a:pPr/>
            <a:r>
              <a:t>2.24.0.0/16 AS 222</a:t>
            </a:r>
          </a:p>
        </p:txBody>
      </p:sp>
      <p:sp>
        <p:nvSpPr>
          <p:cNvPr id="403" name="3.3.0.0/16 AS 333"/>
          <p:cNvSpPr txBox="1"/>
          <p:nvPr/>
        </p:nvSpPr>
        <p:spPr>
          <a:xfrm>
            <a:off x="6275643" y="9178803"/>
            <a:ext cx="4269868" cy="75044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lvl1pPr>
          </a:lstStyle>
          <a:p>
            <a:pPr/>
            <a:r>
              <a:t>3.3.0.0/16 AS 333</a:t>
            </a:r>
          </a:p>
        </p:txBody>
      </p:sp>
      <p:sp>
        <p:nvSpPr>
          <p:cNvPr id="404" name="Rectangle"/>
          <p:cNvSpPr/>
          <p:nvPr/>
        </p:nvSpPr>
        <p:spPr>
          <a:xfrm>
            <a:off x="5575460" y="6790408"/>
            <a:ext cx="5217600" cy="4867252"/>
          </a:xfrm>
          <a:prstGeom prst="rect">
            <a:avLst/>
          </a:prstGeom>
          <a:ln w="63500">
            <a:solidFill>
              <a:schemeClr val="accent3">
                <a:hueOff val="-365725"/>
                <a:satOff val="-32500"/>
                <a:lumOff val="18235"/>
              </a:schemeClr>
            </a:solidFill>
            <a:prstDash val="sysDot"/>
            <a:miter lim="400000"/>
          </a:ln>
        </p:spPr>
        <p:txBody>
          <a:bodyPr lIns="71437" tIns="71437" rIns="71437" bIns="71437" anchor="ctr"/>
          <a:lstStyle/>
          <a:p>
            <a:pPr>
              <a:defRPr b="0" sz="3000">
                <a:solidFill>
                  <a:schemeClr val="accent3">
                    <a:hueOff val="-365725"/>
                    <a:satOff val="-32500"/>
                    <a:lumOff val="18235"/>
                  </a:schemeClr>
                </a:solidFill>
                <a:latin typeface="+mn-lt"/>
                <a:ea typeface="+mn-ea"/>
                <a:cs typeface="+mn-cs"/>
                <a:sym typeface="Helvetica Neue Medium"/>
              </a:defRPr>
            </a:pPr>
          </a:p>
        </p:txBody>
      </p:sp>
      <p:sp>
        <p:nvSpPr>
          <p:cNvPr id="405" name="Prefix-to-AS Mapping Database"/>
          <p:cNvSpPr txBox="1"/>
          <p:nvPr/>
        </p:nvSpPr>
        <p:spPr>
          <a:xfrm>
            <a:off x="4992482" y="5820485"/>
            <a:ext cx="6304002"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chemeClr val="accent3">
                    <a:hueOff val="-365725"/>
                    <a:satOff val="-32500"/>
                    <a:lumOff val="18235"/>
                  </a:schemeClr>
                </a:solidFill>
              </a:defRPr>
            </a:lvl1pPr>
          </a:lstStyle>
          <a:p>
            <a:pPr/>
            <a:r>
              <a:t>Prefix-to-AS Mapping Database</a:t>
            </a:r>
          </a:p>
        </p:txBody>
      </p:sp>
      <p:sp>
        <p:nvSpPr>
          <p:cNvPr id="406" name="1.1.0.0/16 AS 111"/>
          <p:cNvSpPr txBox="1"/>
          <p:nvPr/>
        </p:nvSpPr>
        <p:spPr>
          <a:xfrm>
            <a:off x="6204998" y="7509311"/>
            <a:ext cx="4269868" cy="75044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lvl1pPr>
          </a:lstStyle>
          <a:p>
            <a:pPr/>
            <a:r>
              <a:t>1.1.0.0/16 AS 111</a:t>
            </a:r>
          </a:p>
        </p:txBody>
      </p:sp>
      <p:sp>
        <p:nvSpPr>
          <p:cNvPr id="407" name="2.0.0.0/8-16 AS 222"/>
          <p:cNvSpPr txBox="1"/>
          <p:nvPr/>
        </p:nvSpPr>
        <p:spPr>
          <a:xfrm>
            <a:off x="5764947" y="8356757"/>
            <a:ext cx="4759072" cy="75044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lvl1pPr>
          </a:lstStyle>
          <a:p>
            <a:pPr/>
            <a:r>
              <a:t>2.0.0.0/8-16 AS 222</a:t>
            </a:r>
          </a:p>
        </p:txBody>
      </p:sp>
      <p:sp>
        <p:nvSpPr>
          <p:cNvPr id="408" name="4.4.4.0/24 AS 444"/>
          <p:cNvSpPr txBox="1"/>
          <p:nvPr/>
        </p:nvSpPr>
        <p:spPr>
          <a:xfrm>
            <a:off x="6262943" y="9975449"/>
            <a:ext cx="4269868" cy="75044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lvl1pPr>
          </a:lstStyle>
          <a:p>
            <a:pPr/>
            <a:r>
              <a:t>4.4.4.0/24 AS 444</a:t>
            </a:r>
          </a:p>
        </p:txBody>
      </p:sp>
      <p:pic>
        <p:nvPicPr>
          <p:cNvPr id="409" name="Image" descr="Image"/>
          <p:cNvPicPr>
            <a:picLocks noChangeAspect="1"/>
          </p:cNvPicPr>
          <p:nvPr/>
        </p:nvPicPr>
        <p:blipFill>
          <a:blip r:embed="rId3">
            <a:extLst/>
          </a:blip>
          <a:stretch>
            <a:fillRect/>
          </a:stretch>
        </p:blipFill>
        <p:spPr>
          <a:xfrm>
            <a:off x="11089797" y="6228308"/>
            <a:ext cx="2352782" cy="1547284"/>
          </a:xfrm>
          <a:prstGeom prst="rect">
            <a:avLst/>
          </a:prstGeom>
          <a:ln w="12700">
            <a:miter lim="400000"/>
          </a:ln>
        </p:spPr>
      </p:pic>
      <p:sp>
        <p:nvSpPr>
          <p:cNvPr id="41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1" name="2.0.0.0/8-16 AS 222"/>
          <p:cNvSpPr txBox="1"/>
          <p:nvPr/>
        </p:nvSpPr>
        <p:spPr>
          <a:xfrm>
            <a:off x="5764947" y="8344057"/>
            <a:ext cx="4759072" cy="75044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4000">
                <a:solidFill>
                  <a:schemeClr val="accent3">
                    <a:hueOff val="-365725"/>
                    <a:satOff val="-32500"/>
                    <a:lumOff val="18235"/>
                  </a:schemeClr>
                </a:solidFill>
              </a:defRPr>
            </a:pPr>
            <a:r>
              <a:t>2.0.0.0/8-</a:t>
            </a:r>
            <a:r>
              <a:rPr>
                <a:solidFill>
                  <a:schemeClr val="accent4">
                    <a:hueOff val="468000"/>
                    <a:satOff val="-4761"/>
                    <a:lumOff val="10196"/>
                  </a:schemeClr>
                </a:solidFill>
              </a:rPr>
              <a:t>16</a:t>
            </a:r>
            <a:r>
              <a:t> AS 222</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11"/>
                                        </p:tgtEl>
                                        <p:attrNameLst>
                                          <p:attrName>style.visibility</p:attrName>
                                        </p:attrNameLst>
                                      </p:cBhvr>
                                      <p:to>
                                        <p:strVal val="visible"/>
                                      </p:to>
                                    </p:set>
                                  </p:childTnLst>
                                </p:cTn>
                              </p:par>
                            </p:childTnLst>
                          </p:cTn>
                        </p:par>
                        <p:par>
                          <p:cTn id="11" fill="hold">
                            <p:stCondLst>
                              <p:cond delay="0"/>
                            </p:stCondLst>
                            <p:childTnLst>
                              <p:par>
                                <p:cTn id="12" presetClass="emph" nodeType="afterEffect" presetSubtype="0" presetID="35" grpId="3" repeatCount="4000" fill="hold">
                                  <p:stCondLst>
                                    <p:cond delay="0"/>
                                  </p:stCondLst>
                                  <p:childTnLst>
                                    <p:anim calcmode="discrete" valueType="str">
                                      <p:cBhvr>
                                        <p:cTn id="13" dur="1000" fill="hold"/>
                                        <p:tgtEl>
                                          <p:spTgt spid="411"/>
                                        </p:tgtEl>
                                        <p:attrNameLst>
                                          <p:attrName>style.visibility</p:attrName>
                                        </p:attrNameLst>
                                      </p:cBhvr>
                                      <p:tavLst>
                                        <p:tav tm="0">
                                          <p:val>
                                            <p:strVal val="hidden"/>
                                          </p:val>
                                        </p:tav>
                                        <p:tav tm="50000">
                                          <p:val>
                                            <p:strVal val="visible"/>
                                          </p:val>
                                        </p:tav>
                                      </p:tavLst>
                                    </p:anim>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4" fill="hold">
                                  <p:stCondLst>
                                    <p:cond delay="0"/>
                                  </p:stCondLst>
                                  <p:iterate type="el" backwards="0">
                                    <p:tmAbs val="0"/>
                                  </p:iterate>
                                  <p:childTnLst>
                                    <p:set>
                                      <p:cBhvr>
                                        <p:cTn id="17" fill="hold"/>
                                        <p:tgtEl>
                                          <p:spTgt spid="4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01" grpId="4"/>
      <p:bldP build="whole" bldLvl="1" animBg="1" rev="0" advAuto="0" spid="411" grpId="2"/>
      <p:bldP build="whole" bldLvl="1" animBg="1" rev="0" advAuto="0" spid="411" grpId="3"/>
      <p:bldP build="whole" bldLvl="1" animBg="1" rev="0" advAuto="0" spid="402" grpId="1"/>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RPKI: How it works?…"/>
          <p:cNvSpPr txBox="1"/>
          <p:nvPr>
            <p:ph type="title"/>
          </p:nvPr>
        </p:nvSpPr>
        <p:spPr>
          <a:prstGeom prst="rect">
            <a:avLst/>
          </a:prstGeom>
        </p:spPr>
        <p:txBody>
          <a:bodyPr/>
          <a:lstStyle/>
          <a:p>
            <a:pPr defTabSz="550425">
              <a:defRPr sz="7504">
                <a:solidFill>
                  <a:srgbClr val="FFE44F"/>
                </a:solidFill>
              </a:defRPr>
            </a:pPr>
            <a:r>
              <a:t>RPKI: How it works?</a:t>
            </a:r>
          </a:p>
          <a:p>
            <a:pPr defTabSz="550425">
              <a:defRPr sz="7504">
                <a:solidFill>
                  <a:srgbClr val="FFE44F"/>
                </a:solidFill>
              </a:defRPr>
            </a:pPr>
            <a:r>
              <a:t>Validation process:  </a:t>
            </a:r>
            <a:r>
              <a:rPr>
                <a:solidFill>
                  <a:schemeClr val="accent5"/>
                </a:solidFill>
              </a:rPr>
              <a:t>Invalid</a:t>
            </a:r>
            <a:r>
              <a:t> (too-specific)</a:t>
            </a:r>
          </a:p>
        </p:txBody>
      </p:sp>
      <p:pic>
        <p:nvPicPr>
          <p:cNvPr id="416" name="Image" descr="Image"/>
          <p:cNvPicPr>
            <a:picLocks noChangeAspect="1"/>
          </p:cNvPicPr>
          <p:nvPr/>
        </p:nvPicPr>
        <p:blipFill>
          <a:blip r:embed="rId3">
            <a:extLst/>
          </a:blip>
          <a:stretch>
            <a:fillRect/>
          </a:stretch>
        </p:blipFill>
        <p:spPr>
          <a:xfrm>
            <a:off x="11075497" y="6228308"/>
            <a:ext cx="2352782" cy="1547284"/>
          </a:xfrm>
          <a:prstGeom prst="rect">
            <a:avLst/>
          </a:prstGeom>
          <a:ln w="12700">
            <a:miter lim="400000"/>
          </a:ln>
        </p:spPr>
      </p:pic>
      <p:sp>
        <p:nvSpPr>
          <p:cNvPr id="417" name="BGP announcement"/>
          <p:cNvSpPr txBox="1"/>
          <p:nvPr/>
        </p:nvSpPr>
        <p:spPr>
          <a:xfrm>
            <a:off x="15191246" y="6075005"/>
            <a:ext cx="4031820"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chemeClr val="accent4">
                    <a:hueOff val="468000"/>
                    <a:satOff val="-4761"/>
                    <a:lumOff val="10196"/>
                  </a:schemeClr>
                </a:solidFill>
              </a:defRPr>
            </a:lvl1pPr>
          </a:lstStyle>
          <a:p>
            <a:pPr/>
            <a:r>
              <a:t>BGP announcement</a:t>
            </a:r>
          </a:p>
        </p:txBody>
      </p:sp>
      <p:sp>
        <p:nvSpPr>
          <p:cNvPr id="418" name="Line"/>
          <p:cNvSpPr/>
          <p:nvPr/>
        </p:nvSpPr>
        <p:spPr>
          <a:xfrm flipH="1">
            <a:off x="13980465" y="6894569"/>
            <a:ext cx="2293647" cy="1"/>
          </a:xfrm>
          <a:prstGeom prst="line">
            <a:avLst/>
          </a:prstGeom>
          <a:ln w="38100">
            <a:solidFill>
              <a:srgbClr val="FFFFFF"/>
            </a:solidFill>
            <a:miter lim="400000"/>
            <a:tailEnd type="triangle"/>
          </a:ln>
        </p:spPr>
        <p:txBody>
          <a:bodyPr lIns="71437" tIns="71437" rIns="71437" bIns="71437" anchor="ctr"/>
          <a:lstStyle/>
          <a:p>
            <a:pPr>
              <a:defRPr b="0" sz="3000">
                <a:latin typeface="+mn-lt"/>
                <a:ea typeface="+mn-ea"/>
                <a:cs typeface="+mn-cs"/>
                <a:sym typeface="Helvetica Neue Medium"/>
              </a:defRPr>
            </a:pPr>
          </a:p>
        </p:txBody>
      </p:sp>
      <p:sp>
        <p:nvSpPr>
          <p:cNvPr id="419" name="Router"/>
          <p:cNvSpPr txBox="1"/>
          <p:nvPr/>
        </p:nvSpPr>
        <p:spPr>
          <a:xfrm>
            <a:off x="11515529" y="7926521"/>
            <a:ext cx="1472719"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Router</a:t>
            </a:r>
          </a:p>
        </p:txBody>
      </p:sp>
      <p:sp>
        <p:nvSpPr>
          <p:cNvPr id="420" name="Line"/>
          <p:cNvSpPr/>
          <p:nvPr/>
        </p:nvSpPr>
        <p:spPr>
          <a:xfrm flipH="1">
            <a:off x="17455962" y="6894569"/>
            <a:ext cx="2586185" cy="1"/>
          </a:xfrm>
          <a:prstGeom prst="line">
            <a:avLst/>
          </a:prstGeom>
          <a:ln w="38100">
            <a:solidFill>
              <a:srgbClr val="FFFFFF"/>
            </a:solidFill>
            <a:miter lim="400000"/>
            <a:tailEnd type="triangle"/>
          </a:ln>
        </p:spPr>
        <p:txBody>
          <a:bodyPr lIns="71437" tIns="71437" rIns="71437" bIns="71437" anchor="ctr"/>
          <a:lstStyle/>
          <a:p>
            <a:pPr>
              <a:defRPr b="0" sz="3000">
                <a:latin typeface="+mn-lt"/>
                <a:ea typeface="+mn-ea"/>
                <a:cs typeface="+mn-cs"/>
                <a:sym typeface="Helvetica Neue Medium"/>
              </a:defRPr>
            </a:pPr>
          </a:p>
        </p:txBody>
      </p:sp>
      <p:sp>
        <p:nvSpPr>
          <p:cNvPr id="421" name="Line"/>
          <p:cNvSpPr/>
          <p:nvPr/>
        </p:nvSpPr>
        <p:spPr>
          <a:xfrm flipH="1">
            <a:off x="16199696" y="6894569"/>
            <a:ext cx="1434923" cy="1"/>
          </a:xfrm>
          <a:prstGeom prst="line">
            <a:avLst/>
          </a:prstGeom>
          <a:ln w="25400">
            <a:solidFill>
              <a:srgbClr val="FFFFFF"/>
            </a:solidFill>
            <a:prstDash val="sysDot"/>
            <a:miter lim="400000"/>
          </a:ln>
        </p:spPr>
        <p:txBody>
          <a:bodyPr lIns="71437" tIns="71437" rIns="71437" bIns="71437" anchor="ctr"/>
          <a:lstStyle/>
          <a:p>
            <a:pPr>
              <a:defRPr b="0" sz="3000">
                <a:latin typeface="+mn-lt"/>
                <a:ea typeface="+mn-ea"/>
                <a:cs typeface="+mn-cs"/>
                <a:sym typeface="Helvetica Neue Medium"/>
              </a:defRPr>
            </a:pPr>
          </a:p>
        </p:txBody>
      </p:sp>
      <p:sp>
        <p:nvSpPr>
          <p:cNvPr id="422" name="3.3.3.0/24 AS 333"/>
          <p:cNvSpPr txBox="1"/>
          <p:nvPr/>
        </p:nvSpPr>
        <p:spPr>
          <a:xfrm>
            <a:off x="15072220" y="6958600"/>
            <a:ext cx="4269868" cy="75044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4000"/>
            </a:pPr>
            <a:r>
              <a:t>3.3.3.0/</a:t>
            </a:r>
            <a:r>
              <a:rPr>
                <a:solidFill>
                  <a:schemeClr val="accent5"/>
                </a:solidFill>
              </a:rPr>
              <a:t>24</a:t>
            </a:r>
            <a:r>
              <a:t> AS 333</a:t>
            </a:r>
          </a:p>
        </p:txBody>
      </p:sp>
      <p:grpSp>
        <p:nvGrpSpPr>
          <p:cNvPr id="425" name="Group"/>
          <p:cNvGrpSpPr/>
          <p:nvPr/>
        </p:nvGrpSpPr>
        <p:grpSpPr>
          <a:xfrm>
            <a:off x="14160324" y="7318506"/>
            <a:ext cx="7385006" cy="1616988"/>
            <a:chOff x="0" y="0"/>
            <a:chExt cx="7385004" cy="1616986"/>
          </a:xfrm>
        </p:grpSpPr>
        <p:sp>
          <p:nvSpPr>
            <p:cNvPr id="423" name="Covered, but the announcement  is too specific"/>
            <p:cNvSpPr txBox="1"/>
            <p:nvPr/>
          </p:nvSpPr>
          <p:spPr>
            <a:xfrm>
              <a:off x="865663" y="-1"/>
              <a:ext cx="6519342" cy="16169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defRPr>
                  <a:solidFill>
                    <a:schemeClr val="accent5">
                      <a:hueOff val="89162"/>
                      <a:satOff val="9554"/>
                      <a:lumOff val="16296"/>
                    </a:schemeClr>
                  </a:solidFill>
                </a:defRPr>
              </a:pPr>
            </a:p>
            <a:p>
              <a:pPr>
                <a:defRPr>
                  <a:solidFill>
                    <a:schemeClr val="accent5">
                      <a:hueOff val="89162"/>
                      <a:satOff val="9554"/>
                      <a:lumOff val="16296"/>
                    </a:schemeClr>
                  </a:solidFill>
                </a:defRPr>
              </a:pPr>
              <a:r>
                <a:t>Covered, but the announcement  is too specific</a:t>
              </a:r>
            </a:p>
          </p:txBody>
        </p:sp>
        <p:sp>
          <p:nvSpPr>
            <p:cNvPr id="424" name="Dingbat X"/>
            <p:cNvSpPr/>
            <p:nvPr/>
          </p:nvSpPr>
          <p:spPr>
            <a:xfrm>
              <a:off x="0" y="496474"/>
              <a:ext cx="718872" cy="849469"/>
            </a:xfrm>
            <a:custGeom>
              <a:avLst/>
              <a:gdLst/>
              <a:ahLst/>
              <a:cxnLst>
                <a:cxn ang="0">
                  <a:pos x="wd2" y="hd2"/>
                </a:cxn>
                <a:cxn ang="5400000">
                  <a:pos x="wd2" y="hd2"/>
                </a:cxn>
                <a:cxn ang="10800000">
                  <a:pos x="wd2" y="hd2"/>
                </a:cxn>
                <a:cxn ang="16200000">
                  <a:pos x="wd2" y="hd2"/>
                </a:cxn>
              </a:cxnLst>
              <a:rect l="0" t="0" r="r" b="b"/>
              <a:pathLst>
                <a:path w="21484" h="21548" fill="norm" stroke="1"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chemeClr val="accent5"/>
            </a:solidFill>
            <a:ln w="12700" cap="flat">
              <a:noFill/>
              <a:miter lim="400000"/>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grpSp>
      <p:sp>
        <p:nvSpPr>
          <p:cNvPr id="426" name="3.3.0.0/16 AS 333"/>
          <p:cNvSpPr txBox="1"/>
          <p:nvPr/>
        </p:nvSpPr>
        <p:spPr>
          <a:xfrm>
            <a:off x="6253444" y="9178803"/>
            <a:ext cx="4269868" cy="75044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lvl1pPr>
          </a:lstStyle>
          <a:p>
            <a:pPr/>
            <a:r>
              <a:t>3.3.0.0/16 AS 333</a:t>
            </a:r>
          </a:p>
        </p:txBody>
      </p:sp>
      <p:sp>
        <p:nvSpPr>
          <p:cNvPr id="427" name="Rectangle"/>
          <p:cNvSpPr/>
          <p:nvPr/>
        </p:nvSpPr>
        <p:spPr>
          <a:xfrm>
            <a:off x="5553260" y="6790408"/>
            <a:ext cx="5217600" cy="4867252"/>
          </a:xfrm>
          <a:prstGeom prst="rect">
            <a:avLst/>
          </a:prstGeom>
          <a:ln w="63500">
            <a:solidFill>
              <a:schemeClr val="accent3">
                <a:hueOff val="-365725"/>
                <a:satOff val="-32500"/>
                <a:lumOff val="18235"/>
              </a:schemeClr>
            </a:solidFill>
            <a:prstDash val="sysDot"/>
            <a:miter lim="400000"/>
          </a:ln>
        </p:spPr>
        <p:txBody>
          <a:bodyPr lIns="71437" tIns="71437" rIns="71437" bIns="71437" anchor="ctr"/>
          <a:lstStyle/>
          <a:p>
            <a:pPr>
              <a:defRPr b="0" sz="3000">
                <a:solidFill>
                  <a:schemeClr val="accent3">
                    <a:hueOff val="-365725"/>
                    <a:satOff val="-32500"/>
                    <a:lumOff val="18235"/>
                  </a:schemeClr>
                </a:solidFill>
                <a:latin typeface="+mn-lt"/>
                <a:ea typeface="+mn-ea"/>
                <a:cs typeface="+mn-cs"/>
                <a:sym typeface="Helvetica Neue Medium"/>
              </a:defRPr>
            </a:pPr>
          </a:p>
        </p:txBody>
      </p:sp>
      <p:sp>
        <p:nvSpPr>
          <p:cNvPr id="428" name="Prefix-to-AS Mapping Database"/>
          <p:cNvSpPr txBox="1"/>
          <p:nvPr/>
        </p:nvSpPr>
        <p:spPr>
          <a:xfrm>
            <a:off x="4970283" y="5820485"/>
            <a:ext cx="6304001"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chemeClr val="accent3">
                    <a:hueOff val="-365725"/>
                    <a:satOff val="-32500"/>
                    <a:lumOff val="18235"/>
                  </a:schemeClr>
                </a:solidFill>
              </a:defRPr>
            </a:lvl1pPr>
          </a:lstStyle>
          <a:p>
            <a:pPr/>
            <a:r>
              <a:t>Prefix-to-AS Mapping Database</a:t>
            </a:r>
          </a:p>
        </p:txBody>
      </p:sp>
      <p:sp>
        <p:nvSpPr>
          <p:cNvPr id="429" name="1.1.0.0/16 AS 111"/>
          <p:cNvSpPr txBox="1"/>
          <p:nvPr/>
        </p:nvSpPr>
        <p:spPr>
          <a:xfrm>
            <a:off x="6182799" y="7509311"/>
            <a:ext cx="4269868" cy="75044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lvl1pPr>
          </a:lstStyle>
          <a:p>
            <a:pPr/>
            <a:r>
              <a:t>1.1.0.0/16 AS 111</a:t>
            </a:r>
          </a:p>
        </p:txBody>
      </p:sp>
      <p:sp>
        <p:nvSpPr>
          <p:cNvPr id="430" name="2.0.0.0/8-16 AS 222"/>
          <p:cNvSpPr txBox="1"/>
          <p:nvPr/>
        </p:nvSpPr>
        <p:spPr>
          <a:xfrm>
            <a:off x="5742747" y="8356757"/>
            <a:ext cx="4759072" cy="75044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lvl1pPr>
          </a:lstStyle>
          <a:p>
            <a:pPr/>
            <a:r>
              <a:t>2.0.0.0/8-16 AS 222</a:t>
            </a:r>
          </a:p>
        </p:txBody>
      </p:sp>
      <p:sp>
        <p:nvSpPr>
          <p:cNvPr id="431" name="4.4.4.0/24 AS 444"/>
          <p:cNvSpPr txBox="1"/>
          <p:nvPr/>
        </p:nvSpPr>
        <p:spPr>
          <a:xfrm>
            <a:off x="6240744" y="9975449"/>
            <a:ext cx="4269868" cy="75044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lvl1pPr>
          </a:lstStyle>
          <a:p>
            <a:pPr/>
            <a:r>
              <a:t>4.4.4.0/24 AS 444</a:t>
            </a:r>
          </a:p>
        </p:txBody>
      </p:sp>
      <p:pic>
        <p:nvPicPr>
          <p:cNvPr id="432" name="Image" descr="Image"/>
          <p:cNvPicPr>
            <a:picLocks noChangeAspect="1"/>
          </p:cNvPicPr>
          <p:nvPr/>
        </p:nvPicPr>
        <p:blipFill>
          <a:blip r:embed="rId3">
            <a:extLst/>
          </a:blip>
          <a:stretch>
            <a:fillRect/>
          </a:stretch>
        </p:blipFill>
        <p:spPr>
          <a:xfrm>
            <a:off x="11089797" y="6228308"/>
            <a:ext cx="2352782" cy="1547284"/>
          </a:xfrm>
          <a:prstGeom prst="rect">
            <a:avLst/>
          </a:prstGeom>
          <a:ln w="12700">
            <a:miter lim="400000"/>
          </a:ln>
        </p:spPr>
      </p:pic>
      <p:sp>
        <p:nvSpPr>
          <p:cNvPr id="43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34" name="3.3.0.0/16 AS 333"/>
          <p:cNvSpPr txBox="1"/>
          <p:nvPr/>
        </p:nvSpPr>
        <p:spPr>
          <a:xfrm>
            <a:off x="6253444" y="9191503"/>
            <a:ext cx="4269868" cy="75044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solidFill>
                  <a:schemeClr val="accent3">
                    <a:hueOff val="-365725"/>
                    <a:satOff val="-32500"/>
                    <a:lumOff val="18235"/>
                  </a:schemeClr>
                </a:solidFill>
              </a:defRPr>
            </a:lvl1pPr>
          </a:lstStyle>
          <a:p>
            <a:pPr/>
            <a:r>
              <a:t>3.3.0.0/16 AS 333</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34"/>
                                        </p:tgtEl>
                                        <p:attrNameLst>
                                          <p:attrName>style.visibility</p:attrName>
                                        </p:attrNameLst>
                                      </p:cBhvr>
                                      <p:to>
                                        <p:strVal val="visible"/>
                                      </p:to>
                                    </p:set>
                                  </p:childTnLst>
                                </p:cTn>
                              </p:par>
                            </p:childTnLst>
                          </p:cTn>
                        </p:par>
                        <p:par>
                          <p:cTn id="11" fill="hold">
                            <p:stCondLst>
                              <p:cond delay="0"/>
                            </p:stCondLst>
                            <p:childTnLst>
                              <p:par>
                                <p:cTn id="12" presetClass="emph" nodeType="afterEffect" presetSubtype="0" presetID="35" grpId="3" repeatCount="4000" fill="hold">
                                  <p:stCondLst>
                                    <p:cond delay="0"/>
                                  </p:stCondLst>
                                  <p:childTnLst>
                                    <p:anim calcmode="discrete" valueType="str">
                                      <p:cBhvr>
                                        <p:cTn id="13" dur="1000" fill="hold"/>
                                        <p:tgtEl>
                                          <p:spTgt spid="434"/>
                                        </p:tgtEl>
                                        <p:attrNameLst>
                                          <p:attrName>style.visibility</p:attrName>
                                        </p:attrNameLst>
                                      </p:cBhvr>
                                      <p:tavLst>
                                        <p:tav tm="0">
                                          <p:val>
                                            <p:strVal val="hidden"/>
                                          </p:val>
                                        </p:tav>
                                        <p:tav tm="50000">
                                          <p:val>
                                            <p:strVal val="visible"/>
                                          </p:val>
                                        </p:tav>
                                      </p:tavLst>
                                    </p:anim>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4" fill="hold">
                                  <p:stCondLst>
                                    <p:cond delay="0"/>
                                  </p:stCondLst>
                                  <p:iterate type="el" backwards="0">
                                    <p:tmAbs val="0"/>
                                  </p:iterate>
                                  <p:childTnLst>
                                    <p:set>
                                      <p:cBhvr>
                                        <p:cTn id="17" fill="hold"/>
                                        <p:tgtEl>
                                          <p:spTgt spid="4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34" grpId="2"/>
      <p:bldP build="whole" bldLvl="1" animBg="1" rev="0" advAuto="0" spid="434" grpId="3"/>
      <p:bldP build="whole" bldLvl="1" animBg="1" rev="0" advAuto="0" spid="422" grpId="1"/>
      <p:bldP build="whole" bldLvl="1" animBg="1" rev="0" advAuto="0" spid="425" grpId="4"/>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8" name="RPKI: How it works?…"/>
          <p:cNvSpPr txBox="1"/>
          <p:nvPr>
            <p:ph type="title"/>
          </p:nvPr>
        </p:nvSpPr>
        <p:spPr>
          <a:prstGeom prst="rect">
            <a:avLst/>
          </a:prstGeom>
        </p:spPr>
        <p:txBody>
          <a:bodyPr/>
          <a:lstStyle/>
          <a:p>
            <a:pPr defTabSz="550425">
              <a:defRPr sz="7504">
                <a:solidFill>
                  <a:srgbClr val="FFE44F"/>
                </a:solidFill>
              </a:defRPr>
            </a:pPr>
            <a:r>
              <a:t>RPKI: How it works?</a:t>
            </a:r>
          </a:p>
          <a:p>
            <a:pPr defTabSz="550425">
              <a:defRPr sz="7504">
                <a:solidFill>
                  <a:srgbClr val="FFE44F"/>
                </a:solidFill>
              </a:defRPr>
            </a:pPr>
            <a:r>
              <a:t>Validation process:  </a:t>
            </a:r>
            <a:r>
              <a:rPr>
                <a:solidFill>
                  <a:schemeClr val="accent5"/>
                </a:solidFill>
              </a:rPr>
              <a:t>Invalid</a:t>
            </a:r>
            <a:r>
              <a:t> (wrong ASN)</a:t>
            </a:r>
          </a:p>
        </p:txBody>
      </p:sp>
      <p:pic>
        <p:nvPicPr>
          <p:cNvPr id="439" name="Image" descr="Image"/>
          <p:cNvPicPr>
            <a:picLocks noChangeAspect="1"/>
          </p:cNvPicPr>
          <p:nvPr/>
        </p:nvPicPr>
        <p:blipFill>
          <a:blip r:embed="rId3">
            <a:extLst/>
          </a:blip>
          <a:stretch>
            <a:fillRect/>
          </a:stretch>
        </p:blipFill>
        <p:spPr>
          <a:xfrm>
            <a:off x="11062797" y="6242608"/>
            <a:ext cx="2352782" cy="1547284"/>
          </a:xfrm>
          <a:prstGeom prst="rect">
            <a:avLst/>
          </a:prstGeom>
          <a:ln w="12700">
            <a:miter lim="400000"/>
          </a:ln>
        </p:spPr>
      </p:pic>
      <p:sp>
        <p:nvSpPr>
          <p:cNvPr id="440" name="BGP announcement"/>
          <p:cNvSpPr txBox="1"/>
          <p:nvPr/>
        </p:nvSpPr>
        <p:spPr>
          <a:xfrm>
            <a:off x="15178546" y="6089305"/>
            <a:ext cx="4031820"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chemeClr val="accent4">
                    <a:hueOff val="468000"/>
                    <a:satOff val="-4761"/>
                    <a:lumOff val="10196"/>
                  </a:schemeClr>
                </a:solidFill>
              </a:defRPr>
            </a:lvl1pPr>
          </a:lstStyle>
          <a:p>
            <a:pPr/>
            <a:r>
              <a:t>BGP announcement</a:t>
            </a:r>
          </a:p>
        </p:txBody>
      </p:sp>
      <p:sp>
        <p:nvSpPr>
          <p:cNvPr id="441" name="Line"/>
          <p:cNvSpPr/>
          <p:nvPr/>
        </p:nvSpPr>
        <p:spPr>
          <a:xfrm flipH="1">
            <a:off x="13967765" y="6908869"/>
            <a:ext cx="2293647" cy="1"/>
          </a:xfrm>
          <a:prstGeom prst="line">
            <a:avLst/>
          </a:prstGeom>
          <a:ln w="38100">
            <a:solidFill>
              <a:srgbClr val="FFFFFF"/>
            </a:solidFill>
            <a:miter lim="400000"/>
            <a:tailEnd type="triangle"/>
          </a:ln>
        </p:spPr>
        <p:txBody>
          <a:bodyPr lIns="71437" tIns="71437" rIns="71437" bIns="71437" anchor="ctr"/>
          <a:lstStyle/>
          <a:p>
            <a:pPr>
              <a:defRPr b="0" sz="3000">
                <a:latin typeface="+mn-lt"/>
                <a:ea typeface="+mn-ea"/>
                <a:cs typeface="+mn-cs"/>
                <a:sym typeface="Helvetica Neue Medium"/>
              </a:defRPr>
            </a:pPr>
          </a:p>
        </p:txBody>
      </p:sp>
      <p:sp>
        <p:nvSpPr>
          <p:cNvPr id="442" name="Router"/>
          <p:cNvSpPr txBox="1"/>
          <p:nvPr/>
        </p:nvSpPr>
        <p:spPr>
          <a:xfrm>
            <a:off x="11502829" y="7940821"/>
            <a:ext cx="1472719"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Router</a:t>
            </a:r>
          </a:p>
        </p:txBody>
      </p:sp>
      <p:sp>
        <p:nvSpPr>
          <p:cNvPr id="443" name="Line"/>
          <p:cNvSpPr/>
          <p:nvPr/>
        </p:nvSpPr>
        <p:spPr>
          <a:xfrm flipH="1">
            <a:off x="17443262" y="6908869"/>
            <a:ext cx="2586185" cy="1"/>
          </a:xfrm>
          <a:prstGeom prst="line">
            <a:avLst/>
          </a:prstGeom>
          <a:ln w="38100">
            <a:solidFill>
              <a:srgbClr val="FFFFFF"/>
            </a:solidFill>
            <a:miter lim="400000"/>
            <a:tailEnd type="triangle"/>
          </a:ln>
        </p:spPr>
        <p:txBody>
          <a:bodyPr lIns="71437" tIns="71437" rIns="71437" bIns="71437" anchor="ctr"/>
          <a:lstStyle/>
          <a:p>
            <a:pPr>
              <a:defRPr b="0" sz="3000">
                <a:latin typeface="+mn-lt"/>
                <a:ea typeface="+mn-ea"/>
                <a:cs typeface="+mn-cs"/>
                <a:sym typeface="Helvetica Neue Medium"/>
              </a:defRPr>
            </a:pPr>
          </a:p>
        </p:txBody>
      </p:sp>
      <p:sp>
        <p:nvSpPr>
          <p:cNvPr id="444" name="Line"/>
          <p:cNvSpPr/>
          <p:nvPr/>
        </p:nvSpPr>
        <p:spPr>
          <a:xfrm flipH="1">
            <a:off x="16186996" y="6908869"/>
            <a:ext cx="1434923" cy="1"/>
          </a:xfrm>
          <a:prstGeom prst="line">
            <a:avLst/>
          </a:prstGeom>
          <a:ln w="25400">
            <a:solidFill>
              <a:srgbClr val="FFFFFF"/>
            </a:solidFill>
            <a:prstDash val="sysDot"/>
            <a:miter lim="400000"/>
          </a:ln>
        </p:spPr>
        <p:txBody>
          <a:bodyPr lIns="71437" tIns="71437" rIns="71437" bIns="71437" anchor="ctr"/>
          <a:lstStyle/>
          <a:p>
            <a:pPr>
              <a:defRPr b="0" sz="3000">
                <a:latin typeface="+mn-lt"/>
                <a:ea typeface="+mn-ea"/>
                <a:cs typeface="+mn-cs"/>
                <a:sym typeface="Helvetica Neue Medium"/>
              </a:defRPr>
            </a:pPr>
          </a:p>
        </p:txBody>
      </p:sp>
      <p:grpSp>
        <p:nvGrpSpPr>
          <p:cNvPr id="447" name="Group"/>
          <p:cNvGrpSpPr/>
          <p:nvPr/>
        </p:nvGrpSpPr>
        <p:grpSpPr>
          <a:xfrm>
            <a:off x="14147624" y="7305821"/>
            <a:ext cx="5513637" cy="1616988"/>
            <a:chOff x="0" y="0"/>
            <a:chExt cx="5513635" cy="1616986"/>
          </a:xfrm>
        </p:grpSpPr>
        <p:sp>
          <p:nvSpPr>
            <p:cNvPr id="445" name="IP prefix is matched,…"/>
            <p:cNvSpPr txBox="1"/>
            <p:nvPr/>
          </p:nvSpPr>
          <p:spPr>
            <a:xfrm>
              <a:off x="764114" y="-1"/>
              <a:ext cx="4749522" cy="16169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p>
            <a:p>
              <a:pPr/>
              <a:r>
                <a:t>IP prefix is matched, </a:t>
              </a:r>
            </a:p>
            <a:p>
              <a:pPr/>
              <a:r>
                <a:t>but the ASN is different.</a:t>
              </a:r>
            </a:p>
          </p:txBody>
        </p:sp>
        <p:sp>
          <p:nvSpPr>
            <p:cNvPr id="446" name="Dingbat X"/>
            <p:cNvSpPr/>
            <p:nvPr/>
          </p:nvSpPr>
          <p:spPr>
            <a:xfrm>
              <a:off x="0" y="523459"/>
              <a:ext cx="718872" cy="849469"/>
            </a:xfrm>
            <a:custGeom>
              <a:avLst/>
              <a:gdLst/>
              <a:ahLst/>
              <a:cxnLst>
                <a:cxn ang="0">
                  <a:pos x="wd2" y="hd2"/>
                </a:cxn>
                <a:cxn ang="5400000">
                  <a:pos x="wd2" y="hd2"/>
                </a:cxn>
                <a:cxn ang="10800000">
                  <a:pos x="wd2" y="hd2"/>
                </a:cxn>
                <a:cxn ang="16200000">
                  <a:pos x="wd2" y="hd2"/>
                </a:cxn>
              </a:cxnLst>
              <a:rect l="0" t="0" r="r" b="b"/>
              <a:pathLst>
                <a:path w="21484" h="21548" fill="norm" stroke="1"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chemeClr val="accent5"/>
            </a:solidFill>
            <a:ln w="12700" cap="flat">
              <a:noFill/>
              <a:miter lim="400000"/>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grpSp>
      <p:sp>
        <p:nvSpPr>
          <p:cNvPr id="448" name="4.4.4.0/24 AS 555"/>
          <p:cNvSpPr txBox="1"/>
          <p:nvPr/>
        </p:nvSpPr>
        <p:spPr>
          <a:xfrm>
            <a:off x="15059522" y="6972899"/>
            <a:ext cx="4269868" cy="75044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4000"/>
            </a:pPr>
            <a:r>
              <a:t>4.4.4.0/24 AS </a:t>
            </a:r>
            <a:r>
              <a:rPr>
                <a:solidFill>
                  <a:schemeClr val="accent5"/>
                </a:solidFill>
              </a:rPr>
              <a:t>555</a:t>
            </a:r>
          </a:p>
        </p:txBody>
      </p:sp>
      <p:sp>
        <p:nvSpPr>
          <p:cNvPr id="449" name="3.3.0.0/16 AS 333"/>
          <p:cNvSpPr txBox="1"/>
          <p:nvPr/>
        </p:nvSpPr>
        <p:spPr>
          <a:xfrm>
            <a:off x="6240744" y="9193103"/>
            <a:ext cx="4269868" cy="75044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lvl1pPr>
          </a:lstStyle>
          <a:p>
            <a:pPr/>
            <a:r>
              <a:t>3.3.0.0/16 AS 333</a:t>
            </a:r>
          </a:p>
        </p:txBody>
      </p:sp>
      <p:sp>
        <p:nvSpPr>
          <p:cNvPr id="450" name="Rectangle"/>
          <p:cNvSpPr/>
          <p:nvPr/>
        </p:nvSpPr>
        <p:spPr>
          <a:xfrm>
            <a:off x="5540560" y="6804708"/>
            <a:ext cx="5217600" cy="4867253"/>
          </a:xfrm>
          <a:prstGeom prst="rect">
            <a:avLst/>
          </a:prstGeom>
          <a:ln w="63500">
            <a:solidFill>
              <a:schemeClr val="accent3">
                <a:hueOff val="-365725"/>
                <a:satOff val="-32500"/>
                <a:lumOff val="18235"/>
              </a:schemeClr>
            </a:solidFill>
            <a:prstDash val="sysDot"/>
            <a:miter lim="400000"/>
          </a:ln>
        </p:spPr>
        <p:txBody>
          <a:bodyPr lIns="71437" tIns="71437" rIns="71437" bIns="71437" anchor="ctr"/>
          <a:lstStyle/>
          <a:p>
            <a:pPr>
              <a:defRPr b="0" sz="3000">
                <a:solidFill>
                  <a:schemeClr val="accent3">
                    <a:hueOff val="-365725"/>
                    <a:satOff val="-32500"/>
                    <a:lumOff val="18235"/>
                  </a:schemeClr>
                </a:solidFill>
                <a:latin typeface="+mn-lt"/>
                <a:ea typeface="+mn-ea"/>
                <a:cs typeface="+mn-cs"/>
                <a:sym typeface="Helvetica Neue Medium"/>
              </a:defRPr>
            </a:pPr>
          </a:p>
        </p:txBody>
      </p:sp>
      <p:sp>
        <p:nvSpPr>
          <p:cNvPr id="451" name="Prefix-to-AS Mapping Database"/>
          <p:cNvSpPr txBox="1"/>
          <p:nvPr/>
        </p:nvSpPr>
        <p:spPr>
          <a:xfrm>
            <a:off x="4957583" y="5834785"/>
            <a:ext cx="6304001"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chemeClr val="accent3">
                    <a:hueOff val="-365725"/>
                    <a:satOff val="-32500"/>
                    <a:lumOff val="18235"/>
                  </a:schemeClr>
                </a:solidFill>
              </a:defRPr>
            </a:lvl1pPr>
          </a:lstStyle>
          <a:p>
            <a:pPr/>
            <a:r>
              <a:t>Prefix-to-AS Mapping Database</a:t>
            </a:r>
          </a:p>
        </p:txBody>
      </p:sp>
      <p:sp>
        <p:nvSpPr>
          <p:cNvPr id="452" name="1.1.0.0/16 AS 111"/>
          <p:cNvSpPr txBox="1"/>
          <p:nvPr/>
        </p:nvSpPr>
        <p:spPr>
          <a:xfrm>
            <a:off x="6170099" y="7523611"/>
            <a:ext cx="4269868" cy="75044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lvl1pPr>
          </a:lstStyle>
          <a:p>
            <a:pPr/>
            <a:r>
              <a:t>1.1.0.0/16 AS 111</a:t>
            </a:r>
          </a:p>
        </p:txBody>
      </p:sp>
      <p:sp>
        <p:nvSpPr>
          <p:cNvPr id="453" name="2.0.0.0/8-16 AS 222"/>
          <p:cNvSpPr txBox="1"/>
          <p:nvPr/>
        </p:nvSpPr>
        <p:spPr>
          <a:xfrm>
            <a:off x="5730047" y="8371057"/>
            <a:ext cx="4759072" cy="75044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lvl1pPr>
          </a:lstStyle>
          <a:p>
            <a:pPr/>
            <a:r>
              <a:t>2.0.0.0/8-16 AS 222</a:t>
            </a:r>
          </a:p>
        </p:txBody>
      </p:sp>
      <p:sp>
        <p:nvSpPr>
          <p:cNvPr id="454" name="4.4.4.0/24 AS 444"/>
          <p:cNvSpPr txBox="1"/>
          <p:nvPr/>
        </p:nvSpPr>
        <p:spPr>
          <a:xfrm>
            <a:off x="6228044" y="9989749"/>
            <a:ext cx="4269868" cy="75044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lvl1pPr>
          </a:lstStyle>
          <a:p>
            <a:pPr/>
            <a:r>
              <a:t>4.4.4.0/24 AS 444</a:t>
            </a:r>
          </a:p>
        </p:txBody>
      </p:sp>
      <p:pic>
        <p:nvPicPr>
          <p:cNvPr id="455" name="Image" descr="Image"/>
          <p:cNvPicPr>
            <a:picLocks noChangeAspect="1"/>
          </p:cNvPicPr>
          <p:nvPr/>
        </p:nvPicPr>
        <p:blipFill>
          <a:blip r:embed="rId3">
            <a:extLst/>
          </a:blip>
          <a:stretch>
            <a:fillRect/>
          </a:stretch>
        </p:blipFill>
        <p:spPr>
          <a:xfrm>
            <a:off x="11089797" y="6228308"/>
            <a:ext cx="2352782" cy="1547284"/>
          </a:xfrm>
          <a:prstGeom prst="rect">
            <a:avLst/>
          </a:prstGeom>
          <a:ln w="12700">
            <a:miter lim="400000"/>
          </a:ln>
        </p:spPr>
      </p:pic>
      <p:sp>
        <p:nvSpPr>
          <p:cNvPr id="45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57" name="4.4.4.0/24 AS 444"/>
          <p:cNvSpPr txBox="1"/>
          <p:nvPr/>
        </p:nvSpPr>
        <p:spPr>
          <a:xfrm>
            <a:off x="6228044" y="9989749"/>
            <a:ext cx="4269868" cy="75044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solidFill>
                  <a:schemeClr val="accent3">
                    <a:hueOff val="-365725"/>
                    <a:satOff val="-32500"/>
                    <a:lumOff val="18235"/>
                  </a:schemeClr>
                </a:solidFill>
              </a:defRPr>
            </a:lvl1pPr>
          </a:lstStyle>
          <a:p>
            <a:pPr/>
            <a:r>
              <a:t>4.4.4.0/24 AS 444</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57"/>
                                        </p:tgtEl>
                                        <p:attrNameLst>
                                          <p:attrName>style.visibility</p:attrName>
                                        </p:attrNameLst>
                                      </p:cBhvr>
                                      <p:to>
                                        <p:strVal val="visible"/>
                                      </p:to>
                                    </p:set>
                                  </p:childTnLst>
                                </p:cTn>
                              </p:par>
                            </p:childTnLst>
                          </p:cTn>
                        </p:par>
                        <p:par>
                          <p:cTn id="11" fill="hold">
                            <p:stCondLst>
                              <p:cond delay="0"/>
                            </p:stCondLst>
                            <p:childTnLst>
                              <p:par>
                                <p:cTn id="12" presetClass="emph" nodeType="afterEffect" presetSubtype="0" presetID="35" grpId="3" repeatCount="4000" fill="hold">
                                  <p:stCondLst>
                                    <p:cond delay="0"/>
                                  </p:stCondLst>
                                  <p:childTnLst>
                                    <p:anim calcmode="discrete" valueType="str">
                                      <p:cBhvr>
                                        <p:cTn id="13" dur="1000" fill="hold"/>
                                        <p:tgtEl>
                                          <p:spTgt spid="457"/>
                                        </p:tgtEl>
                                        <p:attrNameLst>
                                          <p:attrName>style.visibility</p:attrName>
                                        </p:attrNameLst>
                                      </p:cBhvr>
                                      <p:tavLst>
                                        <p:tav tm="0">
                                          <p:val>
                                            <p:strVal val="hidden"/>
                                          </p:val>
                                        </p:tav>
                                        <p:tav tm="50000">
                                          <p:val>
                                            <p:strVal val="visible"/>
                                          </p:val>
                                        </p:tav>
                                      </p:tavLst>
                                    </p:anim>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4" fill="hold">
                                  <p:stCondLst>
                                    <p:cond delay="0"/>
                                  </p:stCondLst>
                                  <p:iterate type="el" backwards="0">
                                    <p:tmAbs val="0"/>
                                  </p:iterate>
                                  <p:childTnLst>
                                    <p:set>
                                      <p:cBhvr>
                                        <p:cTn id="17" fill="hold"/>
                                        <p:tgtEl>
                                          <p:spTgt spid="4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57" grpId="3"/>
      <p:bldP build="whole" bldLvl="1" animBg="1" rev="0" advAuto="0" spid="448" grpId="1"/>
      <p:bldP build="whole" bldLvl="1" animBg="1" rev="0" advAuto="0" spid="447" grpId="4"/>
      <p:bldP build="whole" bldLvl="1" animBg="1" rev="0" advAuto="0" spid="457" grpId="2"/>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1" name="RPKI: How it works?…"/>
          <p:cNvSpPr txBox="1"/>
          <p:nvPr>
            <p:ph type="title"/>
          </p:nvPr>
        </p:nvSpPr>
        <p:spPr>
          <a:prstGeom prst="rect">
            <a:avLst/>
          </a:prstGeom>
        </p:spPr>
        <p:txBody>
          <a:bodyPr/>
          <a:lstStyle/>
          <a:p>
            <a:pPr defTabSz="550425">
              <a:defRPr sz="7504">
                <a:solidFill>
                  <a:srgbClr val="FFE44F"/>
                </a:solidFill>
              </a:defRPr>
            </a:pPr>
            <a:r>
              <a:t>RPKI: How it works?</a:t>
            </a:r>
          </a:p>
          <a:p>
            <a:pPr defTabSz="550425">
              <a:defRPr sz="7504">
                <a:solidFill>
                  <a:srgbClr val="FFE44F"/>
                </a:solidFill>
              </a:defRPr>
            </a:pPr>
            <a:r>
              <a:t>Validation process:  Unknown (Uncovered)</a:t>
            </a:r>
          </a:p>
        </p:txBody>
      </p:sp>
      <p:pic>
        <p:nvPicPr>
          <p:cNvPr id="462" name="Image" descr="Image"/>
          <p:cNvPicPr>
            <a:picLocks noChangeAspect="1"/>
          </p:cNvPicPr>
          <p:nvPr/>
        </p:nvPicPr>
        <p:blipFill>
          <a:blip r:embed="rId3">
            <a:extLst/>
          </a:blip>
          <a:stretch>
            <a:fillRect/>
          </a:stretch>
        </p:blipFill>
        <p:spPr>
          <a:xfrm>
            <a:off x="11088197" y="6214008"/>
            <a:ext cx="2352782" cy="1547284"/>
          </a:xfrm>
          <a:prstGeom prst="rect">
            <a:avLst/>
          </a:prstGeom>
          <a:ln w="12700">
            <a:miter lim="400000"/>
          </a:ln>
        </p:spPr>
      </p:pic>
      <p:sp>
        <p:nvSpPr>
          <p:cNvPr id="463" name="BGP announcement"/>
          <p:cNvSpPr txBox="1"/>
          <p:nvPr/>
        </p:nvSpPr>
        <p:spPr>
          <a:xfrm>
            <a:off x="15203946" y="6060705"/>
            <a:ext cx="4031820"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chemeClr val="accent4">
                    <a:hueOff val="468000"/>
                    <a:satOff val="-4761"/>
                    <a:lumOff val="10196"/>
                  </a:schemeClr>
                </a:solidFill>
              </a:defRPr>
            </a:lvl1pPr>
          </a:lstStyle>
          <a:p>
            <a:pPr/>
            <a:r>
              <a:t>BGP announcement</a:t>
            </a:r>
          </a:p>
        </p:txBody>
      </p:sp>
      <p:sp>
        <p:nvSpPr>
          <p:cNvPr id="464" name="Line"/>
          <p:cNvSpPr/>
          <p:nvPr/>
        </p:nvSpPr>
        <p:spPr>
          <a:xfrm flipH="1">
            <a:off x="13993165" y="6880269"/>
            <a:ext cx="2293647" cy="1"/>
          </a:xfrm>
          <a:prstGeom prst="line">
            <a:avLst/>
          </a:prstGeom>
          <a:ln w="38100">
            <a:solidFill>
              <a:srgbClr val="FFFFFF"/>
            </a:solidFill>
            <a:miter lim="400000"/>
            <a:tailEnd type="triangle"/>
          </a:ln>
        </p:spPr>
        <p:txBody>
          <a:bodyPr lIns="71437" tIns="71437" rIns="71437" bIns="71437" anchor="ctr"/>
          <a:lstStyle/>
          <a:p>
            <a:pPr>
              <a:defRPr b="0" sz="3000">
                <a:latin typeface="+mn-lt"/>
                <a:ea typeface="+mn-ea"/>
                <a:cs typeface="+mn-cs"/>
                <a:sym typeface="Helvetica Neue Medium"/>
              </a:defRPr>
            </a:pPr>
          </a:p>
        </p:txBody>
      </p:sp>
      <p:sp>
        <p:nvSpPr>
          <p:cNvPr id="465" name="Router"/>
          <p:cNvSpPr txBox="1"/>
          <p:nvPr/>
        </p:nvSpPr>
        <p:spPr>
          <a:xfrm>
            <a:off x="11528229" y="7912221"/>
            <a:ext cx="1472719"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Router</a:t>
            </a:r>
          </a:p>
        </p:txBody>
      </p:sp>
      <p:sp>
        <p:nvSpPr>
          <p:cNvPr id="466" name="Line"/>
          <p:cNvSpPr/>
          <p:nvPr/>
        </p:nvSpPr>
        <p:spPr>
          <a:xfrm flipH="1">
            <a:off x="17468662" y="6880269"/>
            <a:ext cx="2586185" cy="1"/>
          </a:xfrm>
          <a:prstGeom prst="line">
            <a:avLst/>
          </a:prstGeom>
          <a:ln w="38100">
            <a:solidFill>
              <a:srgbClr val="FFFFFF"/>
            </a:solidFill>
            <a:miter lim="400000"/>
            <a:tailEnd type="triangle"/>
          </a:ln>
        </p:spPr>
        <p:txBody>
          <a:bodyPr lIns="71437" tIns="71437" rIns="71437" bIns="71437" anchor="ctr"/>
          <a:lstStyle/>
          <a:p>
            <a:pPr>
              <a:defRPr b="0" sz="3000">
                <a:latin typeface="+mn-lt"/>
                <a:ea typeface="+mn-ea"/>
                <a:cs typeface="+mn-cs"/>
                <a:sym typeface="Helvetica Neue Medium"/>
              </a:defRPr>
            </a:pPr>
          </a:p>
        </p:txBody>
      </p:sp>
      <p:sp>
        <p:nvSpPr>
          <p:cNvPr id="467" name="Line"/>
          <p:cNvSpPr/>
          <p:nvPr/>
        </p:nvSpPr>
        <p:spPr>
          <a:xfrm flipH="1">
            <a:off x="16212396" y="6880269"/>
            <a:ext cx="1434923" cy="1"/>
          </a:xfrm>
          <a:prstGeom prst="line">
            <a:avLst/>
          </a:prstGeom>
          <a:ln w="25400">
            <a:solidFill>
              <a:srgbClr val="FFFFFF"/>
            </a:solidFill>
            <a:prstDash val="sysDot"/>
            <a:miter lim="400000"/>
          </a:ln>
        </p:spPr>
        <p:txBody>
          <a:bodyPr lIns="71437" tIns="71437" rIns="71437" bIns="71437" anchor="ctr"/>
          <a:lstStyle/>
          <a:p>
            <a:pPr>
              <a:defRPr b="0" sz="3000">
                <a:latin typeface="+mn-lt"/>
                <a:ea typeface="+mn-ea"/>
                <a:cs typeface="+mn-cs"/>
                <a:sym typeface="Helvetica Neue Medium"/>
              </a:defRPr>
            </a:pPr>
          </a:p>
        </p:txBody>
      </p:sp>
      <p:sp>
        <p:nvSpPr>
          <p:cNvPr id="468" name="5.5.0.0/16 AS 555"/>
          <p:cNvSpPr txBox="1"/>
          <p:nvPr/>
        </p:nvSpPr>
        <p:spPr>
          <a:xfrm>
            <a:off x="15084922" y="6944300"/>
            <a:ext cx="4269868" cy="75044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lvl1pPr>
          </a:lstStyle>
          <a:p>
            <a:pPr/>
            <a:r>
              <a:t>5.5.0.0/16 AS 555</a:t>
            </a:r>
          </a:p>
        </p:txBody>
      </p:sp>
      <p:grpSp>
        <p:nvGrpSpPr>
          <p:cNvPr id="471" name="Group"/>
          <p:cNvGrpSpPr/>
          <p:nvPr/>
        </p:nvGrpSpPr>
        <p:grpSpPr>
          <a:xfrm>
            <a:off x="14173024" y="7352989"/>
            <a:ext cx="6105801" cy="1519421"/>
            <a:chOff x="0" y="0"/>
            <a:chExt cx="6105799" cy="1519420"/>
          </a:xfrm>
        </p:grpSpPr>
        <p:sp>
          <p:nvSpPr>
            <p:cNvPr id="469" name="Uncovered, thus unknown"/>
            <p:cNvSpPr txBox="1"/>
            <p:nvPr/>
          </p:nvSpPr>
          <p:spPr>
            <a:xfrm>
              <a:off x="890950" y="651375"/>
              <a:ext cx="5214850" cy="6263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r>
                <a:t>Uncovered, thus unknown</a:t>
              </a:r>
            </a:p>
          </p:txBody>
        </p:sp>
        <p:sp>
          <p:nvSpPr>
            <p:cNvPr id="470" name="?"/>
            <p:cNvSpPr txBox="1"/>
            <p:nvPr/>
          </p:nvSpPr>
          <p:spPr>
            <a:xfrm>
              <a:off x="0" y="0"/>
              <a:ext cx="791083" cy="15194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9000">
                  <a:solidFill>
                    <a:schemeClr val="accent4">
                      <a:hueOff val="468000"/>
                      <a:satOff val="-4761"/>
                      <a:lumOff val="10196"/>
                    </a:schemeClr>
                  </a:solidFill>
                </a:defRPr>
              </a:lvl1pPr>
            </a:lstStyle>
            <a:p>
              <a:pPr/>
              <a:r>
                <a:t>?</a:t>
              </a:r>
            </a:p>
          </p:txBody>
        </p:sp>
      </p:grpSp>
      <p:sp>
        <p:nvSpPr>
          <p:cNvPr id="472" name="3.3.0.0/16 AS 333"/>
          <p:cNvSpPr txBox="1"/>
          <p:nvPr/>
        </p:nvSpPr>
        <p:spPr>
          <a:xfrm>
            <a:off x="6266144" y="9164503"/>
            <a:ext cx="4269868" cy="75044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lvl1pPr>
          </a:lstStyle>
          <a:p>
            <a:pPr/>
            <a:r>
              <a:t>3.3.0.0/16 AS 333</a:t>
            </a:r>
          </a:p>
        </p:txBody>
      </p:sp>
      <p:sp>
        <p:nvSpPr>
          <p:cNvPr id="473" name="Rectangle"/>
          <p:cNvSpPr/>
          <p:nvPr/>
        </p:nvSpPr>
        <p:spPr>
          <a:xfrm>
            <a:off x="5565960" y="6776108"/>
            <a:ext cx="5217600" cy="4867252"/>
          </a:xfrm>
          <a:prstGeom prst="rect">
            <a:avLst/>
          </a:prstGeom>
          <a:ln w="63500">
            <a:solidFill>
              <a:schemeClr val="accent3">
                <a:hueOff val="-365725"/>
                <a:satOff val="-32500"/>
                <a:lumOff val="18235"/>
              </a:schemeClr>
            </a:solidFill>
            <a:prstDash val="sysDot"/>
            <a:miter lim="400000"/>
          </a:ln>
        </p:spPr>
        <p:txBody>
          <a:bodyPr lIns="71437" tIns="71437" rIns="71437" bIns="71437" anchor="ctr"/>
          <a:lstStyle/>
          <a:p>
            <a:pPr>
              <a:defRPr b="0" sz="3000">
                <a:solidFill>
                  <a:schemeClr val="accent3">
                    <a:hueOff val="-365725"/>
                    <a:satOff val="-32500"/>
                    <a:lumOff val="18235"/>
                  </a:schemeClr>
                </a:solidFill>
                <a:latin typeface="+mn-lt"/>
                <a:ea typeface="+mn-ea"/>
                <a:cs typeface="+mn-cs"/>
                <a:sym typeface="Helvetica Neue Medium"/>
              </a:defRPr>
            </a:pPr>
          </a:p>
        </p:txBody>
      </p:sp>
      <p:sp>
        <p:nvSpPr>
          <p:cNvPr id="474" name="Prefix-to-AS Mapping Database"/>
          <p:cNvSpPr txBox="1"/>
          <p:nvPr/>
        </p:nvSpPr>
        <p:spPr>
          <a:xfrm>
            <a:off x="4982983" y="5806185"/>
            <a:ext cx="6304001"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chemeClr val="accent3">
                    <a:hueOff val="-365725"/>
                    <a:satOff val="-32500"/>
                    <a:lumOff val="18235"/>
                  </a:schemeClr>
                </a:solidFill>
              </a:defRPr>
            </a:lvl1pPr>
          </a:lstStyle>
          <a:p>
            <a:pPr/>
            <a:r>
              <a:t>Prefix-to-AS Mapping Database</a:t>
            </a:r>
          </a:p>
        </p:txBody>
      </p:sp>
      <p:sp>
        <p:nvSpPr>
          <p:cNvPr id="475" name="1.1.0.0/16 AS 111"/>
          <p:cNvSpPr txBox="1"/>
          <p:nvPr/>
        </p:nvSpPr>
        <p:spPr>
          <a:xfrm>
            <a:off x="6195499" y="7495011"/>
            <a:ext cx="4269868" cy="75044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lvl1pPr>
          </a:lstStyle>
          <a:p>
            <a:pPr/>
            <a:r>
              <a:t>1.1.0.0/16 AS 111</a:t>
            </a:r>
          </a:p>
        </p:txBody>
      </p:sp>
      <p:sp>
        <p:nvSpPr>
          <p:cNvPr id="476" name="2.0.0.0/8-16 AS 222"/>
          <p:cNvSpPr txBox="1"/>
          <p:nvPr/>
        </p:nvSpPr>
        <p:spPr>
          <a:xfrm>
            <a:off x="5755447" y="8342457"/>
            <a:ext cx="4759072" cy="75044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lvl1pPr>
          </a:lstStyle>
          <a:p>
            <a:pPr/>
            <a:r>
              <a:t>2.0.0.0/8-16 AS 222</a:t>
            </a:r>
          </a:p>
        </p:txBody>
      </p:sp>
      <p:sp>
        <p:nvSpPr>
          <p:cNvPr id="477" name="4.4.4.0/24 AS 555"/>
          <p:cNvSpPr txBox="1"/>
          <p:nvPr/>
        </p:nvSpPr>
        <p:spPr>
          <a:xfrm>
            <a:off x="6253444" y="9961149"/>
            <a:ext cx="4269868" cy="75044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lvl1pPr>
          </a:lstStyle>
          <a:p>
            <a:pPr/>
            <a:r>
              <a:t>4.4.4.0/24 AS 555</a:t>
            </a:r>
          </a:p>
        </p:txBody>
      </p:sp>
      <p:pic>
        <p:nvPicPr>
          <p:cNvPr id="478" name="Image" descr="Image"/>
          <p:cNvPicPr>
            <a:picLocks noChangeAspect="1"/>
          </p:cNvPicPr>
          <p:nvPr/>
        </p:nvPicPr>
        <p:blipFill>
          <a:blip r:embed="rId3">
            <a:extLst/>
          </a:blip>
          <a:stretch>
            <a:fillRect/>
          </a:stretch>
        </p:blipFill>
        <p:spPr>
          <a:xfrm>
            <a:off x="11089797" y="6228308"/>
            <a:ext cx="2352782" cy="1547284"/>
          </a:xfrm>
          <a:prstGeom prst="rect">
            <a:avLst/>
          </a:prstGeom>
          <a:ln w="12700">
            <a:miter lim="400000"/>
          </a:ln>
        </p:spPr>
      </p:pic>
      <p:sp>
        <p:nvSpPr>
          <p:cNvPr id="47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68" grpId="1"/>
      <p:bldP build="whole" bldLvl="1" animBg="1" rev="0" advAuto="0" spid="471" grpId="2"/>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3" name="What RPKI can vs. can’t do"/>
          <p:cNvSpPr txBox="1"/>
          <p:nvPr>
            <p:ph type="title"/>
          </p:nvPr>
        </p:nvSpPr>
        <p:spPr>
          <a:prstGeom prst="rect">
            <a:avLst/>
          </a:prstGeom>
        </p:spPr>
        <p:txBody>
          <a:bodyPr/>
          <a:lstStyle/>
          <a:p>
            <a:pPr/>
            <a:r>
              <a:t>What RPKI can vs. can’t do</a:t>
            </a:r>
          </a:p>
        </p:txBody>
      </p:sp>
      <p:pic>
        <p:nvPicPr>
          <p:cNvPr id="484" name="Image" descr="Image"/>
          <p:cNvPicPr>
            <a:picLocks noChangeAspect="1"/>
          </p:cNvPicPr>
          <p:nvPr/>
        </p:nvPicPr>
        <p:blipFill>
          <a:blip r:embed="rId3">
            <a:extLst/>
          </a:blip>
          <a:stretch>
            <a:fillRect/>
          </a:stretch>
        </p:blipFill>
        <p:spPr>
          <a:xfrm>
            <a:off x="6864838" y="4504673"/>
            <a:ext cx="2352782" cy="1547285"/>
          </a:xfrm>
          <a:prstGeom prst="rect">
            <a:avLst/>
          </a:prstGeom>
          <a:ln w="12700">
            <a:miter lim="400000"/>
          </a:ln>
        </p:spPr>
      </p:pic>
      <p:sp>
        <p:nvSpPr>
          <p:cNvPr id="485" name="VRPs: 129.21.0.0/16, AS 4385"/>
          <p:cNvSpPr txBox="1"/>
          <p:nvPr/>
        </p:nvSpPr>
        <p:spPr>
          <a:xfrm>
            <a:off x="877306" y="5482970"/>
            <a:ext cx="5652136"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0"/>
            </a:pPr>
            <a:r>
              <a:t>VRPs: 129.21.0.0/</a:t>
            </a:r>
            <a:r>
              <a:rPr>
                <a:solidFill>
                  <a:schemeClr val="accent3">
                    <a:hueOff val="-365725"/>
                    <a:satOff val="-32500"/>
                    <a:lumOff val="18235"/>
                  </a:schemeClr>
                </a:solidFill>
              </a:rPr>
              <a:t>16</a:t>
            </a:r>
            <a:r>
              <a:t>, AS 4385</a:t>
            </a:r>
          </a:p>
        </p:txBody>
      </p:sp>
      <p:sp>
        <p:nvSpPr>
          <p:cNvPr id="486" name="Line"/>
          <p:cNvSpPr/>
          <p:nvPr/>
        </p:nvSpPr>
        <p:spPr>
          <a:xfrm flipH="1" flipV="1">
            <a:off x="9698089" y="5466617"/>
            <a:ext cx="6431053" cy="1"/>
          </a:xfrm>
          <a:prstGeom prst="line">
            <a:avLst/>
          </a:prstGeom>
          <a:ln w="63500">
            <a:solidFill>
              <a:schemeClr val="accent3">
                <a:hueOff val="-365725"/>
                <a:satOff val="-32500"/>
                <a:lumOff val="18235"/>
              </a:schemeClr>
            </a:solidFill>
            <a:prstDash val="sysDot"/>
            <a:miter lim="400000"/>
            <a:tailEnd type="triangle"/>
          </a:ln>
        </p:spPr>
        <p:txBody>
          <a:bodyPr lIns="71437" tIns="71437" rIns="71437" bIns="71437" anchor="ctr"/>
          <a:lstStyle/>
          <a:p>
            <a:pPr>
              <a:defRPr b="0" sz="3000">
                <a:latin typeface="+mn-lt"/>
                <a:ea typeface="+mn-ea"/>
                <a:cs typeface="+mn-cs"/>
                <a:sym typeface="Helvetica Neue Medium"/>
              </a:defRPr>
            </a:pPr>
          </a:p>
        </p:txBody>
      </p:sp>
      <p:pic>
        <p:nvPicPr>
          <p:cNvPr id="487" name="Image" descr="Image"/>
          <p:cNvPicPr>
            <a:picLocks noChangeAspect="1"/>
          </p:cNvPicPr>
          <p:nvPr/>
        </p:nvPicPr>
        <p:blipFill>
          <a:blip r:embed="rId3">
            <a:extLst/>
          </a:blip>
          <a:stretch>
            <a:fillRect/>
          </a:stretch>
        </p:blipFill>
        <p:spPr>
          <a:xfrm>
            <a:off x="16817241" y="4504673"/>
            <a:ext cx="2352782" cy="1547285"/>
          </a:xfrm>
          <a:prstGeom prst="rect">
            <a:avLst/>
          </a:prstGeom>
          <a:ln w="12700">
            <a:miter lim="400000"/>
          </a:ln>
        </p:spPr>
      </p:pic>
      <p:sp>
        <p:nvSpPr>
          <p:cNvPr id="488" name="AS 4385"/>
          <p:cNvSpPr txBox="1"/>
          <p:nvPr/>
        </p:nvSpPr>
        <p:spPr>
          <a:xfrm>
            <a:off x="17144092" y="6150302"/>
            <a:ext cx="1699083"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vl1pPr>
          </a:lstStyle>
          <a:p>
            <a:pPr/>
            <a:r>
              <a:t>AS 4385</a:t>
            </a:r>
          </a:p>
        </p:txBody>
      </p:sp>
      <p:sp>
        <p:nvSpPr>
          <p:cNvPr id="489" name="129.21.0.0/16…"/>
          <p:cNvSpPr txBox="1"/>
          <p:nvPr/>
        </p:nvSpPr>
        <p:spPr>
          <a:xfrm>
            <a:off x="10329570" y="4318887"/>
            <a:ext cx="4877944" cy="11216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a:solidFill>
                  <a:schemeClr val="accent3">
                    <a:hueOff val="-365725"/>
                    <a:satOff val="-32500"/>
                    <a:lumOff val="18235"/>
                  </a:schemeClr>
                </a:solidFill>
              </a:defRPr>
            </a:pPr>
            <a:r>
              <a:t>129.21.0.0/16</a:t>
            </a:r>
          </a:p>
          <a:p>
            <a:pPr>
              <a:defRPr>
                <a:solidFill>
                  <a:schemeClr val="accent3">
                    <a:hueOff val="-365725"/>
                    <a:satOff val="-32500"/>
                    <a:lumOff val="18235"/>
                  </a:schemeClr>
                </a:solidFill>
              </a:defRPr>
            </a:pPr>
            <a:r>
              <a:t> AS 1123 2234 4456 4385</a:t>
            </a:r>
          </a:p>
        </p:txBody>
      </p:sp>
      <p:sp>
        <p:nvSpPr>
          <p:cNvPr id="490" name="Line"/>
          <p:cNvSpPr/>
          <p:nvPr/>
        </p:nvSpPr>
        <p:spPr>
          <a:xfrm flipH="1" flipV="1">
            <a:off x="9470730" y="6223096"/>
            <a:ext cx="4301296" cy="1887882"/>
          </a:xfrm>
          <a:prstGeom prst="line">
            <a:avLst/>
          </a:prstGeom>
          <a:ln w="63500">
            <a:solidFill>
              <a:schemeClr val="accent5"/>
            </a:solidFill>
            <a:miter lim="400000"/>
            <a:tailEnd type="triangle"/>
          </a:ln>
        </p:spPr>
        <p:txBody>
          <a:bodyPr lIns="71437" tIns="71437" rIns="71437" bIns="71437" anchor="ctr"/>
          <a:lstStyle/>
          <a:p>
            <a:pPr>
              <a:defRPr b="0" sz="3000">
                <a:latin typeface="+mn-lt"/>
                <a:ea typeface="+mn-ea"/>
                <a:cs typeface="+mn-cs"/>
                <a:sym typeface="Helvetica Neue Medium"/>
              </a:defRPr>
            </a:pPr>
          </a:p>
        </p:txBody>
      </p:sp>
      <p:pic>
        <p:nvPicPr>
          <p:cNvPr id="491" name="Image" descr="Image"/>
          <p:cNvPicPr>
            <a:picLocks noChangeAspect="1"/>
          </p:cNvPicPr>
          <p:nvPr/>
        </p:nvPicPr>
        <p:blipFill>
          <a:blip r:embed="rId3">
            <a:extLst/>
          </a:blip>
          <a:stretch>
            <a:fillRect/>
          </a:stretch>
        </p:blipFill>
        <p:spPr>
          <a:xfrm>
            <a:off x="14619653" y="8563612"/>
            <a:ext cx="2352782" cy="1547285"/>
          </a:xfrm>
          <a:prstGeom prst="rect">
            <a:avLst/>
          </a:prstGeom>
          <a:ln w="12700">
            <a:miter lim="400000"/>
          </a:ln>
        </p:spPr>
      </p:pic>
      <p:pic>
        <p:nvPicPr>
          <p:cNvPr id="492" name="Image" descr="Image"/>
          <p:cNvPicPr>
            <a:picLocks noChangeAspect="1"/>
          </p:cNvPicPr>
          <p:nvPr/>
        </p:nvPicPr>
        <p:blipFill>
          <a:blip r:embed="rId4">
            <a:extLst/>
          </a:blip>
          <a:stretch>
            <a:fillRect/>
          </a:stretch>
        </p:blipFill>
        <p:spPr>
          <a:xfrm>
            <a:off x="13894776" y="7482536"/>
            <a:ext cx="1699083" cy="1757546"/>
          </a:xfrm>
          <a:prstGeom prst="rect">
            <a:avLst/>
          </a:prstGeom>
          <a:ln w="12700">
            <a:miter lim="400000"/>
          </a:ln>
        </p:spPr>
      </p:pic>
      <p:sp>
        <p:nvSpPr>
          <p:cNvPr id="493" name="BGP announcement…"/>
          <p:cNvSpPr txBox="1"/>
          <p:nvPr/>
        </p:nvSpPr>
        <p:spPr>
          <a:xfrm>
            <a:off x="8951175" y="8291634"/>
            <a:ext cx="4350843" cy="11216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BGP announcement</a:t>
            </a:r>
          </a:p>
          <a:p>
            <a:pPr>
              <a:defRPr>
                <a:solidFill>
                  <a:schemeClr val="accent5"/>
                </a:solidFill>
              </a:defRPr>
            </a:pPr>
            <a:r>
              <a:t>129.21.0.0/16 AS 2231</a:t>
            </a:r>
          </a:p>
        </p:txBody>
      </p:sp>
      <p:sp>
        <p:nvSpPr>
          <p:cNvPr id="494" name="AS 2231"/>
          <p:cNvSpPr txBox="1"/>
          <p:nvPr/>
        </p:nvSpPr>
        <p:spPr>
          <a:xfrm>
            <a:off x="15081807" y="10171234"/>
            <a:ext cx="1699083"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vl1pPr>
          </a:lstStyle>
          <a:p>
            <a:pPr/>
            <a:r>
              <a:t>AS 2231</a:t>
            </a:r>
          </a:p>
        </p:txBody>
      </p:sp>
      <p:sp>
        <p:nvSpPr>
          <p:cNvPr id="495" name="RPKI attests that the origin AS number is authorized to announce the prefix(es)"/>
          <p:cNvSpPr txBox="1"/>
          <p:nvPr/>
        </p:nvSpPr>
        <p:spPr>
          <a:xfrm>
            <a:off x="5051857" y="11820191"/>
            <a:ext cx="15433371"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RPKI attests that the origin AS number is authorized to announce the prefix(es)</a:t>
            </a:r>
          </a:p>
        </p:txBody>
      </p:sp>
      <p:sp>
        <p:nvSpPr>
          <p:cNvPr id="49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0" name="What RPKI can vs. can’t do"/>
          <p:cNvSpPr txBox="1"/>
          <p:nvPr>
            <p:ph type="title"/>
          </p:nvPr>
        </p:nvSpPr>
        <p:spPr>
          <a:prstGeom prst="rect">
            <a:avLst/>
          </a:prstGeom>
        </p:spPr>
        <p:txBody>
          <a:bodyPr/>
          <a:lstStyle/>
          <a:p>
            <a:pPr/>
            <a:r>
              <a:t>What RPKI can vs. can’t do</a:t>
            </a:r>
          </a:p>
        </p:txBody>
      </p:sp>
      <p:pic>
        <p:nvPicPr>
          <p:cNvPr id="501" name="Image" descr="Image"/>
          <p:cNvPicPr>
            <a:picLocks noChangeAspect="1"/>
          </p:cNvPicPr>
          <p:nvPr/>
        </p:nvPicPr>
        <p:blipFill>
          <a:blip r:embed="rId3">
            <a:extLst/>
          </a:blip>
          <a:stretch>
            <a:fillRect/>
          </a:stretch>
        </p:blipFill>
        <p:spPr>
          <a:xfrm>
            <a:off x="6864838" y="4504673"/>
            <a:ext cx="2352782" cy="1547285"/>
          </a:xfrm>
          <a:prstGeom prst="rect">
            <a:avLst/>
          </a:prstGeom>
          <a:ln w="12700">
            <a:miter lim="400000"/>
          </a:ln>
        </p:spPr>
      </p:pic>
      <p:sp>
        <p:nvSpPr>
          <p:cNvPr id="502" name="VRPs: 129.21.0.0/16, AS 4385"/>
          <p:cNvSpPr txBox="1"/>
          <p:nvPr/>
        </p:nvSpPr>
        <p:spPr>
          <a:xfrm>
            <a:off x="877306" y="5482970"/>
            <a:ext cx="5652136"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0"/>
            </a:pPr>
            <a:r>
              <a:t>VRPs: 129.21.0.0/</a:t>
            </a:r>
            <a:r>
              <a:rPr>
                <a:solidFill>
                  <a:schemeClr val="accent3">
                    <a:hueOff val="-365725"/>
                    <a:satOff val="-32500"/>
                    <a:lumOff val="18235"/>
                  </a:schemeClr>
                </a:solidFill>
              </a:rPr>
              <a:t>16</a:t>
            </a:r>
            <a:r>
              <a:t>, AS 4385</a:t>
            </a:r>
          </a:p>
        </p:txBody>
      </p:sp>
      <p:sp>
        <p:nvSpPr>
          <p:cNvPr id="503" name="Line"/>
          <p:cNvSpPr/>
          <p:nvPr/>
        </p:nvSpPr>
        <p:spPr>
          <a:xfrm flipH="1" flipV="1">
            <a:off x="9698089" y="5466617"/>
            <a:ext cx="6431053" cy="1"/>
          </a:xfrm>
          <a:prstGeom prst="line">
            <a:avLst/>
          </a:prstGeom>
          <a:ln w="63500">
            <a:solidFill>
              <a:schemeClr val="accent3">
                <a:hueOff val="-365725"/>
                <a:satOff val="-32500"/>
                <a:lumOff val="18235"/>
              </a:schemeClr>
            </a:solidFill>
            <a:prstDash val="sysDot"/>
            <a:miter lim="400000"/>
            <a:tailEnd type="triangle"/>
          </a:ln>
        </p:spPr>
        <p:txBody>
          <a:bodyPr lIns="71437" tIns="71437" rIns="71437" bIns="71437" anchor="ctr"/>
          <a:lstStyle/>
          <a:p>
            <a:pPr>
              <a:defRPr b="0" sz="3000">
                <a:latin typeface="+mn-lt"/>
                <a:ea typeface="+mn-ea"/>
                <a:cs typeface="+mn-cs"/>
                <a:sym typeface="Helvetica Neue Medium"/>
              </a:defRPr>
            </a:pPr>
          </a:p>
        </p:txBody>
      </p:sp>
      <p:pic>
        <p:nvPicPr>
          <p:cNvPr id="504" name="Image" descr="Image"/>
          <p:cNvPicPr>
            <a:picLocks noChangeAspect="1"/>
          </p:cNvPicPr>
          <p:nvPr/>
        </p:nvPicPr>
        <p:blipFill>
          <a:blip r:embed="rId3">
            <a:extLst/>
          </a:blip>
          <a:stretch>
            <a:fillRect/>
          </a:stretch>
        </p:blipFill>
        <p:spPr>
          <a:xfrm>
            <a:off x="16817241" y="4504673"/>
            <a:ext cx="2352782" cy="1547285"/>
          </a:xfrm>
          <a:prstGeom prst="rect">
            <a:avLst/>
          </a:prstGeom>
          <a:ln w="12700">
            <a:miter lim="400000"/>
          </a:ln>
        </p:spPr>
      </p:pic>
      <p:sp>
        <p:nvSpPr>
          <p:cNvPr id="505" name="AS 4385"/>
          <p:cNvSpPr txBox="1"/>
          <p:nvPr/>
        </p:nvSpPr>
        <p:spPr>
          <a:xfrm>
            <a:off x="17144092" y="6150302"/>
            <a:ext cx="1699083"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vl1pPr>
          </a:lstStyle>
          <a:p>
            <a:pPr/>
            <a:r>
              <a:t>AS 4385</a:t>
            </a:r>
          </a:p>
        </p:txBody>
      </p:sp>
      <p:sp>
        <p:nvSpPr>
          <p:cNvPr id="506" name="129.21.0.0/16…"/>
          <p:cNvSpPr txBox="1"/>
          <p:nvPr/>
        </p:nvSpPr>
        <p:spPr>
          <a:xfrm>
            <a:off x="10329570" y="4318887"/>
            <a:ext cx="4877944" cy="11216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a:solidFill>
                  <a:schemeClr val="accent3">
                    <a:hueOff val="-365725"/>
                    <a:satOff val="-32500"/>
                    <a:lumOff val="18235"/>
                  </a:schemeClr>
                </a:solidFill>
              </a:defRPr>
            </a:pPr>
            <a:r>
              <a:t>129.21.0.0/16</a:t>
            </a:r>
          </a:p>
          <a:p>
            <a:pPr>
              <a:defRPr>
                <a:solidFill>
                  <a:schemeClr val="accent3">
                    <a:hueOff val="-365725"/>
                    <a:satOff val="-32500"/>
                    <a:lumOff val="18235"/>
                  </a:schemeClr>
                </a:solidFill>
              </a:defRPr>
            </a:pPr>
            <a:r>
              <a:t> AS 1123 2234 4456 4385</a:t>
            </a:r>
          </a:p>
        </p:txBody>
      </p:sp>
      <p:sp>
        <p:nvSpPr>
          <p:cNvPr id="507" name="Line"/>
          <p:cNvSpPr/>
          <p:nvPr/>
        </p:nvSpPr>
        <p:spPr>
          <a:xfrm flipH="1" flipV="1">
            <a:off x="9470730" y="6223096"/>
            <a:ext cx="4301296" cy="1887882"/>
          </a:xfrm>
          <a:prstGeom prst="line">
            <a:avLst/>
          </a:prstGeom>
          <a:ln w="63500">
            <a:solidFill>
              <a:schemeClr val="accent5"/>
            </a:solidFill>
            <a:miter lim="400000"/>
            <a:tailEnd type="triangle"/>
          </a:ln>
        </p:spPr>
        <p:txBody>
          <a:bodyPr lIns="71437" tIns="71437" rIns="71437" bIns="71437" anchor="ctr"/>
          <a:lstStyle/>
          <a:p>
            <a:pPr>
              <a:defRPr b="0" sz="3000">
                <a:latin typeface="+mn-lt"/>
                <a:ea typeface="+mn-ea"/>
                <a:cs typeface="+mn-cs"/>
                <a:sym typeface="Helvetica Neue Medium"/>
              </a:defRPr>
            </a:pPr>
          </a:p>
        </p:txBody>
      </p:sp>
      <p:pic>
        <p:nvPicPr>
          <p:cNvPr id="508" name="Image" descr="Image"/>
          <p:cNvPicPr>
            <a:picLocks noChangeAspect="1"/>
          </p:cNvPicPr>
          <p:nvPr/>
        </p:nvPicPr>
        <p:blipFill>
          <a:blip r:embed="rId3">
            <a:extLst/>
          </a:blip>
          <a:stretch>
            <a:fillRect/>
          </a:stretch>
        </p:blipFill>
        <p:spPr>
          <a:xfrm>
            <a:off x="14619653" y="8563612"/>
            <a:ext cx="2352782" cy="1547285"/>
          </a:xfrm>
          <a:prstGeom prst="rect">
            <a:avLst/>
          </a:prstGeom>
          <a:ln w="12700">
            <a:miter lim="400000"/>
          </a:ln>
        </p:spPr>
      </p:pic>
      <p:pic>
        <p:nvPicPr>
          <p:cNvPr id="509" name="Image" descr="Image"/>
          <p:cNvPicPr>
            <a:picLocks noChangeAspect="1"/>
          </p:cNvPicPr>
          <p:nvPr/>
        </p:nvPicPr>
        <p:blipFill>
          <a:blip r:embed="rId4">
            <a:extLst/>
          </a:blip>
          <a:stretch>
            <a:fillRect/>
          </a:stretch>
        </p:blipFill>
        <p:spPr>
          <a:xfrm>
            <a:off x="13894776" y="7482536"/>
            <a:ext cx="1699083" cy="1757546"/>
          </a:xfrm>
          <a:prstGeom prst="rect">
            <a:avLst/>
          </a:prstGeom>
          <a:ln w="12700">
            <a:miter lim="400000"/>
          </a:ln>
        </p:spPr>
      </p:pic>
      <p:sp>
        <p:nvSpPr>
          <p:cNvPr id="510" name="BGP announcement…"/>
          <p:cNvSpPr txBox="1"/>
          <p:nvPr/>
        </p:nvSpPr>
        <p:spPr>
          <a:xfrm>
            <a:off x="8442769" y="8291634"/>
            <a:ext cx="5367656" cy="11216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BGP announcement</a:t>
            </a:r>
          </a:p>
          <a:p>
            <a:pPr>
              <a:defRPr>
                <a:solidFill>
                  <a:schemeClr val="accent5"/>
                </a:solidFill>
              </a:defRPr>
            </a:pPr>
            <a:r>
              <a:t>129.21.0.0/16 AS 2231 4385</a:t>
            </a:r>
          </a:p>
        </p:txBody>
      </p:sp>
      <p:sp>
        <p:nvSpPr>
          <p:cNvPr id="511" name="AS 2231"/>
          <p:cNvSpPr txBox="1"/>
          <p:nvPr/>
        </p:nvSpPr>
        <p:spPr>
          <a:xfrm>
            <a:off x="15081807" y="10171234"/>
            <a:ext cx="1699083"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vl1pPr>
          </a:lstStyle>
          <a:p>
            <a:pPr/>
            <a:r>
              <a:t>AS 2231</a:t>
            </a:r>
          </a:p>
        </p:txBody>
      </p:sp>
      <p:sp>
        <p:nvSpPr>
          <p:cNvPr id="512" name="RPKI does not protect from path-shortening attacks"/>
          <p:cNvSpPr txBox="1"/>
          <p:nvPr/>
        </p:nvSpPr>
        <p:spPr>
          <a:xfrm>
            <a:off x="7648550" y="11820191"/>
            <a:ext cx="10239985"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RPKI does not protect from path-shortening attacks</a:t>
            </a:r>
          </a:p>
        </p:txBody>
      </p:sp>
      <p:sp>
        <p:nvSpPr>
          <p:cNvPr id="51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19" name="Group"/>
          <p:cNvGrpSpPr/>
          <p:nvPr/>
        </p:nvGrpSpPr>
        <p:grpSpPr>
          <a:xfrm>
            <a:off x="9881035" y="2633754"/>
            <a:ext cx="6431054" cy="5521221"/>
            <a:chOff x="0" y="0"/>
            <a:chExt cx="6431052" cy="5521219"/>
          </a:xfrm>
        </p:grpSpPr>
        <p:sp>
          <p:nvSpPr>
            <p:cNvPr id="517" name="Cloud"/>
            <p:cNvSpPr/>
            <p:nvPr/>
          </p:nvSpPr>
          <p:spPr>
            <a:xfrm rot="10800000">
              <a:off x="303334" y="1828311"/>
              <a:ext cx="6127719" cy="36929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000000"/>
            </a:solidFill>
            <a:ln w="12700" cap="flat">
              <a:noFill/>
              <a:miter lim="400000"/>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518" name="Cloud"/>
            <p:cNvSpPr/>
            <p:nvPr/>
          </p:nvSpPr>
          <p:spPr>
            <a:xfrm>
              <a:off x="0" y="0"/>
              <a:ext cx="6127719" cy="36929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000000"/>
            </a:solidFill>
            <a:ln w="12700" cap="flat">
              <a:noFill/>
              <a:miter lim="400000"/>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grpSp>
      <p:sp>
        <p:nvSpPr>
          <p:cNvPr id="520" name="What RPKI can vs. can’t do"/>
          <p:cNvSpPr txBox="1"/>
          <p:nvPr>
            <p:ph type="title"/>
          </p:nvPr>
        </p:nvSpPr>
        <p:spPr>
          <a:prstGeom prst="rect">
            <a:avLst/>
          </a:prstGeom>
        </p:spPr>
        <p:txBody>
          <a:bodyPr/>
          <a:lstStyle/>
          <a:p>
            <a:pPr/>
            <a:r>
              <a:t>What RPKI can vs. can’t do</a:t>
            </a:r>
          </a:p>
        </p:txBody>
      </p:sp>
      <p:pic>
        <p:nvPicPr>
          <p:cNvPr id="521" name="Image" descr="Image"/>
          <p:cNvPicPr>
            <a:picLocks noChangeAspect="1"/>
          </p:cNvPicPr>
          <p:nvPr/>
        </p:nvPicPr>
        <p:blipFill>
          <a:blip r:embed="rId3">
            <a:extLst/>
          </a:blip>
          <a:stretch>
            <a:fillRect/>
          </a:stretch>
        </p:blipFill>
        <p:spPr>
          <a:xfrm>
            <a:off x="6864838" y="5016376"/>
            <a:ext cx="2352782" cy="1547285"/>
          </a:xfrm>
          <a:prstGeom prst="rect">
            <a:avLst/>
          </a:prstGeom>
          <a:ln w="12700">
            <a:miter lim="400000"/>
          </a:ln>
        </p:spPr>
      </p:pic>
      <p:sp>
        <p:nvSpPr>
          <p:cNvPr id="522" name="VRPs: 129.21.0.0/16, AS 4385"/>
          <p:cNvSpPr txBox="1"/>
          <p:nvPr/>
        </p:nvSpPr>
        <p:spPr>
          <a:xfrm>
            <a:off x="3962257" y="3900071"/>
            <a:ext cx="5652136"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0"/>
            </a:pPr>
            <a:r>
              <a:t>VRPs: 129.21.0.0/</a:t>
            </a:r>
            <a:r>
              <a:rPr>
                <a:solidFill>
                  <a:schemeClr val="accent3">
                    <a:hueOff val="-365725"/>
                    <a:satOff val="-32500"/>
                    <a:lumOff val="18235"/>
                  </a:schemeClr>
                </a:solidFill>
              </a:rPr>
              <a:t>16</a:t>
            </a:r>
            <a:r>
              <a:t>, AS 4385</a:t>
            </a:r>
          </a:p>
        </p:txBody>
      </p:sp>
      <p:sp>
        <p:nvSpPr>
          <p:cNvPr id="523" name="Line"/>
          <p:cNvSpPr/>
          <p:nvPr/>
        </p:nvSpPr>
        <p:spPr>
          <a:xfrm flipH="1" flipV="1">
            <a:off x="9553016" y="5265615"/>
            <a:ext cx="6431053" cy="1"/>
          </a:xfrm>
          <a:prstGeom prst="line">
            <a:avLst/>
          </a:prstGeom>
          <a:ln w="63500">
            <a:solidFill>
              <a:schemeClr val="accent3">
                <a:hueOff val="-365725"/>
                <a:satOff val="-32500"/>
                <a:lumOff val="18235"/>
              </a:schemeClr>
            </a:solidFill>
            <a:miter lim="400000"/>
            <a:tailEnd type="triangle"/>
          </a:ln>
        </p:spPr>
        <p:txBody>
          <a:bodyPr lIns="71437" tIns="71437" rIns="71437" bIns="71437" anchor="ctr"/>
          <a:lstStyle/>
          <a:p>
            <a:pPr>
              <a:defRPr b="0" sz="3000">
                <a:latin typeface="+mn-lt"/>
                <a:ea typeface="+mn-ea"/>
                <a:cs typeface="+mn-cs"/>
                <a:sym typeface="Helvetica Neue Medium"/>
              </a:defRPr>
            </a:pPr>
          </a:p>
        </p:txBody>
      </p:sp>
      <p:pic>
        <p:nvPicPr>
          <p:cNvPr id="524" name="Image" descr="Image"/>
          <p:cNvPicPr>
            <a:picLocks noChangeAspect="1"/>
          </p:cNvPicPr>
          <p:nvPr/>
        </p:nvPicPr>
        <p:blipFill>
          <a:blip r:embed="rId3">
            <a:extLst/>
          </a:blip>
          <a:stretch>
            <a:fillRect/>
          </a:stretch>
        </p:blipFill>
        <p:spPr>
          <a:xfrm>
            <a:off x="16817241" y="4491973"/>
            <a:ext cx="2352782" cy="1547285"/>
          </a:xfrm>
          <a:prstGeom prst="rect">
            <a:avLst/>
          </a:prstGeom>
          <a:ln w="12700">
            <a:miter lim="400000"/>
          </a:ln>
        </p:spPr>
      </p:pic>
      <p:sp>
        <p:nvSpPr>
          <p:cNvPr id="525" name="AS 4385"/>
          <p:cNvSpPr txBox="1"/>
          <p:nvPr/>
        </p:nvSpPr>
        <p:spPr>
          <a:xfrm>
            <a:off x="17144092" y="6150302"/>
            <a:ext cx="1699083"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vl1pPr>
          </a:lstStyle>
          <a:p>
            <a:pPr/>
            <a:r>
              <a:t>AS 4385</a:t>
            </a:r>
          </a:p>
        </p:txBody>
      </p:sp>
      <p:sp>
        <p:nvSpPr>
          <p:cNvPr id="526" name="BGP announcement…"/>
          <p:cNvSpPr txBox="1"/>
          <p:nvPr/>
        </p:nvSpPr>
        <p:spPr>
          <a:xfrm>
            <a:off x="10719577" y="3923233"/>
            <a:ext cx="4463823" cy="11216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BGP announcement</a:t>
            </a:r>
          </a:p>
          <a:p>
            <a:pPr>
              <a:defRPr>
                <a:solidFill>
                  <a:schemeClr val="accent3">
                    <a:hueOff val="-365725"/>
                    <a:satOff val="-32500"/>
                    <a:lumOff val="18235"/>
                  </a:schemeClr>
                </a:solidFill>
              </a:defRPr>
            </a:pPr>
            <a:r>
              <a:t>129.21.0.0/16, AS 4385</a:t>
            </a:r>
          </a:p>
        </p:txBody>
      </p:sp>
      <p:sp>
        <p:nvSpPr>
          <p:cNvPr id="527" name="Line"/>
          <p:cNvSpPr/>
          <p:nvPr/>
        </p:nvSpPr>
        <p:spPr>
          <a:xfrm flipH="1" flipV="1">
            <a:off x="9470730" y="6223096"/>
            <a:ext cx="4301296" cy="1887882"/>
          </a:xfrm>
          <a:prstGeom prst="line">
            <a:avLst/>
          </a:prstGeom>
          <a:ln w="63500">
            <a:solidFill>
              <a:schemeClr val="accent5"/>
            </a:solidFill>
            <a:miter lim="400000"/>
            <a:tailEnd type="triangle"/>
          </a:ln>
        </p:spPr>
        <p:txBody>
          <a:bodyPr lIns="71437" tIns="71437" rIns="71437" bIns="71437" anchor="ctr"/>
          <a:lstStyle/>
          <a:p>
            <a:pPr>
              <a:defRPr b="0" sz="3000">
                <a:latin typeface="+mn-lt"/>
                <a:ea typeface="+mn-ea"/>
                <a:cs typeface="+mn-cs"/>
                <a:sym typeface="Helvetica Neue Medium"/>
              </a:defRPr>
            </a:pPr>
          </a:p>
        </p:txBody>
      </p:sp>
      <p:pic>
        <p:nvPicPr>
          <p:cNvPr id="528" name="Image" descr="Image"/>
          <p:cNvPicPr>
            <a:picLocks noChangeAspect="1"/>
          </p:cNvPicPr>
          <p:nvPr/>
        </p:nvPicPr>
        <p:blipFill>
          <a:blip r:embed="rId3">
            <a:extLst/>
          </a:blip>
          <a:stretch>
            <a:fillRect/>
          </a:stretch>
        </p:blipFill>
        <p:spPr>
          <a:xfrm>
            <a:off x="14619653" y="8563612"/>
            <a:ext cx="2352782" cy="1547285"/>
          </a:xfrm>
          <a:prstGeom prst="rect">
            <a:avLst/>
          </a:prstGeom>
          <a:ln w="12700">
            <a:miter lim="400000"/>
          </a:ln>
        </p:spPr>
      </p:pic>
      <p:pic>
        <p:nvPicPr>
          <p:cNvPr id="529" name="Image" descr="Image"/>
          <p:cNvPicPr>
            <a:picLocks noChangeAspect="1"/>
          </p:cNvPicPr>
          <p:nvPr/>
        </p:nvPicPr>
        <p:blipFill>
          <a:blip r:embed="rId4">
            <a:extLst/>
          </a:blip>
          <a:stretch>
            <a:fillRect/>
          </a:stretch>
        </p:blipFill>
        <p:spPr>
          <a:xfrm>
            <a:off x="13894776" y="7482536"/>
            <a:ext cx="1699083" cy="1757546"/>
          </a:xfrm>
          <a:prstGeom prst="rect">
            <a:avLst/>
          </a:prstGeom>
          <a:ln w="12700">
            <a:miter lim="400000"/>
          </a:ln>
        </p:spPr>
      </p:pic>
      <p:sp>
        <p:nvSpPr>
          <p:cNvPr id="530" name="BGP announcement…"/>
          <p:cNvSpPr txBox="1"/>
          <p:nvPr/>
        </p:nvSpPr>
        <p:spPr>
          <a:xfrm>
            <a:off x="8442769" y="8291634"/>
            <a:ext cx="5367656" cy="11216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BGP announcement</a:t>
            </a:r>
          </a:p>
          <a:p>
            <a:pPr>
              <a:defRPr>
                <a:solidFill>
                  <a:schemeClr val="accent5"/>
                </a:solidFill>
              </a:defRPr>
            </a:pPr>
            <a:r>
              <a:t>129.21.0.0/16 AS 2231 4385</a:t>
            </a:r>
          </a:p>
        </p:txBody>
      </p:sp>
      <p:sp>
        <p:nvSpPr>
          <p:cNvPr id="531" name="AS 2231"/>
          <p:cNvSpPr txBox="1"/>
          <p:nvPr/>
        </p:nvSpPr>
        <p:spPr>
          <a:xfrm>
            <a:off x="15081807" y="10171234"/>
            <a:ext cx="1699083"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vl1pPr>
          </a:lstStyle>
          <a:p>
            <a:pPr/>
            <a:r>
              <a:t>AS 2231</a:t>
            </a:r>
          </a:p>
        </p:txBody>
      </p:sp>
      <p:sp>
        <p:nvSpPr>
          <p:cNvPr id="532" name="RPKI does not provide “Path” validation"/>
          <p:cNvSpPr txBox="1"/>
          <p:nvPr/>
        </p:nvSpPr>
        <p:spPr>
          <a:xfrm>
            <a:off x="8455211" y="11569610"/>
            <a:ext cx="7861733"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RPKI does not provide “Path” validation</a:t>
            </a:r>
          </a:p>
        </p:txBody>
      </p:sp>
      <p:sp>
        <p:nvSpPr>
          <p:cNvPr id="53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39" name="Group"/>
          <p:cNvGrpSpPr/>
          <p:nvPr/>
        </p:nvGrpSpPr>
        <p:grpSpPr>
          <a:xfrm>
            <a:off x="9881035" y="2633754"/>
            <a:ext cx="6431054" cy="5521221"/>
            <a:chOff x="0" y="0"/>
            <a:chExt cx="6431052" cy="5521219"/>
          </a:xfrm>
        </p:grpSpPr>
        <p:sp>
          <p:nvSpPr>
            <p:cNvPr id="537" name="Cloud"/>
            <p:cNvSpPr/>
            <p:nvPr/>
          </p:nvSpPr>
          <p:spPr>
            <a:xfrm rot="10800000">
              <a:off x="303334" y="1828311"/>
              <a:ext cx="6127719" cy="36929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000000"/>
            </a:solidFill>
            <a:ln w="12700" cap="flat">
              <a:noFill/>
              <a:miter lim="400000"/>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538" name="Cloud"/>
            <p:cNvSpPr/>
            <p:nvPr/>
          </p:nvSpPr>
          <p:spPr>
            <a:xfrm>
              <a:off x="0" y="0"/>
              <a:ext cx="6127719" cy="36929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000000"/>
            </a:solidFill>
            <a:ln w="12700" cap="flat">
              <a:noFill/>
              <a:miter lim="400000"/>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grpSp>
      <p:sp>
        <p:nvSpPr>
          <p:cNvPr id="540" name="What RPKI can vs. can’t do"/>
          <p:cNvSpPr txBox="1"/>
          <p:nvPr>
            <p:ph type="title"/>
          </p:nvPr>
        </p:nvSpPr>
        <p:spPr>
          <a:prstGeom prst="rect">
            <a:avLst/>
          </a:prstGeom>
        </p:spPr>
        <p:txBody>
          <a:bodyPr/>
          <a:lstStyle/>
          <a:p>
            <a:pPr/>
            <a:r>
              <a:t>What RPKI can vs. can’t do</a:t>
            </a:r>
          </a:p>
        </p:txBody>
      </p:sp>
      <p:pic>
        <p:nvPicPr>
          <p:cNvPr id="541" name="Image" descr="Image"/>
          <p:cNvPicPr>
            <a:picLocks noChangeAspect="1"/>
          </p:cNvPicPr>
          <p:nvPr/>
        </p:nvPicPr>
        <p:blipFill>
          <a:blip r:embed="rId3">
            <a:extLst/>
          </a:blip>
          <a:stretch>
            <a:fillRect/>
          </a:stretch>
        </p:blipFill>
        <p:spPr>
          <a:xfrm>
            <a:off x="6864838" y="5016376"/>
            <a:ext cx="2352782" cy="1547285"/>
          </a:xfrm>
          <a:prstGeom prst="rect">
            <a:avLst/>
          </a:prstGeom>
          <a:ln w="12700">
            <a:miter lim="400000"/>
          </a:ln>
        </p:spPr>
      </p:pic>
      <p:sp>
        <p:nvSpPr>
          <p:cNvPr id="542" name="VRPs: 129.21.0.0/16, AS 4385"/>
          <p:cNvSpPr txBox="1"/>
          <p:nvPr/>
        </p:nvSpPr>
        <p:spPr>
          <a:xfrm>
            <a:off x="3962257" y="3900071"/>
            <a:ext cx="5652136"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0"/>
            </a:pPr>
            <a:r>
              <a:t>VRPs: 129.21.0.0/</a:t>
            </a:r>
            <a:r>
              <a:rPr>
                <a:solidFill>
                  <a:schemeClr val="accent3">
                    <a:hueOff val="-365725"/>
                    <a:satOff val="-32500"/>
                    <a:lumOff val="18235"/>
                  </a:schemeClr>
                </a:solidFill>
              </a:rPr>
              <a:t>16</a:t>
            </a:r>
            <a:r>
              <a:t>, AS 4385</a:t>
            </a:r>
          </a:p>
        </p:txBody>
      </p:sp>
      <p:sp>
        <p:nvSpPr>
          <p:cNvPr id="543" name="Line"/>
          <p:cNvSpPr/>
          <p:nvPr/>
        </p:nvSpPr>
        <p:spPr>
          <a:xfrm flipH="1" flipV="1">
            <a:off x="9553016" y="5265615"/>
            <a:ext cx="6431053" cy="1"/>
          </a:xfrm>
          <a:prstGeom prst="line">
            <a:avLst/>
          </a:prstGeom>
          <a:ln w="63500">
            <a:solidFill>
              <a:schemeClr val="accent3">
                <a:hueOff val="-365725"/>
                <a:satOff val="-32500"/>
                <a:lumOff val="18235"/>
              </a:schemeClr>
            </a:solidFill>
            <a:miter lim="400000"/>
            <a:tailEnd type="triangle"/>
          </a:ln>
        </p:spPr>
        <p:txBody>
          <a:bodyPr lIns="71437" tIns="71437" rIns="71437" bIns="71437" anchor="ctr"/>
          <a:lstStyle/>
          <a:p>
            <a:pPr>
              <a:defRPr b="0" sz="3000">
                <a:latin typeface="+mn-lt"/>
                <a:ea typeface="+mn-ea"/>
                <a:cs typeface="+mn-cs"/>
                <a:sym typeface="Helvetica Neue Medium"/>
              </a:defRPr>
            </a:pPr>
          </a:p>
        </p:txBody>
      </p:sp>
      <p:pic>
        <p:nvPicPr>
          <p:cNvPr id="544" name="Image" descr="Image"/>
          <p:cNvPicPr>
            <a:picLocks noChangeAspect="1"/>
          </p:cNvPicPr>
          <p:nvPr/>
        </p:nvPicPr>
        <p:blipFill>
          <a:blip r:embed="rId3">
            <a:extLst/>
          </a:blip>
          <a:stretch>
            <a:fillRect/>
          </a:stretch>
        </p:blipFill>
        <p:spPr>
          <a:xfrm>
            <a:off x="16817241" y="4491973"/>
            <a:ext cx="2352782" cy="1547285"/>
          </a:xfrm>
          <a:prstGeom prst="rect">
            <a:avLst/>
          </a:prstGeom>
          <a:ln w="12700">
            <a:miter lim="400000"/>
          </a:ln>
        </p:spPr>
      </p:pic>
      <p:sp>
        <p:nvSpPr>
          <p:cNvPr id="545" name="AS 4385"/>
          <p:cNvSpPr txBox="1"/>
          <p:nvPr/>
        </p:nvSpPr>
        <p:spPr>
          <a:xfrm>
            <a:off x="17144092" y="6150302"/>
            <a:ext cx="1699083"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vl1pPr>
          </a:lstStyle>
          <a:p>
            <a:pPr/>
            <a:r>
              <a:t>AS 4385</a:t>
            </a:r>
          </a:p>
        </p:txBody>
      </p:sp>
      <p:sp>
        <p:nvSpPr>
          <p:cNvPr id="546" name="BGP announcement…"/>
          <p:cNvSpPr txBox="1"/>
          <p:nvPr/>
        </p:nvSpPr>
        <p:spPr>
          <a:xfrm>
            <a:off x="10719577" y="3923233"/>
            <a:ext cx="4463823" cy="11216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BGP announcement</a:t>
            </a:r>
          </a:p>
          <a:p>
            <a:pPr>
              <a:defRPr>
                <a:solidFill>
                  <a:schemeClr val="accent3">
                    <a:hueOff val="-365725"/>
                    <a:satOff val="-32500"/>
                    <a:lumOff val="18235"/>
                  </a:schemeClr>
                </a:solidFill>
              </a:defRPr>
            </a:pPr>
            <a:r>
              <a:t>129.21.0.0/16, AS 4385</a:t>
            </a:r>
          </a:p>
        </p:txBody>
      </p:sp>
      <p:sp>
        <p:nvSpPr>
          <p:cNvPr id="547" name="Line"/>
          <p:cNvSpPr/>
          <p:nvPr/>
        </p:nvSpPr>
        <p:spPr>
          <a:xfrm flipH="1" flipV="1">
            <a:off x="9470730" y="6223096"/>
            <a:ext cx="4301296" cy="1887882"/>
          </a:xfrm>
          <a:prstGeom prst="line">
            <a:avLst/>
          </a:prstGeom>
          <a:ln w="63500">
            <a:solidFill>
              <a:schemeClr val="accent5"/>
            </a:solidFill>
            <a:miter lim="400000"/>
            <a:tailEnd type="triangle"/>
          </a:ln>
        </p:spPr>
        <p:txBody>
          <a:bodyPr lIns="71437" tIns="71437" rIns="71437" bIns="71437" anchor="ctr"/>
          <a:lstStyle/>
          <a:p>
            <a:pPr>
              <a:defRPr b="0" sz="3000">
                <a:latin typeface="+mn-lt"/>
                <a:ea typeface="+mn-ea"/>
                <a:cs typeface="+mn-cs"/>
                <a:sym typeface="Helvetica Neue Medium"/>
              </a:defRPr>
            </a:pPr>
          </a:p>
        </p:txBody>
      </p:sp>
      <p:pic>
        <p:nvPicPr>
          <p:cNvPr id="548" name="Image" descr="Image"/>
          <p:cNvPicPr>
            <a:picLocks noChangeAspect="1"/>
          </p:cNvPicPr>
          <p:nvPr/>
        </p:nvPicPr>
        <p:blipFill>
          <a:blip r:embed="rId3">
            <a:extLst/>
          </a:blip>
          <a:stretch>
            <a:fillRect/>
          </a:stretch>
        </p:blipFill>
        <p:spPr>
          <a:xfrm>
            <a:off x="14619653" y="8563612"/>
            <a:ext cx="2352782" cy="1547285"/>
          </a:xfrm>
          <a:prstGeom prst="rect">
            <a:avLst/>
          </a:prstGeom>
          <a:ln w="12700">
            <a:miter lim="400000"/>
          </a:ln>
        </p:spPr>
      </p:pic>
      <p:pic>
        <p:nvPicPr>
          <p:cNvPr id="549" name="Image" descr="Image"/>
          <p:cNvPicPr>
            <a:picLocks noChangeAspect="1"/>
          </p:cNvPicPr>
          <p:nvPr/>
        </p:nvPicPr>
        <p:blipFill>
          <a:blip r:embed="rId4">
            <a:extLst/>
          </a:blip>
          <a:stretch>
            <a:fillRect/>
          </a:stretch>
        </p:blipFill>
        <p:spPr>
          <a:xfrm>
            <a:off x="13894776" y="7482536"/>
            <a:ext cx="1699083" cy="1757546"/>
          </a:xfrm>
          <a:prstGeom prst="rect">
            <a:avLst/>
          </a:prstGeom>
          <a:ln w="12700">
            <a:miter lim="400000"/>
          </a:ln>
        </p:spPr>
      </p:pic>
      <p:sp>
        <p:nvSpPr>
          <p:cNvPr id="550" name="BGP announcement…"/>
          <p:cNvSpPr txBox="1"/>
          <p:nvPr/>
        </p:nvSpPr>
        <p:spPr>
          <a:xfrm>
            <a:off x="8160321" y="8291634"/>
            <a:ext cx="5932552" cy="11216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BGP announcement</a:t>
            </a:r>
          </a:p>
          <a:p>
            <a:pPr>
              <a:defRPr>
                <a:solidFill>
                  <a:schemeClr val="accent5"/>
                </a:solidFill>
              </a:defRPr>
            </a:pPr>
            <a:r>
              <a:t>129.21.240.0/20, AS 2231 4385</a:t>
            </a:r>
          </a:p>
        </p:txBody>
      </p:sp>
      <p:sp>
        <p:nvSpPr>
          <p:cNvPr id="551" name="AS 2231"/>
          <p:cNvSpPr txBox="1"/>
          <p:nvPr/>
        </p:nvSpPr>
        <p:spPr>
          <a:xfrm>
            <a:off x="15081807" y="10171234"/>
            <a:ext cx="1699083"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vl1pPr>
          </a:lstStyle>
          <a:p>
            <a:pPr/>
            <a:r>
              <a:t>AS 2231</a:t>
            </a:r>
          </a:p>
        </p:txBody>
      </p:sp>
      <p:sp>
        <p:nvSpPr>
          <p:cNvPr id="552" name="RPKI can protect from sub-prefix hijacking"/>
          <p:cNvSpPr txBox="1"/>
          <p:nvPr/>
        </p:nvSpPr>
        <p:spPr>
          <a:xfrm>
            <a:off x="8169512" y="11569610"/>
            <a:ext cx="8433131"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RPKI can protect from sub-prefix hijacking</a:t>
            </a:r>
          </a:p>
        </p:txBody>
      </p:sp>
      <p:sp>
        <p:nvSpPr>
          <p:cNvPr id="55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Title"/>
          <p:cNvSpPr txBox="1"/>
          <p:nvPr>
            <p:ph type="title"/>
          </p:nvPr>
        </p:nvSpPr>
        <p:spPr>
          <a:prstGeom prst="rect">
            <a:avLst/>
          </a:prstGeom>
        </p:spPr>
        <p:txBody>
          <a:bodyPr/>
          <a:lstStyle/>
          <a:p>
            <a:pPr/>
          </a:p>
        </p:txBody>
      </p:sp>
      <p:sp>
        <p:nvSpPr>
          <p:cNvPr id="172" name="Slide Number"/>
          <p:cNvSpPr txBox="1"/>
          <p:nvPr>
            <p:ph type="sldNum" sz="quarter" idx="2"/>
          </p:nvPr>
        </p:nvSpPr>
        <p:spPr>
          <a:xfrm>
            <a:off x="3362277" y="2478250"/>
            <a:ext cx="438246" cy="6781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3" name="Body"/>
          <p:cNvSpPr txBox="1"/>
          <p:nvPr>
            <p:ph type="body" idx="1"/>
          </p:nvPr>
        </p:nvSpPr>
        <p:spPr>
          <a:prstGeom prst="rect">
            <a:avLst/>
          </a:prstGeom>
        </p:spPr>
        <p:txBody>
          <a:bodyPr/>
          <a:lstStyle/>
          <a:p>
            <a:pPr/>
          </a:p>
        </p:txBody>
      </p:sp>
      <p:pic>
        <p:nvPicPr>
          <p:cNvPr id="174" name="Image" descr="Image"/>
          <p:cNvPicPr>
            <a:picLocks noChangeAspect="1"/>
          </p:cNvPicPr>
          <p:nvPr/>
        </p:nvPicPr>
        <p:blipFill>
          <a:blip r:embed="rId2">
            <a:extLst/>
          </a:blip>
          <a:stretch>
            <a:fillRect/>
          </a:stretch>
        </p:blipFill>
        <p:spPr>
          <a:xfrm>
            <a:off x="3761728" y="0"/>
            <a:ext cx="16860544" cy="13716000"/>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7" name="RPKI: How it works?…"/>
          <p:cNvSpPr txBox="1"/>
          <p:nvPr>
            <p:ph type="title"/>
          </p:nvPr>
        </p:nvSpPr>
        <p:spPr>
          <a:prstGeom prst="rect">
            <a:avLst/>
          </a:prstGeom>
        </p:spPr>
        <p:txBody>
          <a:bodyPr/>
          <a:lstStyle/>
          <a:p>
            <a:pPr defTabSz="550425">
              <a:defRPr sz="7504">
                <a:solidFill>
                  <a:srgbClr val="FFE44F"/>
                </a:solidFill>
              </a:defRPr>
            </a:pPr>
            <a:r>
              <a:t>RPKI: How it works?</a:t>
            </a:r>
          </a:p>
          <a:p>
            <a:pPr defTabSz="550425">
              <a:defRPr sz="7504">
                <a:solidFill>
                  <a:srgbClr val="FFE44F"/>
                </a:solidFill>
              </a:defRPr>
            </a:pPr>
            <a:r>
              <a:t>Validation Process</a:t>
            </a:r>
          </a:p>
        </p:txBody>
      </p:sp>
      <p:sp>
        <p:nvSpPr>
          <p:cNvPr id="558" name="There is a VRP that “covers” IP prefix"/>
          <p:cNvSpPr/>
          <p:nvPr/>
        </p:nvSpPr>
        <p:spPr>
          <a:xfrm>
            <a:off x="8157530" y="3280000"/>
            <a:ext cx="8068939" cy="1841747"/>
          </a:xfrm>
          <a:prstGeom prst="roundRect">
            <a:avLst>
              <a:gd name="adj" fmla="val 15000"/>
            </a:avLst>
          </a:prstGeom>
          <a:ln w="63500">
            <a:solidFill>
              <a:schemeClr val="accent1">
                <a:lumOff val="13529"/>
              </a:schemeClr>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b="0" sz="3000">
                <a:latin typeface="+mn-lt"/>
                <a:ea typeface="+mn-ea"/>
                <a:cs typeface="+mn-cs"/>
                <a:sym typeface="Helvetica Neue Medium"/>
              </a:defRPr>
            </a:lvl1pPr>
          </a:lstStyle>
          <a:p>
            <a:pPr/>
            <a:r>
              <a:t>There is a VRP that “covers” IP prefix</a:t>
            </a:r>
          </a:p>
        </p:txBody>
      </p:sp>
      <p:grpSp>
        <p:nvGrpSpPr>
          <p:cNvPr id="561" name="Group"/>
          <p:cNvGrpSpPr/>
          <p:nvPr/>
        </p:nvGrpSpPr>
        <p:grpSpPr>
          <a:xfrm>
            <a:off x="16255000" y="6950981"/>
            <a:ext cx="3700197" cy="849468"/>
            <a:chOff x="0" y="0"/>
            <a:chExt cx="3700196" cy="849467"/>
          </a:xfrm>
        </p:grpSpPr>
        <p:sp>
          <p:nvSpPr>
            <p:cNvPr id="559" name="Line"/>
            <p:cNvSpPr/>
            <p:nvPr/>
          </p:nvSpPr>
          <p:spPr>
            <a:xfrm>
              <a:off x="0" y="397419"/>
              <a:ext cx="1794989" cy="1"/>
            </a:xfrm>
            <a:prstGeom prst="line">
              <a:avLst/>
            </a:prstGeom>
            <a:noFill/>
            <a:ln w="63500" cap="flat">
              <a:solidFill>
                <a:schemeClr val="accent5"/>
              </a:solidFill>
              <a:prstDash val="solid"/>
              <a:miter lim="400000"/>
              <a:tailEnd type="triangle" w="med" len="med"/>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560" name="Dingbat X"/>
            <p:cNvSpPr/>
            <p:nvPr/>
          </p:nvSpPr>
          <p:spPr>
            <a:xfrm>
              <a:off x="2981325" y="-1"/>
              <a:ext cx="718872" cy="849469"/>
            </a:xfrm>
            <a:custGeom>
              <a:avLst/>
              <a:gdLst/>
              <a:ahLst/>
              <a:cxnLst>
                <a:cxn ang="0">
                  <a:pos x="wd2" y="hd2"/>
                </a:cxn>
                <a:cxn ang="5400000">
                  <a:pos x="wd2" y="hd2"/>
                </a:cxn>
                <a:cxn ang="10800000">
                  <a:pos x="wd2" y="hd2"/>
                </a:cxn>
                <a:cxn ang="16200000">
                  <a:pos x="wd2" y="hd2"/>
                </a:cxn>
              </a:cxnLst>
              <a:rect l="0" t="0" r="r" b="b"/>
              <a:pathLst>
                <a:path w="21484" h="21548" fill="norm" stroke="1"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chemeClr val="accent5"/>
            </a:solidFill>
            <a:ln w="12700" cap="flat">
              <a:noFill/>
              <a:miter lim="400000"/>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grpSp>
      <p:grpSp>
        <p:nvGrpSpPr>
          <p:cNvPr id="564" name="Group"/>
          <p:cNvGrpSpPr/>
          <p:nvPr/>
        </p:nvGrpSpPr>
        <p:grpSpPr>
          <a:xfrm>
            <a:off x="16255000" y="10045031"/>
            <a:ext cx="3700197" cy="849468"/>
            <a:chOff x="0" y="0"/>
            <a:chExt cx="3700196" cy="849467"/>
          </a:xfrm>
        </p:grpSpPr>
        <p:sp>
          <p:nvSpPr>
            <p:cNvPr id="562" name="Line"/>
            <p:cNvSpPr/>
            <p:nvPr/>
          </p:nvSpPr>
          <p:spPr>
            <a:xfrm>
              <a:off x="0" y="424734"/>
              <a:ext cx="1794989" cy="1"/>
            </a:xfrm>
            <a:prstGeom prst="line">
              <a:avLst/>
            </a:prstGeom>
            <a:noFill/>
            <a:ln w="63500" cap="flat">
              <a:solidFill>
                <a:schemeClr val="accent5"/>
              </a:solidFill>
              <a:prstDash val="solid"/>
              <a:miter lim="400000"/>
              <a:tailEnd type="triangle" w="med" len="med"/>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563" name="Dingbat X"/>
            <p:cNvSpPr/>
            <p:nvPr/>
          </p:nvSpPr>
          <p:spPr>
            <a:xfrm>
              <a:off x="2981325" y="-1"/>
              <a:ext cx="718872" cy="849469"/>
            </a:xfrm>
            <a:custGeom>
              <a:avLst/>
              <a:gdLst/>
              <a:ahLst/>
              <a:cxnLst>
                <a:cxn ang="0">
                  <a:pos x="wd2" y="hd2"/>
                </a:cxn>
                <a:cxn ang="5400000">
                  <a:pos x="wd2" y="hd2"/>
                </a:cxn>
                <a:cxn ang="10800000">
                  <a:pos x="wd2" y="hd2"/>
                </a:cxn>
                <a:cxn ang="16200000">
                  <a:pos x="wd2" y="hd2"/>
                </a:cxn>
              </a:cxnLst>
              <a:rect l="0" t="0" r="r" b="b"/>
              <a:pathLst>
                <a:path w="21484" h="21548" fill="norm" stroke="1"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chemeClr val="accent5"/>
            </a:solidFill>
            <a:ln w="12700" cap="flat">
              <a:noFill/>
              <a:miter lim="400000"/>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grpSp>
      <p:grpSp>
        <p:nvGrpSpPr>
          <p:cNvPr id="567" name="Group"/>
          <p:cNvGrpSpPr/>
          <p:nvPr/>
        </p:nvGrpSpPr>
        <p:grpSpPr>
          <a:xfrm>
            <a:off x="8157530" y="8268344"/>
            <a:ext cx="8068939" cy="3122295"/>
            <a:chOff x="0" y="0"/>
            <a:chExt cx="8068937" cy="3122294"/>
          </a:xfrm>
        </p:grpSpPr>
        <p:sp>
          <p:nvSpPr>
            <p:cNvPr id="565" name="Line"/>
            <p:cNvSpPr/>
            <p:nvPr/>
          </p:nvSpPr>
          <p:spPr>
            <a:xfrm>
              <a:off x="4034469" y="0"/>
              <a:ext cx="1" cy="1217305"/>
            </a:xfrm>
            <a:prstGeom prst="line">
              <a:avLst/>
            </a:prstGeom>
            <a:noFill/>
            <a:ln w="63500" cap="flat">
              <a:solidFill>
                <a:schemeClr val="accent3">
                  <a:hueOff val="-365725"/>
                  <a:satOff val="-32500"/>
                  <a:lumOff val="18235"/>
                </a:schemeClr>
              </a:solidFill>
              <a:prstDash val="solid"/>
              <a:miter lim="400000"/>
              <a:tailEnd type="triangle" w="med" len="med"/>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566" name="There is a VRP that matches IP prefix…"/>
            <p:cNvSpPr/>
            <p:nvPr/>
          </p:nvSpPr>
          <p:spPr>
            <a:xfrm>
              <a:off x="0" y="1280548"/>
              <a:ext cx="8068938" cy="1841747"/>
            </a:xfrm>
            <a:prstGeom prst="roundRect">
              <a:avLst>
                <a:gd name="adj" fmla="val 15000"/>
              </a:avLst>
            </a:prstGeom>
            <a:noFill/>
            <a:ln w="63500" cap="flat">
              <a:solidFill>
                <a:schemeClr val="accent1">
                  <a:lumOff val="13529"/>
                </a:schemeClr>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defRPr b="0" sz="3000">
                  <a:latin typeface="+mn-lt"/>
                  <a:ea typeface="+mn-ea"/>
                  <a:cs typeface="+mn-cs"/>
                  <a:sym typeface="Helvetica Neue Medium"/>
                </a:defRPr>
              </a:pPr>
              <a:r>
                <a:t>There is a VRP that matches IP prefix </a:t>
              </a:r>
            </a:p>
            <a:p>
              <a:pPr>
                <a:defRPr b="0" sz="3000">
                  <a:latin typeface="+mn-lt"/>
                  <a:ea typeface="+mn-ea"/>
                  <a:cs typeface="+mn-cs"/>
                  <a:sym typeface="Helvetica Neue Medium"/>
                </a:defRPr>
              </a:pPr>
              <a:r>
                <a:t>(using MaxLength, if exists)</a:t>
              </a:r>
            </a:p>
          </p:txBody>
        </p:sp>
      </p:grpSp>
      <p:grpSp>
        <p:nvGrpSpPr>
          <p:cNvPr id="570" name="Group"/>
          <p:cNvGrpSpPr/>
          <p:nvPr/>
        </p:nvGrpSpPr>
        <p:grpSpPr>
          <a:xfrm>
            <a:off x="11745035" y="11453882"/>
            <a:ext cx="893930" cy="2034094"/>
            <a:chOff x="0" y="0"/>
            <a:chExt cx="893928" cy="2034093"/>
          </a:xfrm>
        </p:grpSpPr>
        <p:sp>
          <p:nvSpPr>
            <p:cNvPr id="568" name="Line"/>
            <p:cNvSpPr/>
            <p:nvPr/>
          </p:nvSpPr>
          <p:spPr>
            <a:xfrm flipH="1">
              <a:off x="446964" y="0"/>
              <a:ext cx="1" cy="1217305"/>
            </a:xfrm>
            <a:prstGeom prst="line">
              <a:avLst/>
            </a:prstGeom>
            <a:noFill/>
            <a:ln w="63500" cap="flat">
              <a:solidFill>
                <a:schemeClr val="accent3">
                  <a:hueOff val="-365725"/>
                  <a:satOff val="-32500"/>
                  <a:lumOff val="18235"/>
                </a:schemeClr>
              </a:solidFill>
              <a:prstDash val="solid"/>
              <a:miter lim="400000"/>
              <a:tailEnd type="triangle" w="med" len="med"/>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569" name="Dingbat Check"/>
            <p:cNvSpPr/>
            <p:nvPr/>
          </p:nvSpPr>
          <p:spPr>
            <a:xfrm>
              <a:off x="0" y="1184625"/>
              <a:ext cx="893929" cy="849469"/>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cap="flat">
              <a:noFill/>
              <a:miter lim="400000"/>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grpSp>
      <p:grpSp>
        <p:nvGrpSpPr>
          <p:cNvPr id="573" name="Group"/>
          <p:cNvGrpSpPr/>
          <p:nvPr/>
        </p:nvGrpSpPr>
        <p:grpSpPr>
          <a:xfrm>
            <a:off x="16255000" y="3441163"/>
            <a:ext cx="3736302" cy="1519421"/>
            <a:chOff x="0" y="0"/>
            <a:chExt cx="3736301" cy="1519420"/>
          </a:xfrm>
        </p:grpSpPr>
        <p:sp>
          <p:nvSpPr>
            <p:cNvPr id="571" name="Line"/>
            <p:cNvSpPr/>
            <p:nvPr/>
          </p:nvSpPr>
          <p:spPr>
            <a:xfrm>
              <a:off x="0" y="757836"/>
              <a:ext cx="1794989" cy="1"/>
            </a:xfrm>
            <a:prstGeom prst="line">
              <a:avLst/>
            </a:prstGeom>
            <a:noFill/>
            <a:ln w="63500" cap="flat">
              <a:solidFill>
                <a:schemeClr val="accent4">
                  <a:hueOff val="468000"/>
                  <a:satOff val="-4761"/>
                  <a:lumOff val="10196"/>
                </a:schemeClr>
              </a:solidFill>
              <a:prstDash val="solid"/>
              <a:miter lim="400000"/>
              <a:tailEnd type="triangle" w="med" len="med"/>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572" name="?"/>
            <p:cNvSpPr txBox="1"/>
            <p:nvPr/>
          </p:nvSpPr>
          <p:spPr>
            <a:xfrm>
              <a:off x="2945218" y="0"/>
              <a:ext cx="791084" cy="15194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9000">
                  <a:solidFill>
                    <a:schemeClr val="accent4">
                      <a:hueOff val="468000"/>
                      <a:satOff val="-4761"/>
                      <a:lumOff val="10196"/>
                    </a:schemeClr>
                  </a:solidFill>
                </a:defRPr>
              </a:lvl1pPr>
            </a:lstStyle>
            <a:p>
              <a:pPr/>
              <a:r>
                <a:t>?</a:t>
              </a:r>
            </a:p>
          </p:txBody>
        </p:sp>
      </p:grpSp>
      <p:grpSp>
        <p:nvGrpSpPr>
          <p:cNvPr id="576" name="Group"/>
          <p:cNvGrpSpPr/>
          <p:nvPr/>
        </p:nvGrpSpPr>
        <p:grpSpPr>
          <a:xfrm>
            <a:off x="8157530" y="5192043"/>
            <a:ext cx="8068939" cy="3077231"/>
            <a:chOff x="0" y="0"/>
            <a:chExt cx="8068937" cy="3077229"/>
          </a:xfrm>
        </p:grpSpPr>
        <p:sp>
          <p:nvSpPr>
            <p:cNvPr id="574" name="Group"/>
            <p:cNvSpPr/>
            <p:nvPr/>
          </p:nvSpPr>
          <p:spPr>
            <a:xfrm flipH="1">
              <a:off x="4034469" y="0"/>
              <a:ext cx="1" cy="1217305"/>
            </a:xfrm>
            <a:prstGeom prst="line">
              <a:avLst/>
            </a:prstGeom>
            <a:noFill/>
            <a:ln w="63500" cap="flat">
              <a:solidFill>
                <a:schemeClr val="accent3">
                  <a:hueOff val="-365725"/>
                  <a:satOff val="-32500"/>
                  <a:lumOff val="18235"/>
                </a:schemeClr>
              </a:solidFill>
              <a:prstDash val="solid"/>
              <a:miter lim="400000"/>
              <a:tailEnd type="triangle" w="med" len="med"/>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575" name="The ASN of the VRP and the ASN in the BGP are identical?"/>
            <p:cNvSpPr/>
            <p:nvPr/>
          </p:nvSpPr>
          <p:spPr>
            <a:xfrm>
              <a:off x="0" y="1235483"/>
              <a:ext cx="8068938" cy="1841747"/>
            </a:xfrm>
            <a:prstGeom prst="roundRect">
              <a:avLst>
                <a:gd name="adj" fmla="val 15000"/>
              </a:avLst>
            </a:prstGeom>
            <a:noFill/>
            <a:ln w="63500" cap="flat">
              <a:solidFill>
                <a:schemeClr val="accent1">
                  <a:lumOff val="13529"/>
                </a:schemeClr>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0" sz="3000">
                  <a:latin typeface="+mn-lt"/>
                  <a:ea typeface="+mn-ea"/>
                  <a:cs typeface="+mn-cs"/>
                  <a:sym typeface="Helvetica Neue Medium"/>
                </a:defRPr>
              </a:lvl1pPr>
            </a:lstStyle>
            <a:p>
              <a:pPr/>
              <a:r>
                <a:t>The ASN of the VRP and the ASN in the BGP are identical?</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573"/>
                                        </p:tgtEl>
                                        <p:attrNameLst>
                                          <p:attrName>style.visibility</p:attrName>
                                        </p:attrNameLst>
                                      </p:cBhvr>
                                      <p:to>
                                        <p:strVal val="visible"/>
                                      </p:to>
                                    </p:set>
                                    <p:animEffect filter="wipe(left)" transition="in">
                                      <p:cBhvr>
                                        <p:cTn id="7" dur="300"/>
                                        <p:tgtEl>
                                          <p:spTgt spid="573"/>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1" presetID="22" grpId="2" fill="hold">
                                  <p:stCondLst>
                                    <p:cond delay="0"/>
                                  </p:stCondLst>
                                  <p:iterate type="el" backwards="0">
                                    <p:tmAbs val="0"/>
                                  </p:iterate>
                                  <p:childTnLst>
                                    <p:set>
                                      <p:cBhvr>
                                        <p:cTn id="11" fill="hold"/>
                                        <p:tgtEl>
                                          <p:spTgt spid="576"/>
                                        </p:tgtEl>
                                        <p:attrNameLst>
                                          <p:attrName>style.visibility</p:attrName>
                                        </p:attrNameLst>
                                      </p:cBhvr>
                                      <p:to>
                                        <p:strVal val="visible"/>
                                      </p:to>
                                    </p:set>
                                    <p:animEffect filter="wipe(up)" transition="in">
                                      <p:cBhvr>
                                        <p:cTn id="12" dur="300"/>
                                        <p:tgtEl>
                                          <p:spTgt spid="576"/>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8" presetID="22" grpId="3" fill="hold">
                                  <p:stCondLst>
                                    <p:cond delay="0"/>
                                  </p:stCondLst>
                                  <p:iterate type="el" backwards="0">
                                    <p:tmAbs val="0"/>
                                  </p:iterate>
                                  <p:childTnLst>
                                    <p:set>
                                      <p:cBhvr>
                                        <p:cTn id="16" fill="hold"/>
                                        <p:tgtEl>
                                          <p:spTgt spid="561"/>
                                        </p:tgtEl>
                                        <p:attrNameLst>
                                          <p:attrName>style.visibility</p:attrName>
                                        </p:attrNameLst>
                                      </p:cBhvr>
                                      <p:to>
                                        <p:strVal val="visible"/>
                                      </p:to>
                                    </p:set>
                                    <p:animEffect filter="wipe(left)" transition="in">
                                      <p:cBhvr>
                                        <p:cTn id="17" dur="300"/>
                                        <p:tgtEl>
                                          <p:spTgt spid="561"/>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1" presetID="22" grpId="4" fill="hold">
                                  <p:stCondLst>
                                    <p:cond delay="0"/>
                                  </p:stCondLst>
                                  <p:iterate type="el" backwards="0">
                                    <p:tmAbs val="0"/>
                                  </p:iterate>
                                  <p:childTnLst>
                                    <p:set>
                                      <p:cBhvr>
                                        <p:cTn id="21" fill="hold"/>
                                        <p:tgtEl>
                                          <p:spTgt spid="567"/>
                                        </p:tgtEl>
                                        <p:attrNameLst>
                                          <p:attrName>style.visibility</p:attrName>
                                        </p:attrNameLst>
                                      </p:cBhvr>
                                      <p:to>
                                        <p:strVal val="visible"/>
                                      </p:to>
                                    </p:set>
                                    <p:animEffect filter="wipe(up)" transition="in">
                                      <p:cBhvr>
                                        <p:cTn id="22" dur="300"/>
                                        <p:tgtEl>
                                          <p:spTgt spid="567"/>
                                        </p:tgtEl>
                                      </p:cBhvr>
                                    </p:animEffec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8" presetID="22" grpId="5" fill="hold">
                                  <p:stCondLst>
                                    <p:cond delay="0"/>
                                  </p:stCondLst>
                                  <p:iterate type="el" backwards="0">
                                    <p:tmAbs val="0"/>
                                  </p:iterate>
                                  <p:childTnLst>
                                    <p:set>
                                      <p:cBhvr>
                                        <p:cTn id="26" fill="hold"/>
                                        <p:tgtEl>
                                          <p:spTgt spid="564"/>
                                        </p:tgtEl>
                                        <p:attrNameLst>
                                          <p:attrName>style.visibility</p:attrName>
                                        </p:attrNameLst>
                                      </p:cBhvr>
                                      <p:to>
                                        <p:strVal val="visible"/>
                                      </p:to>
                                    </p:set>
                                    <p:animEffect filter="wipe(left)" transition="in">
                                      <p:cBhvr>
                                        <p:cTn id="27" dur="300"/>
                                        <p:tgtEl>
                                          <p:spTgt spid="564"/>
                                        </p:tgtEl>
                                      </p:cBhvr>
                                    </p:animEffect>
                                  </p:childTnLst>
                                </p:cTn>
                              </p:par>
                            </p:childTnLst>
                          </p:cTn>
                        </p:par>
                      </p:childTnLst>
                    </p:cTn>
                  </p:par>
                  <p:par>
                    <p:cTn id="28" fill="hold">
                      <p:stCondLst>
                        <p:cond delay="indefinite"/>
                      </p:stCondLst>
                      <p:childTnLst>
                        <p:par>
                          <p:cTn id="29" fill="hold">
                            <p:stCondLst>
                              <p:cond delay="0"/>
                            </p:stCondLst>
                            <p:childTnLst>
                              <p:par>
                                <p:cTn id="30" presetClass="entr" nodeType="clickEffect" presetSubtype="1" presetID="22" grpId="6" fill="hold">
                                  <p:stCondLst>
                                    <p:cond delay="0"/>
                                  </p:stCondLst>
                                  <p:iterate type="el" backwards="0">
                                    <p:tmAbs val="0"/>
                                  </p:iterate>
                                  <p:childTnLst>
                                    <p:set>
                                      <p:cBhvr>
                                        <p:cTn id="31" fill="hold"/>
                                        <p:tgtEl>
                                          <p:spTgt spid="570"/>
                                        </p:tgtEl>
                                        <p:attrNameLst>
                                          <p:attrName>style.visibility</p:attrName>
                                        </p:attrNameLst>
                                      </p:cBhvr>
                                      <p:to>
                                        <p:strVal val="visible"/>
                                      </p:to>
                                    </p:set>
                                    <p:animEffect filter="wipe(up)" transition="in">
                                      <p:cBhvr>
                                        <p:cTn id="32" dur="300"/>
                                        <p:tgtEl>
                                          <p:spTgt spid="5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67" grpId="4"/>
      <p:bldP build="whole" bldLvl="1" animBg="1" rev="0" advAuto="0" spid="573" grpId="1"/>
      <p:bldP build="whole" bldLvl="1" animBg="1" rev="0" advAuto="0" spid="564" grpId="5"/>
      <p:bldP build="whole" bldLvl="1" animBg="1" rev="0" advAuto="0" spid="570" grpId="6"/>
      <p:bldP build="whole" bldLvl="1" animBg="1" rev="0" advAuto="0" spid="561" grpId="3"/>
      <p:bldP build="whole" bldLvl="1" animBg="1" rev="0" advAuto="0" spid="576" grpId="2"/>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580" name="Why do we study RPKI?"/>
          <p:cNvSpPr txBox="1"/>
          <p:nvPr/>
        </p:nvSpPr>
        <p:spPr>
          <a:xfrm>
            <a:off x="4833937" y="561039"/>
            <a:ext cx="14716126" cy="464343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normAutofit fontScale="100000" lnSpcReduction="0"/>
          </a:bodyPr>
          <a:lstStyle>
            <a:lvl1pPr>
              <a:defRPr sz="8400">
                <a:solidFill>
                  <a:srgbClr val="FFFB00"/>
                </a:solidFill>
                <a:latin typeface="Helvetica"/>
                <a:ea typeface="Helvetica"/>
                <a:cs typeface="Helvetica"/>
                <a:sym typeface="Helvetica"/>
              </a:defRPr>
            </a:lvl1pPr>
          </a:lstStyle>
          <a:p>
            <a:pPr/>
            <a:r>
              <a:t>Why do we study RPKI?</a:t>
            </a:r>
          </a:p>
        </p:txBody>
      </p:sp>
      <p:sp>
        <p:nvSpPr>
          <p:cNvPr id="581" name="Slide Number"/>
          <p:cNvSpPr txBox="1"/>
          <p:nvPr>
            <p:ph type="sldNum" sz="quarter" idx="2"/>
          </p:nvPr>
        </p:nvSpPr>
        <p:spPr>
          <a:xfrm>
            <a:off x="11939252" y="13073062"/>
            <a:ext cx="487636" cy="4826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82" name="It is relatively new"/>
          <p:cNvSpPr txBox="1"/>
          <p:nvPr/>
        </p:nvSpPr>
        <p:spPr>
          <a:xfrm>
            <a:off x="8682068" y="7901582"/>
            <a:ext cx="6646404" cy="1158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7000">
                <a:solidFill>
                  <a:schemeClr val="accent3">
                    <a:hueOff val="-365725"/>
                    <a:satOff val="-32500"/>
                    <a:lumOff val="18235"/>
                  </a:schemeClr>
                </a:solidFill>
                <a:latin typeface="Gill Sans"/>
                <a:ea typeface="Gill Sans"/>
                <a:cs typeface="Gill Sans"/>
                <a:sym typeface="Gill Sans"/>
              </a:defRPr>
            </a:lvl1pPr>
          </a:lstStyle>
          <a:p>
            <a:pPr/>
            <a:r>
              <a:t>It is relatively new</a:t>
            </a:r>
          </a:p>
        </p:txBody>
      </p:sp>
      <p:sp>
        <p:nvSpPr>
          <p:cNvPr id="583" name="It works differently"/>
          <p:cNvSpPr txBox="1"/>
          <p:nvPr/>
        </p:nvSpPr>
        <p:spPr>
          <a:xfrm>
            <a:off x="8512342" y="9239201"/>
            <a:ext cx="6985857" cy="1158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7000">
                <a:solidFill>
                  <a:schemeClr val="accent3">
                    <a:hueOff val="-365725"/>
                    <a:satOff val="-32500"/>
                    <a:lumOff val="18235"/>
                  </a:schemeClr>
                </a:solidFill>
                <a:latin typeface="Gill Sans"/>
                <a:ea typeface="Gill Sans"/>
                <a:cs typeface="Gill Sans"/>
                <a:sym typeface="Gill Sans"/>
              </a:defRPr>
            </a:lvl1pPr>
          </a:lstStyle>
          <a:p>
            <a:pPr/>
            <a:r>
              <a:t>It works differently</a:t>
            </a:r>
          </a:p>
        </p:txBody>
      </p:sp>
      <p:sp>
        <p:nvSpPr>
          <p:cNvPr id="584" name="It is easy to deploy"/>
          <p:cNvSpPr txBox="1"/>
          <p:nvPr/>
        </p:nvSpPr>
        <p:spPr>
          <a:xfrm>
            <a:off x="8554014" y="10602221"/>
            <a:ext cx="6902513" cy="1158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7000">
                <a:solidFill>
                  <a:schemeClr val="accent3">
                    <a:hueOff val="-365725"/>
                    <a:satOff val="-32500"/>
                    <a:lumOff val="18235"/>
                  </a:schemeClr>
                </a:solidFill>
                <a:latin typeface="Gill Sans"/>
                <a:ea typeface="Gill Sans"/>
                <a:cs typeface="Gill Sans"/>
                <a:sym typeface="Gill Sans"/>
              </a:defRPr>
            </a:lvl1pPr>
          </a:lstStyle>
          <a:p>
            <a:pPr/>
            <a:r>
              <a:t>It is easy to deploy</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5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84" grpId="3"/>
      <p:bldP build="whole" bldLvl="1" animBg="1" rev="0" advAuto="0" spid="583" grpId="2"/>
      <p:bldP build="whole" bldLvl="1" animBg="1" rev="0" advAuto="0" spid="582" grpId="1"/>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8" name="Datasets (1)…"/>
          <p:cNvSpPr txBox="1"/>
          <p:nvPr>
            <p:ph type="title"/>
          </p:nvPr>
        </p:nvSpPr>
        <p:spPr>
          <a:prstGeom prst="rect">
            <a:avLst/>
          </a:prstGeom>
        </p:spPr>
        <p:txBody>
          <a:bodyPr/>
          <a:lstStyle/>
          <a:p>
            <a:pPr defTabSz="550425">
              <a:defRPr sz="7504">
                <a:solidFill>
                  <a:srgbClr val="FFE44F"/>
                </a:solidFill>
              </a:defRPr>
            </a:pPr>
            <a:r>
              <a:t>Datasets (1)</a:t>
            </a:r>
          </a:p>
          <a:p>
            <a:pPr defTabSz="550425">
              <a:defRPr sz="7504">
                <a:solidFill>
                  <a:srgbClr val="FFE44F"/>
                </a:solidFill>
              </a:defRPr>
            </a:pPr>
            <a:r>
              <a:t>RPKI Objects</a:t>
            </a:r>
          </a:p>
        </p:txBody>
      </p:sp>
      <p:graphicFrame>
        <p:nvGraphicFramePr>
          <p:cNvPr id="589" name="Table"/>
          <p:cNvGraphicFramePr/>
          <p:nvPr/>
        </p:nvGraphicFramePr>
        <p:xfrm>
          <a:off x="4371184" y="4094344"/>
          <a:ext cx="16191639" cy="7419612"/>
        </p:xfrm>
        <a:graphic xmlns:a="http://schemas.openxmlformats.org/drawingml/2006/main">
          <a:graphicData uri="http://schemas.openxmlformats.org/drawingml/2006/table">
            <a:tbl>
              <a:tblPr firstCol="1" firstRow="0" lastCol="0" lastRow="0" bandCol="0" bandRow="0" rtl="0">
                <a:tableStyleId>{4C3C2611-4C71-4FC5-86AE-919BDF0F9419}</a:tableStyleId>
              </a:tblPr>
              <a:tblGrid>
                <a:gridCol w="4044734"/>
                <a:gridCol w="4044734"/>
                <a:gridCol w="4044734"/>
                <a:gridCol w="4044734"/>
              </a:tblGrid>
              <a:tr h="1058130">
                <a:tc rowSpan="2">
                  <a:txBody>
                    <a:bodyPr/>
                    <a:lstStyle/>
                    <a:p>
                      <a:pPr defTabSz="821531">
                        <a:defRPr sz="3000">
                          <a:sym typeface="Helvetica Neue"/>
                        </a:defRPr>
                      </a:pPr>
                    </a:p>
                  </a:txBody>
                  <a:tcPr marL="50800" marR="50800" marT="50800" marB="50800" anchor="ctr" anchorCtr="0" horzOverflow="overflow">
                    <a:lnR w="12700">
                      <a:solidFill>
                        <a:srgbClr val="D6D7D6"/>
                      </a:solidFill>
                      <a:miter lim="400000"/>
                    </a:lnR>
                    <a:lnT w="12700">
                      <a:solidFill>
                        <a:srgbClr val="D6D6D6"/>
                      </a:solidFill>
                      <a:miter lim="400000"/>
                    </a:lnT>
                    <a:lnB w="25400">
                      <a:solidFill>
                        <a:srgbClr val="D6D7D6"/>
                      </a:solidFill>
                      <a:miter lim="400000"/>
                    </a:lnB>
                    <a:solidFill>
                      <a:srgbClr val="032650"/>
                    </a:solidFill>
                  </a:tcPr>
                </a:tc>
                <a:tc rowSpan="2">
                  <a:txBody>
                    <a:bodyPr/>
                    <a:lstStyle/>
                    <a:p>
                      <a:pPr defTabSz="821531">
                        <a:defRPr sz="1800">
                          <a:solidFill>
                            <a:srgbClr val="000000"/>
                          </a:solidFill>
                        </a:defRPr>
                      </a:pPr>
                      <a:r>
                        <a:rPr b="1" sz="3000">
                          <a:solidFill>
                            <a:srgbClr val="FFFFFF"/>
                          </a:solidFill>
                          <a:sym typeface="Helvetica Neue"/>
                        </a:rPr>
                        <a:t>Measurement Period*</a:t>
                      </a:r>
                    </a:p>
                  </a:txBody>
                  <a:tcPr marL="50800" marR="50800" marT="50800" marB="50800" anchor="ctr" anchorCtr="0" horzOverflow="overflow">
                    <a:lnL w="12700">
                      <a:solidFill>
                        <a:srgbClr val="D6D7D6"/>
                      </a:solidFill>
                      <a:miter lim="400000"/>
                    </a:lnL>
                    <a:lnT w="12700">
                      <a:solidFill>
                        <a:srgbClr val="D6D6D6"/>
                      </a:solidFill>
                      <a:miter lim="400000"/>
                    </a:lnT>
                    <a:lnB w="25400">
                      <a:solidFill>
                        <a:srgbClr val="D6D7D6"/>
                      </a:solidFill>
                      <a:miter lim="400000"/>
                    </a:lnB>
                    <a:solidFill>
                      <a:srgbClr val="032650"/>
                    </a:solidFill>
                  </a:tcPr>
                </a:tc>
                <a:tc gridSpan="2">
                  <a:txBody>
                    <a:bodyPr/>
                    <a:lstStyle/>
                    <a:p>
                      <a:pPr defTabSz="821531">
                        <a:defRPr sz="1800">
                          <a:solidFill>
                            <a:srgbClr val="000000"/>
                          </a:solidFill>
                        </a:defRPr>
                      </a:pPr>
                      <a:r>
                        <a:rPr b="1" sz="3000">
                          <a:solidFill>
                            <a:srgbClr val="FFFFFF"/>
                          </a:solidFill>
                          <a:sym typeface="Helvetica Neue"/>
                        </a:rPr>
                        <a:t>VRPs 
(from the latest snapshot)</a:t>
                      </a:r>
                    </a:p>
                  </a:txBody>
                  <a:tcPr marL="50800" marR="50800" marT="50800" marB="50800" anchor="ctr" anchorCtr="0" horzOverflow="overflow">
                    <a:lnR w="12700">
                      <a:solidFill>
                        <a:srgbClr val="D6D6D6"/>
                      </a:solidFill>
                      <a:miter lim="400000"/>
                    </a:lnR>
                    <a:lnT w="12700">
                      <a:solidFill>
                        <a:srgbClr val="D6D6D6"/>
                      </a:solidFill>
                      <a:miter lim="400000"/>
                    </a:lnT>
                    <a:solidFill>
                      <a:srgbClr val="032650"/>
                    </a:solidFill>
                  </a:tcPr>
                </a:tc>
                <a:tc hMerge="1">
                  <a:tcPr/>
                </a:tc>
              </a:tr>
              <a:tr h="1058130">
                <a:tc vMerge="1">
                  <a:tcPr/>
                </a:tc>
                <a:tc vMerge="1">
                  <a:tcPr/>
                </a:tc>
                <a:tc>
                  <a:txBody>
                    <a:bodyPr/>
                    <a:lstStyle/>
                    <a:p>
                      <a:pPr defTabSz="821531">
                        <a:defRPr sz="1800">
                          <a:solidFill>
                            <a:srgbClr val="000000"/>
                          </a:solidFill>
                        </a:defRPr>
                      </a:pPr>
                      <a:r>
                        <a:rPr b="1" sz="3000">
                          <a:solidFill>
                            <a:srgbClr val="FFFFFF"/>
                          </a:solidFill>
                          <a:sym typeface="Helvetica Neue"/>
                        </a:rPr>
                        <a:t>Number</a:t>
                      </a:r>
                    </a:p>
                  </a:txBody>
                  <a:tcPr marL="50800" marR="50800" marT="50800" marB="50800" anchor="ctr" anchorCtr="0" horzOverflow="overflow">
                    <a:lnB w="25400">
                      <a:solidFill>
                        <a:srgbClr val="D6D7D6"/>
                      </a:solidFill>
                      <a:miter lim="400000"/>
                    </a:lnB>
                    <a:solidFill>
                      <a:srgbClr val="032650"/>
                    </a:solidFill>
                  </a:tcPr>
                </a:tc>
                <a:tc>
                  <a:txBody>
                    <a:bodyPr/>
                    <a:lstStyle/>
                    <a:p>
                      <a:pPr defTabSz="821531">
                        <a:defRPr sz="1800">
                          <a:solidFill>
                            <a:srgbClr val="000000"/>
                          </a:solidFill>
                        </a:defRPr>
                      </a:pPr>
                      <a:r>
                        <a:rPr b="1" sz="3000">
                          <a:solidFill>
                            <a:srgbClr val="FFFFFF"/>
                          </a:solidFill>
                          <a:sym typeface="Helvetica Neue"/>
                        </a:rPr>
                        <a:t>Percent 
of ASes</a:t>
                      </a:r>
                    </a:p>
                  </a:txBody>
                  <a:tcPr marL="50800" marR="50800" marT="50800" marB="50800" anchor="ctr" anchorCtr="0" horzOverflow="overflow">
                    <a:lnR w="12700">
                      <a:solidFill>
                        <a:srgbClr val="D6D6D6"/>
                      </a:solidFill>
                      <a:miter lim="400000"/>
                    </a:lnR>
                    <a:lnB w="25400">
                      <a:solidFill>
                        <a:srgbClr val="D6D7D6"/>
                      </a:solidFill>
                      <a:miter lim="400000"/>
                    </a:lnB>
                    <a:solidFill>
                      <a:srgbClr val="032650"/>
                    </a:solidFill>
                  </a:tcPr>
                </a:tc>
              </a:tr>
              <a:tr h="1058130">
                <a:tc>
                  <a:txBody>
                    <a:bodyPr/>
                    <a:lstStyle/>
                    <a:p>
                      <a:pPr defTabSz="821531">
                        <a:defRPr b="0" sz="1800">
                          <a:solidFill>
                            <a:srgbClr val="000000"/>
                          </a:solidFill>
                        </a:defRPr>
                      </a:pPr>
                      <a:r>
                        <a:rPr b="1" sz="3000">
                          <a:solidFill>
                            <a:srgbClr val="FFFFFF"/>
                          </a:solidFill>
                          <a:sym typeface="Helvetica Neue"/>
                        </a:rPr>
                        <a:t>APNIC</a:t>
                      </a:r>
                    </a:p>
                  </a:txBody>
                  <a:tcPr marL="50800" marR="50800" marT="50800" marB="50800" anchor="ctr" anchorCtr="0" horzOverflow="overflow">
                    <a:lnT w="25400">
                      <a:solidFill>
                        <a:srgbClr val="D6D7D6"/>
                      </a:solidFill>
                      <a:miter lim="400000"/>
                    </a:lnT>
                  </a:tcPr>
                </a:tc>
                <a:tc>
                  <a:txBody>
                    <a:bodyPr/>
                    <a:lstStyle/>
                    <a:p>
                      <a:pPr defTabSz="821531">
                        <a:defRPr sz="1800">
                          <a:solidFill>
                            <a:srgbClr val="000000"/>
                          </a:solidFill>
                        </a:defRPr>
                      </a:pPr>
                      <a:r>
                        <a:rPr sz="3000">
                          <a:solidFill>
                            <a:srgbClr val="FFFFFF"/>
                          </a:solidFill>
                          <a:sym typeface="Helvetica Neue"/>
                        </a:rPr>
                        <a:t>2011-01 ~ 2019-02</a:t>
                      </a:r>
                    </a:p>
                  </a:txBody>
                  <a:tcPr marL="50800" marR="50800" marT="50800" marB="50800" anchor="ctr" anchorCtr="0" horzOverflow="overflow">
                    <a:lnT w="25400">
                      <a:solidFill>
                        <a:srgbClr val="D6D7D6"/>
                      </a:solidFill>
                      <a:miter lim="400000"/>
                    </a:lnT>
                  </a:tcPr>
                </a:tc>
                <a:tc>
                  <a:txBody>
                    <a:bodyPr/>
                    <a:lstStyle/>
                    <a:p>
                      <a:pPr defTabSz="821531">
                        <a:defRPr sz="1800">
                          <a:solidFill>
                            <a:srgbClr val="000000"/>
                          </a:solidFill>
                        </a:defRPr>
                      </a:pPr>
                      <a:r>
                        <a:rPr sz="3000">
                          <a:solidFill>
                            <a:srgbClr val="FFFFFF"/>
                          </a:solidFill>
                          <a:sym typeface="Helvetica Neue"/>
                        </a:rPr>
                        <a:t>14,025</a:t>
                      </a:r>
                    </a:p>
                  </a:txBody>
                  <a:tcPr marL="50800" marR="50800" marT="50800" marB="50800" anchor="ctr" anchorCtr="0" horzOverflow="overflow">
                    <a:lnT w="25400">
                      <a:solidFill>
                        <a:srgbClr val="D6D7D6"/>
                      </a:solidFill>
                      <a:miter lim="400000"/>
                    </a:lnT>
                  </a:tcPr>
                </a:tc>
                <a:tc>
                  <a:txBody>
                    <a:bodyPr/>
                    <a:lstStyle/>
                    <a:p>
                      <a:pPr defTabSz="821531">
                        <a:defRPr sz="1800">
                          <a:solidFill>
                            <a:srgbClr val="000000"/>
                          </a:solidFill>
                        </a:defRPr>
                      </a:pPr>
                      <a:r>
                        <a:rPr sz="3000">
                          <a:solidFill>
                            <a:srgbClr val="FFFFFF"/>
                          </a:solidFill>
                          <a:sym typeface="Helvetica Neue"/>
                        </a:rPr>
                        <a:t>8.14%</a:t>
                      </a:r>
                    </a:p>
                  </a:txBody>
                  <a:tcPr marL="50800" marR="50800" marT="50800" marB="50800" anchor="ctr" anchorCtr="0" horzOverflow="overflow">
                    <a:lnR w="12700">
                      <a:solidFill>
                        <a:srgbClr val="D6D6D6"/>
                      </a:solidFill>
                      <a:miter lim="400000"/>
                    </a:lnR>
                    <a:lnT w="25400">
                      <a:solidFill>
                        <a:srgbClr val="D6D7D6"/>
                      </a:solidFill>
                      <a:miter lim="400000"/>
                    </a:lnT>
                  </a:tcPr>
                </a:tc>
              </a:tr>
              <a:tr h="1058130">
                <a:tc>
                  <a:txBody>
                    <a:bodyPr/>
                    <a:lstStyle/>
                    <a:p>
                      <a:pPr defTabSz="821531">
                        <a:defRPr b="0" sz="1800">
                          <a:solidFill>
                            <a:srgbClr val="000000"/>
                          </a:solidFill>
                        </a:defRPr>
                      </a:pPr>
                      <a:r>
                        <a:rPr b="1" sz="3000">
                          <a:solidFill>
                            <a:srgbClr val="FFFFFF"/>
                          </a:solidFill>
                          <a:sym typeface="Helvetica Neue"/>
                        </a:rPr>
                        <a:t>LACNIC</a:t>
                      </a:r>
                    </a:p>
                  </a:txBody>
                  <a:tcPr marL="50800" marR="50800" marT="50800" marB="50800" anchor="ctr" anchorCtr="0" horzOverflow="overflow"/>
                </a:tc>
                <a:tc>
                  <a:txBody>
                    <a:bodyPr/>
                    <a:lstStyle/>
                    <a:p>
                      <a:pPr defTabSz="821531">
                        <a:defRPr sz="1800">
                          <a:solidFill>
                            <a:srgbClr val="000000"/>
                          </a:solidFill>
                        </a:defRPr>
                      </a:pPr>
                      <a:r>
                        <a:rPr sz="3000">
                          <a:solidFill>
                            <a:srgbClr val="FFFFFF"/>
                          </a:solidFill>
                          <a:sym typeface="Helvetica Neue"/>
                        </a:rPr>
                        <a:t>2011-01 ~ 2019-02</a:t>
                      </a:r>
                    </a:p>
                  </a:txBody>
                  <a:tcPr marL="50800" marR="50800" marT="50800" marB="50800" anchor="ctr" anchorCtr="0" horzOverflow="overflow"/>
                </a:tc>
                <a:tc>
                  <a:txBody>
                    <a:bodyPr/>
                    <a:lstStyle/>
                    <a:p>
                      <a:pPr defTabSz="821531">
                        <a:defRPr sz="1800">
                          <a:solidFill>
                            <a:srgbClr val="000000"/>
                          </a:solidFill>
                        </a:defRPr>
                      </a:pPr>
                      <a:r>
                        <a:rPr sz="3000">
                          <a:solidFill>
                            <a:srgbClr val="FFFFFF"/>
                          </a:solidFill>
                          <a:sym typeface="Helvetica Neue"/>
                        </a:rPr>
                        <a:t>4,510</a:t>
                      </a:r>
                    </a:p>
                  </a:txBody>
                  <a:tcPr marL="50800" marR="50800" marT="50800" marB="50800" anchor="ctr" anchorCtr="0" horzOverflow="overflow"/>
                </a:tc>
                <a:tc>
                  <a:txBody>
                    <a:bodyPr/>
                    <a:lstStyle/>
                    <a:p>
                      <a:pPr defTabSz="821531">
                        <a:defRPr sz="1800">
                          <a:solidFill>
                            <a:srgbClr val="000000"/>
                          </a:solidFill>
                        </a:defRPr>
                      </a:pPr>
                      <a:r>
                        <a:rPr sz="3000">
                          <a:solidFill>
                            <a:srgbClr val="FFFFFF"/>
                          </a:solidFill>
                          <a:sym typeface="Helvetica Neue"/>
                        </a:rPr>
                        <a:t>9.33%</a:t>
                      </a:r>
                    </a:p>
                  </a:txBody>
                  <a:tcPr marL="50800" marR="50800" marT="50800" marB="50800" anchor="ctr" anchorCtr="0" horzOverflow="overflow">
                    <a:lnR w="12700">
                      <a:solidFill>
                        <a:srgbClr val="D6D6D6"/>
                      </a:solidFill>
                      <a:miter lim="400000"/>
                    </a:lnR>
                  </a:tcPr>
                </a:tc>
              </a:tr>
              <a:tr h="1058130">
                <a:tc>
                  <a:txBody>
                    <a:bodyPr/>
                    <a:lstStyle/>
                    <a:p>
                      <a:pPr defTabSz="821531">
                        <a:defRPr b="0" sz="1800">
                          <a:solidFill>
                            <a:srgbClr val="000000"/>
                          </a:solidFill>
                        </a:defRPr>
                      </a:pPr>
                      <a:r>
                        <a:rPr b="1" sz="3000">
                          <a:solidFill>
                            <a:srgbClr val="FFFFFF"/>
                          </a:solidFill>
                          <a:sym typeface="Helvetica Neue"/>
                        </a:rPr>
                        <a:t>RIPENCC</a:t>
                      </a:r>
                    </a:p>
                  </a:txBody>
                  <a:tcPr marL="50800" marR="50800" marT="50800" marB="50800" anchor="ctr" anchorCtr="0" horzOverflow="overflow"/>
                </a:tc>
                <a:tc>
                  <a:txBody>
                    <a:bodyPr/>
                    <a:lstStyle/>
                    <a:p>
                      <a:pPr defTabSz="821531">
                        <a:defRPr sz="1800">
                          <a:solidFill>
                            <a:srgbClr val="000000"/>
                          </a:solidFill>
                        </a:defRPr>
                      </a:pPr>
                      <a:r>
                        <a:rPr sz="3000">
                          <a:solidFill>
                            <a:srgbClr val="FFFFFF"/>
                          </a:solidFill>
                          <a:sym typeface="Helvetica Neue"/>
                        </a:rPr>
                        <a:t>2011-01 ~ 2019-02</a:t>
                      </a:r>
                    </a:p>
                  </a:txBody>
                  <a:tcPr marL="50800" marR="50800" marT="50800" marB="50800" anchor="ctr" anchorCtr="0" horzOverflow="overflow"/>
                </a:tc>
                <a:tc>
                  <a:txBody>
                    <a:bodyPr/>
                    <a:lstStyle/>
                    <a:p>
                      <a:pPr defTabSz="821531">
                        <a:defRPr sz="1800">
                          <a:solidFill>
                            <a:srgbClr val="000000"/>
                          </a:solidFill>
                        </a:defRPr>
                      </a:pPr>
                      <a:r>
                        <a:rPr sz="3000">
                          <a:solidFill>
                            <a:srgbClr val="FFFFFF"/>
                          </a:solidFill>
                          <a:sym typeface="Helvetica Neue"/>
                        </a:rPr>
                        <a:t>40,830</a:t>
                      </a:r>
                    </a:p>
                  </a:txBody>
                  <a:tcPr marL="50800" marR="50800" marT="50800" marB="50800" anchor="ctr" anchorCtr="0" horzOverflow="overflow"/>
                </a:tc>
                <a:tc>
                  <a:txBody>
                    <a:bodyPr/>
                    <a:lstStyle/>
                    <a:p>
                      <a:pPr defTabSz="821531">
                        <a:defRPr sz="1800">
                          <a:solidFill>
                            <a:srgbClr val="000000"/>
                          </a:solidFill>
                        </a:defRPr>
                      </a:pPr>
                      <a:r>
                        <a:rPr sz="3000">
                          <a:solidFill>
                            <a:srgbClr val="FFFFFF"/>
                          </a:solidFill>
                          <a:sym typeface="Helvetica Neue"/>
                        </a:rPr>
                        <a:t>16.04%</a:t>
                      </a:r>
                    </a:p>
                  </a:txBody>
                  <a:tcPr marL="50800" marR="50800" marT="50800" marB="50800" anchor="ctr" anchorCtr="0" horzOverflow="overflow">
                    <a:lnR w="12700">
                      <a:solidFill>
                        <a:srgbClr val="D6D6D6"/>
                      </a:solidFill>
                      <a:miter lim="400000"/>
                    </a:lnR>
                  </a:tcPr>
                </a:tc>
              </a:tr>
              <a:tr h="1058130">
                <a:tc>
                  <a:txBody>
                    <a:bodyPr/>
                    <a:lstStyle/>
                    <a:p>
                      <a:pPr defTabSz="821531">
                        <a:defRPr b="0" sz="1800">
                          <a:solidFill>
                            <a:srgbClr val="000000"/>
                          </a:solidFill>
                        </a:defRPr>
                      </a:pPr>
                      <a:r>
                        <a:rPr b="1" sz="3000">
                          <a:solidFill>
                            <a:srgbClr val="FFFFFF"/>
                          </a:solidFill>
                          <a:sym typeface="Helvetica Neue"/>
                        </a:rPr>
                        <a:t>ARIN</a:t>
                      </a:r>
                    </a:p>
                  </a:txBody>
                  <a:tcPr marL="50800" marR="50800" marT="50800" marB="50800" anchor="ctr" anchorCtr="0" horzOverflow="overflow"/>
                </a:tc>
                <a:tc>
                  <a:txBody>
                    <a:bodyPr/>
                    <a:lstStyle/>
                    <a:p>
                      <a:pPr defTabSz="821531">
                        <a:defRPr sz="1800">
                          <a:solidFill>
                            <a:srgbClr val="000000"/>
                          </a:solidFill>
                        </a:defRPr>
                      </a:pPr>
                      <a:r>
                        <a:rPr sz="3000">
                          <a:solidFill>
                            <a:srgbClr val="FFFFFF"/>
                          </a:solidFill>
                          <a:sym typeface="Helvetica Neue"/>
                        </a:rPr>
                        <a:t>2012-09 ~ 2019-02</a:t>
                      </a:r>
                    </a:p>
                  </a:txBody>
                  <a:tcPr marL="50800" marR="50800" marT="50800" marB="50800" anchor="ctr" anchorCtr="0" horzOverflow="overflow"/>
                </a:tc>
                <a:tc>
                  <a:txBody>
                    <a:bodyPr/>
                    <a:lstStyle/>
                    <a:p>
                      <a:pPr defTabSz="821531">
                        <a:defRPr sz="1800">
                          <a:solidFill>
                            <a:srgbClr val="000000"/>
                          </a:solidFill>
                        </a:defRPr>
                      </a:pPr>
                      <a:r>
                        <a:rPr sz="3000">
                          <a:solidFill>
                            <a:srgbClr val="FFFFFF"/>
                          </a:solidFill>
                          <a:sym typeface="Helvetica Neue"/>
                        </a:rPr>
                        <a:t>4,575</a:t>
                      </a:r>
                    </a:p>
                  </a:txBody>
                  <a:tcPr marL="50800" marR="50800" marT="50800" marB="50800" anchor="ctr" anchorCtr="0" horzOverflow="overflow"/>
                </a:tc>
                <a:tc>
                  <a:txBody>
                    <a:bodyPr/>
                    <a:lstStyle/>
                    <a:p>
                      <a:pPr defTabSz="821531">
                        <a:defRPr sz="1800">
                          <a:solidFill>
                            <a:srgbClr val="000000"/>
                          </a:solidFill>
                        </a:defRPr>
                      </a:pPr>
                      <a:r>
                        <a:rPr sz="3000">
                          <a:solidFill>
                            <a:srgbClr val="FFFFFF"/>
                          </a:solidFill>
                          <a:sym typeface="Helvetica Neue"/>
                        </a:rPr>
                        <a:t>1.47%</a:t>
                      </a:r>
                    </a:p>
                  </a:txBody>
                  <a:tcPr marL="50800" marR="50800" marT="50800" marB="50800" anchor="ctr" anchorCtr="0" horzOverflow="overflow">
                    <a:lnR w="12700">
                      <a:solidFill>
                        <a:srgbClr val="D6D6D6"/>
                      </a:solidFill>
                      <a:miter lim="400000"/>
                    </a:lnR>
                  </a:tcPr>
                </a:tc>
              </a:tr>
              <a:tr h="1058130">
                <a:tc>
                  <a:txBody>
                    <a:bodyPr/>
                    <a:lstStyle/>
                    <a:p>
                      <a:pPr defTabSz="821531">
                        <a:defRPr b="0" sz="1800">
                          <a:solidFill>
                            <a:srgbClr val="000000"/>
                          </a:solidFill>
                        </a:defRPr>
                      </a:pPr>
                      <a:r>
                        <a:rPr b="1" sz="3000">
                          <a:solidFill>
                            <a:srgbClr val="FFFFFF"/>
                          </a:solidFill>
                          <a:sym typeface="Helvetica Neue"/>
                        </a:rPr>
                        <a:t>AFRINIC</a:t>
                      </a:r>
                    </a:p>
                  </a:txBody>
                  <a:tcPr marL="50800" marR="50800" marT="50800" marB="50800" anchor="ctr" anchorCtr="0" horzOverflow="overflow">
                    <a:lnB w="12700">
                      <a:solidFill>
                        <a:srgbClr val="D6D6D6"/>
                      </a:solidFill>
                      <a:miter lim="400000"/>
                    </a:lnB>
                  </a:tcPr>
                </a:tc>
                <a:tc>
                  <a:txBody>
                    <a:bodyPr/>
                    <a:lstStyle/>
                    <a:p>
                      <a:pPr defTabSz="821531">
                        <a:defRPr sz="1800">
                          <a:solidFill>
                            <a:srgbClr val="000000"/>
                          </a:solidFill>
                        </a:defRPr>
                      </a:pPr>
                      <a:r>
                        <a:rPr sz="3000">
                          <a:solidFill>
                            <a:srgbClr val="FFFFFF"/>
                          </a:solidFill>
                          <a:sym typeface="Helvetica Neue"/>
                        </a:rPr>
                        <a:t>2011-01 ~ 2019-02</a:t>
                      </a:r>
                    </a:p>
                  </a:txBody>
                  <a:tcPr marL="50800" marR="50800" marT="50800" marB="50800" anchor="ctr" anchorCtr="0" horzOverflow="overflow">
                    <a:lnB w="12700">
                      <a:solidFill>
                        <a:srgbClr val="D6D6D6"/>
                      </a:solidFill>
                      <a:miter lim="400000"/>
                    </a:lnB>
                  </a:tcPr>
                </a:tc>
                <a:tc>
                  <a:txBody>
                    <a:bodyPr/>
                    <a:lstStyle/>
                    <a:p>
                      <a:pPr defTabSz="821531">
                        <a:defRPr sz="1800">
                          <a:solidFill>
                            <a:srgbClr val="000000"/>
                          </a:solidFill>
                        </a:defRPr>
                      </a:pPr>
                      <a:r>
                        <a:rPr sz="3000">
                          <a:solidFill>
                            <a:srgbClr val="FFFFFF"/>
                          </a:solidFill>
                          <a:sym typeface="Helvetica Neue"/>
                        </a:rPr>
                        <a:t>176</a:t>
                      </a:r>
                    </a:p>
                  </a:txBody>
                  <a:tcPr marL="50800" marR="50800" marT="50800" marB="50800" anchor="ctr" anchorCtr="0" horzOverflow="overflow">
                    <a:lnB w="12700">
                      <a:solidFill>
                        <a:srgbClr val="D6D6D6"/>
                      </a:solidFill>
                      <a:miter lim="400000"/>
                    </a:lnB>
                  </a:tcPr>
                </a:tc>
                <a:tc>
                  <a:txBody>
                    <a:bodyPr/>
                    <a:lstStyle/>
                    <a:p>
                      <a:pPr defTabSz="821531">
                        <a:defRPr sz="1800">
                          <a:solidFill>
                            <a:srgbClr val="000000"/>
                          </a:solidFill>
                        </a:defRPr>
                      </a:pPr>
                      <a:r>
                        <a:rPr sz="3000">
                          <a:solidFill>
                            <a:srgbClr val="FFFFFF"/>
                          </a:solidFill>
                          <a:sym typeface="Helvetica Neue"/>
                        </a:rPr>
                        <a:t>3.30%</a:t>
                      </a:r>
                    </a:p>
                  </a:txBody>
                  <a:tcPr marL="50800" marR="50800" marT="50800" marB="50800" anchor="ctr" anchorCtr="0" horzOverflow="overflow">
                    <a:lnR w="12700">
                      <a:solidFill>
                        <a:srgbClr val="D6D6D6"/>
                      </a:solidFill>
                      <a:miter lim="400000"/>
                    </a:lnR>
                    <a:lnB w="12700">
                      <a:solidFill>
                        <a:srgbClr val="D6D6D6"/>
                      </a:solidFill>
                      <a:miter lim="400000"/>
                    </a:lnB>
                  </a:tcPr>
                </a:tc>
              </a:tr>
            </a:tbl>
          </a:graphicData>
        </a:graphic>
      </p:graphicFrame>
      <p:sp>
        <p:nvSpPr>
          <p:cNvPr id="590" name="*https://ftp.ripe.net/rpki"/>
          <p:cNvSpPr txBox="1"/>
          <p:nvPr/>
        </p:nvSpPr>
        <p:spPr>
          <a:xfrm>
            <a:off x="19799026" y="12954000"/>
            <a:ext cx="4452494" cy="60172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3000"/>
            </a:pPr>
            <a:r>
              <a:t>*</a:t>
            </a:r>
            <a:r>
              <a:rPr u="sng">
                <a:hlinkClick r:id="rId3" invalidUrl="" action="" tgtFrame="" tooltip="" history="1" highlightClick="0" endSnd="0"/>
              </a:rPr>
              <a:t>https://ftp.ripe.net/rpki</a:t>
            </a:r>
          </a:p>
        </p:txBody>
      </p:sp>
      <p:sp>
        <p:nvSpPr>
          <p:cNvPr id="59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5" name="Deployment:…"/>
          <p:cNvSpPr txBox="1"/>
          <p:nvPr>
            <p:ph type="title"/>
          </p:nvPr>
        </p:nvSpPr>
        <p:spPr>
          <a:prstGeom prst="rect">
            <a:avLst/>
          </a:prstGeom>
        </p:spPr>
        <p:txBody>
          <a:bodyPr/>
          <a:lstStyle/>
          <a:p>
            <a:pPr defTabSz="553084">
              <a:defRPr sz="7504"/>
            </a:pPr>
            <a:r>
              <a:t>Deployment: </a:t>
            </a:r>
          </a:p>
          <a:p>
            <a:pPr defTabSz="553084">
              <a:defRPr sz="7504"/>
            </a:pPr>
            <a:r>
              <a:t>VRPs</a:t>
            </a:r>
          </a:p>
        </p:txBody>
      </p:sp>
      <p:pic>
        <p:nvPicPr>
          <p:cNvPr id="596" name="Image" descr="Image"/>
          <p:cNvPicPr>
            <a:picLocks noChangeAspect="1"/>
          </p:cNvPicPr>
          <p:nvPr/>
        </p:nvPicPr>
        <p:blipFill>
          <a:blip r:embed="rId3">
            <a:extLst/>
          </a:blip>
          <a:stretch>
            <a:fillRect/>
          </a:stretch>
        </p:blipFill>
        <p:spPr>
          <a:xfrm>
            <a:off x="127000" y="2527300"/>
            <a:ext cx="10160000" cy="10630371"/>
          </a:xfrm>
          <a:prstGeom prst="rect">
            <a:avLst/>
          </a:prstGeom>
          <a:ln w="12700">
            <a:miter lim="400000"/>
          </a:ln>
        </p:spPr>
      </p:pic>
      <p:grpSp>
        <p:nvGrpSpPr>
          <p:cNvPr id="599" name="Group"/>
          <p:cNvGrpSpPr/>
          <p:nvPr/>
        </p:nvGrpSpPr>
        <p:grpSpPr>
          <a:xfrm>
            <a:off x="11114345" y="5470222"/>
            <a:ext cx="10161603" cy="3159116"/>
            <a:chOff x="0" y="363537"/>
            <a:chExt cx="10161601" cy="3159114"/>
          </a:xfrm>
        </p:grpSpPr>
        <p:sp>
          <p:nvSpPr>
            <p:cNvPr id="597" name="A general increasing trend in adoption of RPKI!"/>
            <p:cNvSpPr/>
            <p:nvPr/>
          </p:nvSpPr>
          <p:spPr>
            <a:xfrm>
              <a:off x="0" y="363537"/>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b="0" sz="4000">
                  <a:latin typeface="Gill Sans"/>
                  <a:ea typeface="Gill Sans"/>
                  <a:cs typeface="Gill Sans"/>
                  <a:sym typeface="Gill Sans"/>
                </a:defRPr>
              </a:lvl1pPr>
            </a:lstStyle>
            <a:p>
              <a:pPr/>
              <a:r>
                <a:t>A general increasing trend in adoption of RPKI!</a:t>
              </a:r>
            </a:p>
          </p:txBody>
        </p:sp>
        <p:sp>
          <p:nvSpPr>
            <p:cNvPr id="598" name="It varies significantly between RIRs:…"/>
            <p:cNvSpPr/>
            <p:nvPr/>
          </p:nvSpPr>
          <p:spPr>
            <a:xfrm>
              <a:off x="1601" y="3522652"/>
              <a:ext cx="1016000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lgn="l">
                <a:defRPr b="0" sz="4000">
                  <a:latin typeface="Gill Sans"/>
                  <a:ea typeface="Gill Sans"/>
                  <a:cs typeface="Gill Sans"/>
                  <a:sym typeface="Gill Sans"/>
                </a:defRPr>
              </a:pPr>
              <a:r>
                <a:t>It varies significantly between RIRs: </a:t>
              </a:r>
            </a:p>
            <a:p>
              <a:pPr algn="l">
                <a:defRPr b="0" sz="4000">
                  <a:latin typeface="Gill Sans"/>
                  <a:ea typeface="Gill Sans"/>
                  <a:cs typeface="Gill Sans"/>
                  <a:sym typeface="Gill Sans"/>
                </a:defRPr>
              </a:pPr>
              <a:r>
                <a:t>1.38% (ARIN) ~ 15.11% (RIPENCC) of ASes and</a:t>
              </a:r>
            </a:p>
            <a:p>
              <a:pPr algn="l">
                <a:defRPr b="0" sz="4000">
                  <a:latin typeface="Gill Sans"/>
                  <a:ea typeface="Gill Sans"/>
                  <a:cs typeface="Gill Sans"/>
                  <a:sym typeface="Gill Sans"/>
                </a:defRPr>
              </a:pPr>
              <a:r>
                <a:t>2.7% (AFRINIC) ~ 30.6% (RIPENCC) of IPv4 addressesare authorized by VRPs</a:t>
              </a:r>
            </a:p>
          </p:txBody>
        </p:sp>
      </p:grpSp>
      <p:sp>
        <p:nvSpPr>
          <p:cNvPr id="600" name="* AS4775, AS10091, AS9299"/>
          <p:cNvSpPr txBox="1"/>
          <p:nvPr/>
        </p:nvSpPr>
        <p:spPr>
          <a:xfrm>
            <a:off x="20511944" y="13266149"/>
            <a:ext cx="3872993" cy="8205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2200"/>
            </a:lvl1pPr>
          </a:lstStyle>
          <a:p>
            <a:pPr/>
            <a:r>
              <a:t>* AS4775, AS10091, AS9299 </a:t>
            </a:r>
          </a:p>
        </p:txBody>
      </p:sp>
      <p:grpSp>
        <p:nvGrpSpPr>
          <p:cNvPr id="605" name="Group"/>
          <p:cNvGrpSpPr/>
          <p:nvPr/>
        </p:nvGrpSpPr>
        <p:grpSpPr>
          <a:xfrm>
            <a:off x="2499492" y="2901459"/>
            <a:ext cx="7209242" cy="9208482"/>
            <a:chOff x="0" y="0"/>
            <a:chExt cx="7209240" cy="9208481"/>
          </a:xfrm>
        </p:grpSpPr>
        <p:sp>
          <p:nvSpPr>
            <p:cNvPr id="601" name="Rectangle"/>
            <p:cNvSpPr/>
            <p:nvPr/>
          </p:nvSpPr>
          <p:spPr>
            <a:xfrm>
              <a:off x="3028012" y="0"/>
              <a:ext cx="4181229" cy="2822235"/>
            </a:xfrm>
            <a:prstGeom prst="rect">
              <a:avLst/>
            </a:prstGeom>
            <a:solidFill>
              <a:srgbClr val="000000"/>
            </a:solidFill>
            <a:ln w="12700" cap="flat">
              <a:noFill/>
              <a:miter lim="400000"/>
            </a:ln>
            <a:effectLst/>
          </p:spPr>
          <p:txBody>
            <a:bodyPr wrap="square" lIns="50800" tIns="50800" rIns="50800" bIns="50800" numCol="1" anchor="ctr">
              <a:noAutofit/>
            </a:bodyPr>
            <a:lstStyle/>
            <a:p>
              <a:pPr defTabSz="584200">
                <a:defRPr b="0" sz="2200">
                  <a:latin typeface="+mn-lt"/>
                  <a:ea typeface="+mn-ea"/>
                  <a:cs typeface="+mn-cs"/>
                  <a:sym typeface="Helvetica Neue Medium"/>
                </a:defRPr>
              </a:pPr>
            </a:p>
          </p:txBody>
        </p:sp>
        <p:sp>
          <p:nvSpPr>
            <p:cNvPr id="602" name="Rectangle"/>
            <p:cNvSpPr/>
            <p:nvPr/>
          </p:nvSpPr>
          <p:spPr>
            <a:xfrm>
              <a:off x="16605" y="2020007"/>
              <a:ext cx="4065641" cy="810461"/>
            </a:xfrm>
            <a:prstGeom prst="rect">
              <a:avLst/>
            </a:prstGeom>
            <a:solidFill>
              <a:srgbClr val="000000"/>
            </a:solidFill>
            <a:ln w="12700" cap="flat">
              <a:noFill/>
              <a:miter lim="400000"/>
            </a:ln>
            <a:effectLst/>
          </p:spPr>
          <p:txBody>
            <a:bodyPr wrap="square" lIns="50800" tIns="50800" rIns="50800" bIns="50800" numCol="1" anchor="ctr">
              <a:noAutofit/>
            </a:bodyPr>
            <a:lstStyle/>
            <a:p>
              <a:pPr defTabSz="584200">
                <a:defRPr b="0" sz="2200">
                  <a:latin typeface="+mn-lt"/>
                  <a:ea typeface="+mn-ea"/>
                  <a:cs typeface="+mn-cs"/>
                  <a:sym typeface="Helvetica Neue Medium"/>
                </a:defRPr>
              </a:pPr>
            </a:p>
          </p:txBody>
        </p:sp>
        <p:sp>
          <p:nvSpPr>
            <p:cNvPr id="603" name="Rectangle"/>
            <p:cNvSpPr/>
            <p:nvPr/>
          </p:nvSpPr>
          <p:spPr>
            <a:xfrm>
              <a:off x="0" y="3595336"/>
              <a:ext cx="7178037" cy="2424139"/>
            </a:xfrm>
            <a:prstGeom prst="rect">
              <a:avLst/>
            </a:prstGeom>
            <a:solidFill>
              <a:srgbClr val="000000"/>
            </a:solidFill>
            <a:ln w="12700" cap="flat">
              <a:noFill/>
              <a:miter lim="400000"/>
            </a:ln>
            <a:effectLst/>
          </p:spPr>
          <p:txBody>
            <a:bodyPr wrap="square" lIns="50800" tIns="50800" rIns="50800" bIns="50800" numCol="1" anchor="ctr">
              <a:noAutofit/>
            </a:bodyPr>
            <a:lstStyle/>
            <a:p>
              <a:pPr defTabSz="584200">
                <a:defRPr b="0" sz="2200">
                  <a:latin typeface="+mn-lt"/>
                  <a:ea typeface="+mn-ea"/>
                  <a:cs typeface="+mn-cs"/>
                  <a:sym typeface="Helvetica Neue Medium"/>
                </a:defRPr>
              </a:pPr>
            </a:p>
          </p:txBody>
        </p:sp>
        <p:sp>
          <p:nvSpPr>
            <p:cNvPr id="604" name="Rectangle"/>
            <p:cNvSpPr/>
            <p:nvPr/>
          </p:nvSpPr>
          <p:spPr>
            <a:xfrm>
              <a:off x="0" y="6784343"/>
              <a:ext cx="7178037" cy="2424139"/>
            </a:xfrm>
            <a:prstGeom prst="rect">
              <a:avLst/>
            </a:prstGeom>
            <a:solidFill>
              <a:srgbClr val="000000"/>
            </a:solidFill>
            <a:ln w="12700" cap="flat">
              <a:noFill/>
              <a:miter lim="400000"/>
            </a:ln>
            <a:effectLst/>
          </p:spPr>
          <p:txBody>
            <a:bodyPr wrap="square" lIns="50800" tIns="50800" rIns="50800" bIns="50800" numCol="1" anchor="ctr">
              <a:noAutofit/>
            </a:bodyPr>
            <a:lstStyle/>
            <a:p>
              <a:pPr defTabSz="584200">
                <a:defRPr b="0" sz="2200">
                  <a:latin typeface="+mn-lt"/>
                  <a:ea typeface="+mn-ea"/>
                  <a:cs typeface="+mn-cs"/>
                  <a:sym typeface="Helvetica Neue Medium"/>
                </a:defRPr>
              </a:pPr>
            </a:p>
          </p:txBody>
        </p:sp>
      </p:grpSp>
      <p:sp>
        <p:nvSpPr>
          <p:cNvPr id="60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8" presetID="22" grpId="1" fill="hold">
                                  <p:stCondLst>
                                    <p:cond delay="0"/>
                                  </p:stCondLst>
                                  <p:iterate type="el" backwards="0">
                                    <p:tmAbs val="0"/>
                                  </p:iterate>
                                  <p:childTnLst>
                                    <p:animEffect filter="wipe(left)" transition="out">
                                      <p:cBhvr>
                                        <p:cTn id="6" dur="500" fill="hold"/>
                                        <p:tgtEl>
                                          <p:spTgt spid="605"/>
                                        </p:tgtEl>
                                      </p:cBhvr>
                                    </p:animEffect>
                                    <p:set>
                                      <p:cBhvr>
                                        <p:cTn id="7" fill="hold">
                                          <p:stCondLst>
                                            <p:cond delay="499"/>
                                          </p:stCondLst>
                                        </p:cTn>
                                        <p:tgtEl>
                                          <p:spTgt spid="605"/>
                                        </p:tgtEl>
                                        <p:attrNameLst>
                                          <p:attrName>style.visibility</p:attrName>
                                        </p:attrNameLst>
                                      </p:cBhvr>
                                      <p:to>
                                        <p:strVal val="hidden"/>
                                      </p:to>
                                    </p:set>
                                  </p:childTnLst>
                                </p:cTn>
                              </p:par>
                            </p:childTnLst>
                          </p:cTn>
                        </p:par>
                        <p:par>
                          <p:cTn id="8" fill="hold">
                            <p:stCondLst>
                              <p:cond delay="500"/>
                            </p:stCondLst>
                            <p:childTnLst>
                              <p:par>
                                <p:cTn id="9" presetClass="entr" nodeType="afterEffect" presetSubtype="0" presetID="1" grpId="2" fill="hold">
                                  <p:stCondLst>
                                    <p:cond delay="0"/>
                                  </p:stCondLst>
                                  <p:iterate type="el" backwards="0">
                                    <p:tmAbs val="0"/>
                                  </p:iterate>
                                  <p:childTnLst>
                                    <p:set>
                                      <p:cBhvr>
                                        <p:cTn id="10" fill="hold"/>
                                        <p:tgtEl>
                                          <p:spTgt spid="5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99" grpId="2"/>
      <p:bldP build="whole" bldLvl="1" animBg="1" rev="0" advAuto="0" spid="605" grpId="1"/>
    </p:bld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0" name="Datasets (2)…"/>
          <p:cNvSpPr txBox="1"/>
          <p:nvPr>
            <p:ph type="title"/>
          </p:nvPr>
        </p:nvSpPr>
        <p:spPr>
          <a:prstGeom prst="rect">
            <a:avLst/>
          </a:prstGeom>
        </p:spPr>
        <p:txBody>
          <a:bodyPr/>
          <a:lstStyle/>
          <a:p>
            <a:pPr defTabSz="550425">
              <a:defRPr sz="7504">
                <a:solidFill>
                  <a:srgbClr val="FFE44F"/>
                </a:solidFill>
              </a:defRPr>
            </a:pPr>
            <a:r>
              <a:t>Datasets (2)</a:t>
            </a:r>
          </a:p>
          <a:p>
            <a:pPr defTabSz="550425">
              <a:defRPr sz="7504">
                <a:solidFill>
                  <a:srgbClr val="FFE44F"/>
                </a:solidFill>
              </a:defRPr>
            </a:pPr>
            <a:r>
              <a:t>BGP Announcements</a:t>
            </a:r>
          </a:p>
        </p:txBody>
      </p:sp>
      <p:graphicFrame>
        <p:nvGraphicFramePr>
          <p:cNvPr id="611" name="Table"/>
          <p:cNvGraphicFramePr/>
          <p:nvPr/>
        </p:nvGraphicFramePr>
        <p:xfrm>
          <a:off x="4430929" y="4630866"/>
          <a:ext cx="15534842" cy="5729766"/>
        </p:xfrm>
        <a:graphic xmlns:a="http://schemas.openxmlformats.org/drawingml/2006/main">
          <a:graphicData uri="http://schemas.openxmlformats.org/drawingml/2006/table">
            <a:tbl>
              <a:tblPr firstCol="1" firstRow="0" lastCol="0" lastRow="0" bandCol="0" bandRow="0" rtl="0">
                <a:tableStyleId>{4C3C2611-4C71-4FC5-86AE-919BDF0F9419}</a:tableStyleId>
              </a:tblPr>
              <a:tblGrid>
                <a:gridCol w="3880535"/>
                <a:gridCol w="3880535"/>
                <a:gridCol w="3880535"/>
                <a:gridCol w="3880535"/>
              </a:tblGrid>
              <a:tr h="1143413">
                <a:tc rowSpan="2">
                  <a:txBody>
                    <a:bodyPr/>
                    <a:lstStyle/>
                    <a:p>
                      <a:pPr defTabSz="821531">
                        <a:defRPr sz="3000">
                          <a:sym typeface="Helvetica Neue"/>
                        </a:defRPr>
                      </a:pPr>
                    </a:p>
                  </a:txBody>
                  <a:tcPr marL="50800" marR="50800" marT="50800" marB="50800" anchor="ctr" anchorCtr="0" horzOverflow="overflow">
                    <a:lnR w="12700">
                      <a:solidFill>
                        <a:srgbClr val="D6D7D6"/>
                      </a:solidFill>
                      <a:miter lim="400000"/>
                    </a:lnR>
                    <a:lnT w="12700">
                      <a:solidFill>
                        <a:srgbClr val="D6D6D6"/>
                      </a:solidFill>
                      <a:miter lim="400000"/>
                    </a:lnT>
                    <a:lnB w="25400">
                      <a:solidFill>
                        <a:srgbClr val="D6D7D6"/>
                      </a:solidFill>
                      <a:miter lim="400000"/>
                    </a:lnB>
                    <a:solidFill>
                      <a:srgbClr val="032650"/>
                    </a:solidFill>
                  </a:tcPr>
                </a:tc>
                <a:tc rowSpan="2">
                  <a:txBody>
                    <a:bodyPr/>
                    <a:lstStyle/>
                    <a:p>
                      <a:pPr defTabSz="821531">
                        <a:defRPr sz="1800">
                          <a:solidFill>
                            <a:srgbClr val="000000"/>
                          </a:solidFill>
                        </a:defRPr>
                      </a:pPr>
                      <a:r>
                        <a:rPr b="1" sz="3000">
                          <a:solidFill>
                            <a:srgbClr val="FFFFFF"/>
                          </a:solidFill>
                          <a:sym typeface="Helvetica Neue"/>
                        </a:rPr>
                        <a:t>Measurement Period</a:t>
                      </a:r>
                    </a:p>
                  </a:txBody>
                  <a:tcPr marL="50800" marR="50800" marT="50800" marB="50800" anchor="ctr" anchorCtr="0" horzOverflow="overflow">
                    <a:lnL w="12700">
                      <a:solidFill>
                        <a:srgbClr val="D6D7D6"/>
                      </a:solidFill>
                      <a:miter lim="400000"/>
                    </a:lnL>
                    <a:lnT w="12700">
                      <a:solidFill>
                        <a:srgbClr val="D6D6D6"/>
                      </a:solidFill>
                      <a:miter lim="400000"/>
                    </a:lnT>
                    <a:lnB w="25400">
                      <a:solidFill>
                        <a:srgbClr val="D6D7D6"/>
                      </a:solidFill>
                      <a:miter lim="400000"/>
                    </a:lnB>
                    <a:solidFill>
                      <a:srgbClr val="032650"/>
                    </a:solidFill>
                  </a:tcPr>
                </a:tc>
                <a:tc gridSpan="2">
                  <a:txBody>
                    <a:bodyPr/>
                    <a:lstStyle/>
                    <a:p>
                      <a:pPr defTabSz="821531">
                        <a:defRPr sz="1800">
                          <a:solidFill>
                            <a:srgbClr val="000000"/>
                          </a:solidFill>
                        </a:defRPr>
                      </a:pPr>
                      <a:r>
                        <a:rPr b="1" sz="3000">
                          <a:solidFill>
                            <a:srgbClr val="FFFFFF"/>
                          </a:solidFill>
                          <a:sym typeface="Helvetica Neue"/>
                        </a:rPr>
                        <a:t># of </a:t>
                      </a:r>
                    </a:p>
                  </a:txBody>
                  <a:tcPr marL="50800" marR="50800" marT="50800" marB="50800" anchor="ctr" anchorCtr="0" horzOverflow="overflow">
                    <a:lnR w="12700">
                      <a:solidFill>
                        <a:srgbClr val="D6D6D6"/>
                      </a:solidFill>
                      <a:miter lim="400000"/>
                    </a:lnR>
                    <a:lnT w="12700">
                      <a:solidFill>
                        <a:srgbClr val="D6D6D6"/>
                      </a:solidFill>
                      <a:miter lim="400000"/>
                    </a:lnT>
                    <a:solidFill>
                      <a:srgbClr val="032650"/>
                    </a:solidFill>
                  </a:tcPr>
                </a:tc>
                <a:tc hMerge="1">
                  <a:tcPr/>
                </a:tc>
              </a:tr>
              <a:tr h="1143413">
                <a:tc vMerge="1">
                  <a:tcPr/>
                </a:tc>
                <a:tc vMerge="1">
                  <a:tcPr/>
                </a:tc>
                <a:tc>
                  <a:txBody>
                    <a:bodyPr/>
                    <a:lstStyle/>
                    <a:p>
                      <a:pPr defTabSz="821531">
                        <a:defRPr sz="1800">
                          <a:solidFill>
                            <a:srgbClr val="000000"/>
                          </a:solidFill>
                        </a:defRPr>
                      </a:pPr>
                      <a:r>
                        <a:rPr b="1" sz="3000">
                          <a:solidFill>
                            <a:srgbClr val="FFFFFF"/>
                          </a:solidFill>
                          <a:sym typeface="Helvetica Neue"/>
                        </a:rPr>
                        <a:t>VPs</a:t>
                      </a:r>
                    </a:p>
                  </a:txBody>
                  <a:tcPr marL="50800" marR="50800" marT="50800" marB="50800" anchor="ctr" anchorCtr="0" horzOverflow="overflow">
                    <a:lnB w="25400">
                      <a:solidFill>
                        <a:srgbClr val="D6D7D6"/>
                      </a:solidFill>
                      <a:miter lim="400000"/>
                    </a:lnB>
                    <a:solidFill>
                      <a:srgbClr val="032650"/>
                    </a:solidFill>
                  </a:tcPr>
                </a:tc>
                <a:tc>
                  <a:txBody>
                    <a:bodyPr/>
                    <a:lstStyle/>
                    <a:p>
                      <a:pPr defTabSz="821531">
                        <a:defRPr sz="1800">
                          <a:solidFill>
                            <a:srgbClr val="000000"/>
                          </a:solidFill>
                        </a:defRPr>
                      </a:pPr>
                      <a:r>
                        <a:rPr b="1" sz="3000">
                          <a:solidFill>
                            <a:srgbClr val="FFFFFF"/>
                          </a:solidFill>
                          <a:sym typeface="Helvetica Neue"/>
                        </a:rPr>
                        <a:t>Prefixes</a:t>
                      </a:r>
                    </a:p>
                  </a:txBody>
                  <a:tcPr marL="50800" marR="50800" marT="50800" marB="50800" anchor="ctr" anchorCtr="0" horzOverflow="overflow">
                    <a:lnR w="12700">
                      <a:solidFill>
                        <a:srgbClr val="D6D6D6"/>
                      </a:solidFill>
                      <a:miter lim="400000"/>
                    </a:lnR>
                    <a:lnB w="25400">
                      <a:solidFill>
                        <a:srgbClr val="D6D7D6"/>
                      </a:solidFill>
                      <a:miter lim="400000"/>
                    </a:lnB>
                    <a:solidFill>
                      <a:srgbClr val="032650"/>
                    </a:solidFill>
                  </a:tcPr>
                </a:tc>
              </a:tr>
              <a:tr h="1143413">
                <a:tc>
                  <a:txBody>
                    <a:bodyPr/>
                    <a:lstStyle/>
                    <a:p>
                      <a:pPr defTabSz="821531">
                        <a:defRPr b="0" sz="1800">
                          <a:solidFill>
                            <a:srgbClr val="000000"/>
                          </a:solidFill>
                        </a:defRPr>
                      </a:pPr>
                      <a:r>
                        <a:rPr b="1" sz="3000">
                          <a:solidFill>
                            <a:srgbClr val="FFFFFF"/>
                          </a:solidFill>
                          <a:sym typeface="Helvetica Neue"/>
                        </a:rPr>
                        <a:t>RIPE-RIS</a:t>
                      </a:r>
                    </a:p>
                  </a:txBody>
                  <a:tcPr marL="50800" marR="50800" marT="50800" marB="50800" anchor="ctr" anchorCtr="0" horzOverflow="overflow">
                    <a:lnT w="25400">
                      <a:solidFill>
                        <a:srgbClr val="D6D7D6"/>
                      </a:solidFill>
                      <a:miter lim="400000"/>
                    </a:lnT>
                  </a:tcPr>
                </a:tc>
                <a:tc>
                  <a:txBody>
                    <a:bodyPr/>
                    <a:lstStyle/>
                    <a:p>
                      <a:pPr defTabSz="821531">
                        <a:defRPr sz="1800">
                          <a:solidFill>
                            <a:srgbClr val="000000"/>
                          </a:solidFill>
                        </a:defRPr>
                      </a:pPr>
                      <a:r>
                        <a:rPr sz="3000">
                          <a:solidFill>
                            <a:srgbClr val="FFFFFF"/>
                          </a:solidFill>
                          <a:sym typeface="Helvetica Neue"/>
                        </a:rPr>
                        <a:t>2011-01 ~ 2018-12</a:t>
                      </a:r>
                    </a:p>
                  </a:txBody>
                  <a:tcPr marL="50800" marR="50800" marT="50800" marB="50800" anchor="ctr" anchorCtr="0" horzOverflow="overflow">
                    <a:lnT w="25400">
                      <a:solidFill>
                        <a:srgbClr val="D6D7D6"/>
                      </a:solidFill>
                      <a:miter lim="400000"/>
                    </a:lnT>
                  </a:tcPr>
                </a:tc>
                <a:tc>
                  <a:txBody>
                    <a:bodyPr/>
                    <a:lstStyle/>
                    <a:p>
                      <a:pPr defTabSz="821531">
                        <a:defRPr sz="1800">
                          <a:solidFill>
                            <a:srgbClr val="000000"/>
                          </a:solidFill>
                        </a:defRPr>
                      </a:pPr>
                      <a:r>
                        <a:rPr sz="3000">
                          <a:solidFill>
                            <a:srgbClr val="FFFFFF"/>
                          </a:solidFill>
                          <a:sym typeface="Helvetica Neue"/>
                        </a:rPr>
                        <a:t>24</a:t>
                      </a:r>
                    </a:p>
                  </a:txBody>
                  <a:tcPr marL="50800" marR="50800" marT="50800" marB="50800" anchor="ctr" anchorCtr="0" horzOverflow="overflow">
                    <a:lnT w="25400">
                      <a:solidFill>
                        <a:srgbClr val="D6D7D6"/>
                      </a:solidFill>
                      <a:miter lim="400000"/>
                    </a:lnT>
                  </a:tcPr>
                </a:tc>
                <a:tc>
                  <a:txBody>
                    <a:bodyPr/>
                    <a:lstStyle/>
                    <a:p>
                      <a:pPr defTabSz="821531">
                        <a:defRPr sz="1800">
                          <a:solidFill>
                            <a:srgbClr val="000000"/>
                          </a:solidFill>
                        </a:defRPr>
                      </a:pPr>
                      <a:r>
                        <a:rPr sz="3000">
                          <a:solidFill>
                            <a:srgbClr val="FFFFFF"/>
                          </a:solidFill>
                          <a:sym typeface="Helvetica Neue"/>
                        </a:rPr>
                        <a:t>905K</a:t>
                      </a:r>
                    </a:p>
                  </a:txBody>
                  <a:tcPr marL="50800" marR="50800" marT="50800" marB="50800" anchor="ctr" anchorCtr="0" horzOverflow="overflow">
                    <a:lnR w="12700">
                      <a:solidFill>
                        <a:srgbClr val="D6D6D6"/>
                      </a:solidFill>
                      <a:miter lim="400000"/>
                    </a:lnR>
                    <a:lnT w="25400">
                      <a:solidFill>
                        <a:srgbClr val="D6D7D6"/>
                      </a:solidFill>
                      <a:miter lim="400000"/>
                    </a:lnT>
                  </a:tcPr>
                </a:tc>
              </a:tr>
              <a:tr h="1143413">
                <a:tc>
                  <a:txBody>
                    <a:bodyPr/>
                    <a:lstStyle/>
                    <a:p>
                      <a:pPr defTabSz="821531">
                        <a:defRPr b="0" sz="1800">
                          <a:solidFill>
                            <a:srgbClr val="000000"/>
                          </a:solidFill>
                        </a:defRPr>
                      </a:pPr>
                      <a:r>
                        <a:rPr b="1" sz="3000">
                          <a:solidFill>
                            <a:srgbClr val="FFFFFF"/>
                          </a:solidFill>
                          <a:sym typeface="Helvetica Neue"/>
                        </a:rPr>
                        <a:t>RouteViews</a:t>
                      </a:r>
                    </a:p>
                  </a:txBody>
                  <a:tcPr marL="50800" marR="50800" marT="50800" marB="50800" anchor="ctr" anchorCtr="0" horzOverflow="overflow"/>
                </a:tc>
                <a:tc>
                  <a:txBody>
                    <a:bodyPr/>
                    <a:lstStyle/>
                    <a:p>
                      <a:pPr defTabSz="821531">
                        <a:defRPr sz="1800">
                          <a:solidFill>
                            <a:srgbClr val="000000"/>
                          </a:solidFill>
                        </a:defRPr>
                      </a:pPr>
                      <a:r>
                        <a:rPr sz="3000">
                          <a:solidFill>
                            <a:srgbClr val="FFFFFF"/>
                          </a:solidFill>
                          <a:sym typeface="Helvetica Neue"/>
                        </a:rPr>
                        <a:t>2011-01 ~ 2018-12</a:t>
                      </a:r>
                    </a:p>
                  </a:txBody>
                  <a:tcPr marL="50800" marR="50800" marT="50800" marB="50800" anchor="ctr" anchorCtr="0" horzOverflow="overflow"/>
                </a:tc>
                <a:tc>
                  <a:txBody>
                    <a:bodyPr/>
                    <a:lstStyle/>
                    <a:p>
                      <a:pPr defTabSz="821531">
                        <a:defRPr sz="1800">
                          <a:solidFill>
                            <a:srgbClr val="000000"/>
                          </a:solidFill>
                        </a:defRPr>
                      </a:pPr>
                      <a:r>
                        <a:rPr sz="3000">
                          <a:solidFill>
                            <a:srgbClr val="FFFFFF"/>
                          </a:solidFill>
                          <a:sym typeface="Helvetica Neue"/>
                        </a:rPr>
                        <a:t>23</a:t>
                      </a:r>
                    </a:p>
                  </a:txBody>
                  <a:tcPr marL="50800" marR="50800" marT="50800" marB="50800" anchor="ctr" anchorCtr="0" horzOverflow="overflow"/>
                </a:tc>
                <a:tc>
                  <a:txBody>
                    <a:bodyPr/>
                    <a:lstStyle/>
                    <a:p>
                      <a:pPr defTabSz="821531">
                        <a:defRPr sz="1800">
                          <a:solidFill>
                            <a:srgbClr val="000000"/>
                          </a:solidFill>
                        </a:defRPr>
                      </a:pPr>
                      <a:r>
                        <a:rPr sz="3000">
                          <a:solidFill>
                            <a:srgbClr val="FFFFFF"/>
                          </a:solidFill>
                          <a:sym typeface="Helvetica Neue"/>
                        </a:rPr>
                        <a:t>958K</a:t>
                      </a:r>
                    </a:p>
                  </a:txBody>
                  <a:tcPr marL="50800" marR="50800" marT="50800" marB="50800" anchor="ctr" anchorCtr="0" horzOverflow="overflow">
                    <a:lnR w="12700">
                      <a:solidFill>
                        <a:srgbClr val="D6D6D6"/>
                      </a:solidFill>
                      <a:miter lim="400000"/>
                    </a:lnR>
                  </a:tcPr>
                </a:tc>
              </a:tr>
              <a:tr h="1143413">
                <a:tc>
                  <a:txBody>
                    <a:bodyPr/>
                    <a:lstStyle/>
                    <a:p>
                      <a:pPr defTabSz="821531">
                        <a:defRPr b="0" sz="1800">
                          <a:solidFill>
                            <a:srgbClr val="000000"/>
                          </a:solidFill>
                        </a:defRPr>
                      </a:pPr>
                      <a:r>
                        <a:rPr b="1" sz="3000">
                          <a:solidFill>
                            <a:srgbClr val="FFFFFF"/>
                          </a:solidFill>
                          <a:sym typeface="Helvetica Neue"/>
                        </a:rPr>
                        <a:t>Akamai</a:t>
                      </a:r>
                    </a:p>
                  </a:txBody>
                  <a:tcPr marL="50800" marR="50800" marT="50800" marB="50800" anchor="ctr" anchorCtr="0" horzOverflow="overflow">
                    <a:lnB w="12700">
                      <a:solidFill>
                        <a:srgbClr val="D6D6D6"/>
                      </a:solidFill>
                      <a:miter lim="400000"/>
                    </a:lnB>
                  </a:tcPr>
                </a:tc>
                <a:tc>
                  <a:txBody>
                    <a:bodyPr/>
                    <a:lstStyle/>
                    <a:p>
                      <a:pPr defTabSz="821531">
                        <a:defRPr sz="1800">
                          <a:solidFill>
                            <a:srgbClr val="000000"/>
                          </a:solidFill>
                        </a:defRPr>
                      </a:pPr>
                      <a:r>
                        <a:rPr sz="3000">
                          <a:solidFill>
                            <a:srgbClr val="FFFFFF"/>
                          </a:solidFill>
                          <a:sym typeface="Helvetica Neue"/>
                        </a:rPr>
                        <a:t>2017-01 ~ 2018-12</a:t>
                      </a:r>
                    </a:p>
                  </a:txBody>
                  <a:tcPr marL="50800" marR="50800" marT="50800" marB="50800" anchor="ctr" anchorCtr="0" horzOverflow="overflow">
                    <a:lnB w="12700">
                      <a:solidFill>
                        <a:srgbClr val="D6D6D6"/>
                      </a:solidFill>
                      <a:miter lim="400000"/>
                    </a:lnB>
                  </a:tcPr>
                </a:tc>
                <a:tc>
                  <a:txBody>
                    <a:bodyPr/>
                    <a:lstStyle/>
                    <a:p>
                      <a:pPr defTabSz="821531">
                        <a:defRPr sz="1800">
                          <a:solidFill>
                            <a:srgbClr val="000000"/>
                          </a:solidFill>
                        </a:defRPr>
                      </a:pPr>
                      <a:r>
                        <a:rPr sz="3000">
                          <a:solidFill>
                            <a:srgbClr val="FFFFFF"/>
                          </a:solidFill>
                          <a:sym typeface="Helvetica Neue"/>
                        </a:rPr>
                        <a:t>3,300</a:t>
                      </a:r>
                    </a:p>
                  </a:txBody>
                  <a:tcPr marL="50800" marR="50800" marT="50800" marB="50800" anchor="ctr" anchorCtr="0" horzOverflow="overflow">
                    <a:lnB w="12700">
                      <a:solidFill>
                        <a:srgbClr val="D6D6D6"/>
                      </a:solidFill>
                      <a:miter lim="400000"/>
                    </a:lnB>
                  </a:tcPr>
                </a:tc>
                <a:tc>
                  <a:txBody>
                    <a:bodyPr/>
                    <a:lstStyle/>
                    <a:p>
                      <a:pPr defTabSz="821531">
                        <a:defRPr sz="1800">
                          <a:solidFill>
                            <a:srgbClr val="000000"/>
                          </a:solidFill>
                        </a:defRPr>
                      </a:pPr>
                      <a:r>
                        <a:rPr sz="3000">
                          <a:solidFill>
                            <a:srgbClr val="FFFFFF"/>
                          </a:solidFill>
                          <a:sym typeface="Helvetica Neue"/>
                        </a:rPr>
                        <a:t>1.94M</a:t>
                      </a:r>
                    </a:p>
                  </a:txBody>
                  <a:tcPr marL="50800" marR="50800" marT="50800" marB="50800" anchor="ctr" anchorCtr="0" horzOverflow="overflow">
                    <a:lnR w="12700">
                      <a:solidFill>
                        <a:srgbClr val="D6D6D6"/>
                      </a:solidFill>
                      <a:miter lim="400000"/>
                    </a:lnR>
                    <a:lnB w="12700">
                      <a:solidFill>
                        <a:srgbClr val="D6D6D6"/>
                      </a:solidFill>
                      <a:miter lim="400000"/>
                    </a:lnB>
                  </a:tcPr>
                </a:tc>
              </a:tr>
            </a:tbl>
          </a:graphicData>
        </a:graphic>
      </p:graphicFrame>
      <p:sp>
        <p:nvSpPr>
          <p:cNvPr id="612" name="More than 46 Billion BGP announcements"/>
          <p:cNvSpPr txBox="1"/>
          <p:nvPr/>
        </p:nvSpPr>
        <p:spPr>
          <a:xfrm>
            <a:off x="11210169" y="10345780"/>
            <a:ext cx="8752534"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584200">
              <a:defRPr b="0" sz="4000">
                <a:solidFill>
                  <a:schemeClr val="accent4">
                    <a:hueOff val="468000"/>
                    <a:satOff val="-4761"/>
                    <a:lumOff val="10196"/>
                  </a:schemeClr>
                </a:solidFill>
                <a:latin typeface="Gill Sans"/>
                <a:ea typeface="Gill Sans"/>
                <a:cs typeface="Gill Sans"/>
                <a:sym typeface="Gill Sans"/>
              </a:defRPr>
            </a:lvl1pPr>
          </a:lstStyle>
          <a:p>
            <a:pPr/>
            <a:r>
              <a:t>More than 46 Billion BGP announcements</a:t>
            </a:r>
          </a:p>
        </p:txBody>
      </p:sp>
      <p:sp>
        <p:nvSpPr>
          <p:cNvPr id="61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7" name="Deployment:…"/>
          <p:cNvSpPr txBox="1"/>
          <p:nvPr>
            <p:ph type="title"/>
          </p:nvPr>
        </p:nvSpPr>
        <p:spPr>
          <a:prstGeom prst="rect">
            <a:avLst/>
          </a:prstGeom>
        </p:spPr>
        <p:txBody>
          <a:bodyPr/>
          <a:lstStyle/>
          <a:p>
            <a:pPr defTabSz="553084">
              <a:defRPr sz="7504"/>
            </a:pPr>
            <a:r>
              <a:t>Deployment: </a:t>
            </a:r>
          </a:p>
          <a:p>
            <a:pPr defTabSz="553084">
              <a:defRPr sz="7504"/>
            </a:pPr>
            <a:r>
              <a:t>BGP announcements w/ RPKI</a:t>
            </a:r>
          </a:p>
        </p:txBody>
      </p:sp>
      <p:pic>
        <p:nvPicPr>
          <p:cNvPr id="618" name="Image" descr="Image"/>
          <p:cNvPicPr>
            <a:picLocks noChangeAspect="1"/>
          </p:cNvPicPr>
          <p:nvPr/>
        </p:nvPicPr>
        <p:blipFill>
          <a:blip r:embed="rId3">
            <a:extLst/>
          </a:blip>
          <a:stretch>
            <a:fillRect/>
          </a:stretch>
        </p:blipFill>
        <p:spPr>
          <a:xfrm>
            <a:off x="4445000" y="3810000"/>
            <a:ext cx="15240000" cy="7055557"/>
          </a:xfrm>
          <a:prstGeom prst="rect">
            <a:avLst/>
          </a:prstGeom>
          <a:ln w="12700">
            <a:miter lim="400000"/>
          </a:ln>
        </p:spPr>
      </p:pic>
      <p:grpSp>
        <p:nvGrpSpPr>
          <p:cNvPr id="624" name="Group"/>
          <p:cNvGrpSpPr/>
          <p:nvPr/>
        </p:nvGrpSpPr>
        <p:grpSpPr>
          <a:xfrm>
            <a:off x="7083482" y="4386164"/>
            <a:ext cx="11658679" cy="4892872"/>
            <a:chOff x="0" y="0"/>
            <a:chExt cx="11658677" cy="4892870"/>
          </a:xfrm>
        </p:grpSpPr>
        <p:sp>
          <p:nvSpPr>
            <p:cNvPr id="619" name="Group"/>
            <p:cNvSpPr/>
            <p:nvPr/>
          </p:nvSpPr>
          <p:spPr>
            <a:xfrm>
              <a:off x="0" y="1521557"/>
              <a:ext cx="11658677" cy="3371314"/>
            </a:xfrm>
            <a:prstGeom prst="rect">
              <a:avLst/>
            </a:prstGeom>
            <a:solidFill>
              <a:srgbClr val="000000"/>
            </a:solidFill>
            <a:ln w="12700" cap="flat">
              <a:noFill/>
              <a:miter lim="400000"/>
            </a:ln>
            <a:effectLst/>
          </p:spPr>
          <p:txBody>
            <a:bodyPr wrap="square" lIns="50800" tIns="50800" rIns="50800" bIns="50800" numCol="1" anchor="ctr">
              <a:noAutofit/>
            </a:bodyPr>
            <a:lstStyle/>
            <a:p>
              <a:pPr defTabSz="584200">
                <a:defRPr b="0" sz="2200">
                  <a:latin typeface="+mn-lt"/>
                  <a:ea typeface="+mn-ea"/>
                  <a:cs typeface="+mn-cs"/>
                  <a:sym typeface="Helvetica Neue Medium"/>
                </a:defRPr>
              </a:pPr>
            </a:p>
          </p:txBody>
        </p:sp>
        <p:sp>
          <p:nvSpPr>
            <p:cNvPr id="620" name="Group"/>
            <p:cNvSpPr/>
            <p:nvPr/>
          </p:nvSpPr>
          <p:spPr>
            <a:xfrm>
              <a:off x="5092910" y="0"/>
              <a:ext cx="6565768" cy="3371313"/>
            </a:xfrm>
            <a:prstGeom prst="rect">
              <a:avLst/>
            </a:prstGeom>
            <a:solidFill>
              <a:srgbClr val="000000"/>
            </a:solidFill>
            <a:ln w="12700" cap="flat">
              <a:noFill/>
              <a:miter lim="400000"/>
            </a:ln>
            <a:effectLst/>
          </p:spPr>
          <p:txBody>
            <a:bodyPr wrap="square" lIns="50800" tIns="50800" rIns="50800" bIns="50800" numCol="1" anchor="ctr">
              <a:noAutofit/>
            </a:bodyPr>
            <a:lstStyle/>
            <a:p>
              <a:pPr defTabSz="584200">
                <a:defRPr b="0" sz="2200">
                  <a:latin typeface="+mn-lt"/>
                  <a:ea typeface="+mn-ea"/>
                  <a:cs typeface="+mn-cs"/>
                  <a:sym typeface="Helvetica Neue Medium"/>
                </a:defRPr>
              </a:pPr>
            </a:p>
          </p:txBody>
        </p:sp>
        <p:sp>
          <p:nvSpPr>
            <p:cNvPr id="621" name="Group"/>
            <p:cNvSpPr/>
            <p:nvPr/>
          </p:nvSpPr>
          <p:spPr>
            <a:xfrm>
              <a:off x="4217587" y="1340338"/>
              <a:ext cx="825232" cy="575515"/>
            </a:xfrm>
            <a:prstGeom prst="rect">
              <a:avLst/>
            </a:prstGeom>
            <a:solidFill>
              <a:srgbClr val="000000"/>
            </a:solidFill>
            <a:ln w="12700" cap="flat">
              <a:noFill/>
              <a:miter lim="400000"/>
            </a:ln>
            <a:effectLst/>
          </p:spPr>
          <p:txBody>
            <a:bodyPr wrap="square" lIns="50800" tIns="50800" rIns="50800" bIns="50800" numCol="1" anchor="ctr">
              <a:noAutofit/>
            </a:bodyPr>
            <a:lstStyle/>
            <a:p>
              <a:pPr defTabSz="584200">
                <a:defRPr b="0" sz="2200">
                  <a:latin typeface="+mn-lt"/>
                  <a:ea typeface="+mn-ea"/>
                  <a:cs typeface="+mn-cs"/>
                  <a:sym typeface="Helvetica Neue Medium"/>
                </a:defRPr>
              </a:pPr>
            </a:p>
          </p:txBody>
        </p:sp>
        <p:sp>
          <p:nvSpPr>
            <p:cNvPr id="622" name="Group"/>
            <p:cNvSpPr/>
            <p:nvPr/>
          </p:nvSpPr>
          <p:spPr>
            <a:xfrm>
              <a:off x="4217587" y="913423"/>
              <a:ext cx="825232" cy="341728"/>
            </a:xfrm>
            <a:prstGeom prst="rect">
              <a:avLst/>
            </a:prstGeom>
            <a:solidFill>
              <a:srgbClr val="000000"/>
            </a:solidFill>
            <a:ln w="12700" cap="flat">
              <a:noFill/>
              <a:miter lim="400000"/>
            </a:ln>
            <a:effectLst/>
          </p:spPr>
          <p:txBody>
            <a:bodyPr wrap="square" lIns="50800" tIns="50800" rIns="50800" bIns="50800" numCol="1" anchor="ctr">
              <a:noAutofit/>
            </a:bodyPr>
            <a:lstStyle/>
            <a:p>
              <a:pPr defTabSz="584200">
                <a:defRPr b="0" sz="2200">
                  <a:latin typeface="+mn-lt"/>
                  <a:ea typeface="+mn-ea"/>
                  <a:cs typeface="+mn-cs"/>
                  <a:sym typeface="Helvetica Neue Medium"/>
                </a:defRPr>
              </a:pPr>
            </a:p>
          </p:txBody>
        </p:sp>
        <p:sp>
          <p:nvSpPr>
            <p:cNvPr id="623" name="Group"/>
            <p:cNvSpPr/>
            <p:nvPr/>
          </p:nvSpPr>
          <p:spPr>
            <a:xfrm>
              <a:off x="1429937" y="976923"/>
              <a:ext cx="138144" cy="575514"/>
            </a:xfrm>
            <a:prstGeom prst="rect">
              <a:avLst/>
            </a:prstGeom>
            <a:solidFill>
              <a:srgbClr val="000000"/>
            </a:solidFill>
            <a:ln w="12700" cap="flat">
              <a:noFill/>
              <a:miter lim="400000"/>
            </a:ln>
            <a:effectLst/>
          </p:spPr>
          <p:txBody>
            <a:bodyPr wrap="square" lIns="50800" tIns="50800" rIns="50800" bIns="50800" numCol="1" anchor="ctr">
              <a:noAutofit/>
            </a:bodyPr>
            <a:lstStyle/>
            <a:p>
              <a:pPr defTabSz="584200">
                <a:defRPr b="0" sz="2200">
                  <a:latin typeface="+mn-lt"/>
                  <a:ea typeface="+mn-ea"/>
                  <a:cs typeface="+mn-cs"/>
                  <a:sym typeface="Helvetica Neue Medium"/>
                </a:defRPr>
              </a:pPr>
            </a:p>
          </p:txBody>
        </p:sp>
      </p:grpSp>
      <p:grpSp>
        <p:nvGrpSpPr>
          <p:cNvPr id="627" name="Group"/>
          <p:cNvGrpSpPr/>
          <p:nvPr/>
        </p:nvGrpSpPr>
        <p:grpSpPr>
          <a:xfrm>
            <a:off x="5198607" y="11390487"/>
            <a:ext cx="4340902" cy="1924555"/>
            <a:chOff x="0" y="0"/>
            <a:chExt cx="4340900" cy="1924553"/>
          </a:xfrm>
        </p:grpSpPr>
        <p:sp>
          <p:nvSpPr>
            <p:cNvPr id="625" name="Deployment"/>
            <p:cNvSpPr/>
            <p:nvPr/>
          </p:nvSpPr>
          <p:spPr>
            <a:xfrm>
              <a:off x="0" y="0"/>
              <a:ext cx="2339373" cy="1165580"/>
            </a:xfrm>
            <a:prstGeom prst="roundRect">
              <a:avLst>
                <a:gd name="adj" fmla="val 18639"/>
              </a:avLst>
            </a:prstGeom>
            <a:solidFill>
              <a:srgbClr val="00BB00"/>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84200">
                <a:defRPr b="0" sz="2900">
                  <a:latin typeface="Gill Sans"/>
                  <a:ea typeface="Gill Sans"/>
                  <a:cs typeface="Gill Sans"/>
                  <a:sym typeface="Gill Sans"/>
                </a:defRPr>
              </a:lvl1pPr>
            </a:lstStyle>
            <a:p>
              <a:pPr/>
              <a:r>
                <a:t>Deployment</a:t>
              </a:r>
            </a:p>
          </p:txBody>
        </p:sp>
        <p:sp>
          <p:nvSpPr>
            <p:cNvPr id="626" name="RPKI-enabled BGP announcements are consistently increasing"/>
            <p:cNvSpPr/>
            <p:nvPr/>
          </p:nvSpPr>
          <p:spPr>
            <a:xfrm>
              <a:off x="3070900" y="654553"/>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584200">
                <a:defRPr b="0" sz="3600">
                  <a:solidFill>
                    <a:srgbClr val="FFFB00"/>
                  </a:solidFill>
                  <a:latin typeface="Gill Sans"/>
                  <a:ea typeface="Gill Sans"/>
                  <a:cs typeface="Gill Sans"/>
                  <a:sym typeface="Gill Sans"/>
                </a:defRPr>
              </a:lvl1pPr>
            </a:lstStyle>
            <a:p>
              <a:pPr/>
              <a:r>
                <a:t>RPKI-enabled BGP announcements are consistently increasing </a:t>
              </a:r>
            </a:p>
          </p:txBody>
        </p:sp>
      </p:grpSp>
      <p:pic>
        <p:nvPicPr>
          <p:cNvPr id="628" name="Image" descr="Image"/>
          <p:cNvPicPr>
            <a:picLocks noChangeAspect="1"/>
          </p:cNvPicPr>
          <p:nvPr/>
        </p:nvPicPr>
        <p:blipFill>
          <a:blip r:embed="rId4">
            <a:extLst/>
          </a:blip>
          <a:stretch>
            <a:fillRect/>
          </a:stretch>
        </p:blipFill>
        <p:spPr>
          <a:xfrm>
            <a:off x="8517845" y="5595634"/>
            <a:ext cx="292101" cy="304801"/>
          </a:xfrm>
          <a:prstGeom prst="rect">
            <a:avLst/>
          </a:prstGeom>
          <a:ln w="12700">
            <a:miter lim="400000"/>
          </a:ln>
        </p:spPr>
      </p:pic>
      <p:sp>
        <p:nvSpPr>
          <p:cNvPr id="62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8" presetID="22" grpId="1" fill="hold">
                                  <p:stCondLst>
                                    <p:cond delay="0"/>
                                  </p:stCondLst>
                                  <p:iterate type="el" backwards="0">
                                    <p:tmAbs val="0"/>
                                  </p:iterate>
                                  <p:childTnLst>
                                    <p:animEffect filter="wipe(left)" transition="out">
                                      <p:cBhvr>
                                        <p:cTn id="6" dur="300" fill="hold"/>
                                        <p:tgtEl>
                                          <p:spTgt spid="624"/>
                                        </p:tgtEl>
                                      </p:cBhvr>
                                    </p:animEffect>
                                    <p:set>
                                      <p:cBhvr>
                                        <p:cTn id="7" fill="hold">
                                          <p:stCondLst>
                                            <p:cond delay="299"/>
                                          </p:stCondLst>
                                        </p:cTn>
                                        <p:tgtEl>
                                          <p:spTgt spid="624"/>
                                        </p:tgtEl>
                                        <p:attrNameLst>
                                          <p:attrName>style.visibility</p:attrName>
                                        </p:attrNameLst>
                                      </p:cBhvr>
                                      <p:to>
                                        <p:strVal val="hidden"/>
                                      </p:to>
                                    </p:set>
                                  </p:childTnLst>
                                </p:cTn>
                              </p:par>
                            </p:childTnLst>
                          </p:cTn>
                        </p:par>
                        <p:par>
                          <p:cTn id="8" fill="hold">
                            <p:stCondLst>
                              <p:cond delay="300"/>
                            </p:stCondLst>
                            <p:childTnLst>
                              <p:par>
                                <p:cTn id="9" presetClass="entr" nodeType="afterEffect" presetID="9" grpId="2" fill="hold">
                                  <p:stCondLst>
                                    <p:cond delay="0"/>
                                  </p:stCondLst>
                                  <p:iterate type="el" backwards="0">
                                    <p:tmAbs val="0"/>
                                  </p:iterate>
                                  <p:childTnLst>
                                    <p:set>
                                      <p:cBhvr>
                                        <p:cTn id="10" fill="hold"/>
                                        <p:tgtEl>
                                          <p:spTgt spid="627"/>
                                        </p:tgtEl>
                                        <p:attrNameLst>
                                          <p:attrName>style.visibility</p:attrName>
                                        </p:attrNameLst>
                                      </p:cBhvr>
                                      <p:to>
                                        <p:strVal val="visible"/>
                                      </p:to>
                                    </p:set>
                                    <p:animEffect filter="dissolve" transition="in">
                                      <p:cBhvr>
                                        <p:cTn id="11" dur="499"/>
                                        <p:tgtEl>
                                          <p:spTgt spid="6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24" grpId="1"/>
      <p:bldP build="whole" bldLvl="1" animBg="1" rev="0" advAuto="0" spid="627" grpId="2"/>
    </p:bld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3" name="RPKI validation over…"/>
          <p:cNvSpPr txBox="1"/>
          <p:nvPr>
            <p:ph type="title"/>
          </p:nvPr>
        </p:nvSpPr>
        <p:spPr>
          <a:prstGeom prst="rect">
            <a:avLst/>
          </a:prstGeom>
        </p:spPr>
        <p:txBody>
          <a:bodyPr/>
          <a:lstStyle/>
          <a:p>
            <a:pPr defTabSz="553084">
              <a:defRPr sz="7504"/>
            </a:pPr>
            <a:r>
              <a:t>RPKI validation over </a:t>
            </a:r>
          </a:p>
          <a:p>
            <a:pPr defTabSz="553084">
              <a:defRPr sz="7504"/>
            </a:pPr>
            <a:r>
              <a:t>BGP announcements</a:t>
            </a:r>
          </a:p>
        </p:txBody>
      </p:sp>
      <p:grpSp>
        <p:nvGrpSpPr>
          <p:cNvPr id="636" name="Group"/>
          <p:cNvGrpSpPr/>
          <p:nvPr/>
        </p:nvGrpSpPr>
        <p:grpSpPr>
          <a:xfrm>
            <a:off x="7274805" y="7343915"/>
            <a:ext cx="1605791" cy="1963355"/>
            <a:chOff x="0" y="0"/>
            <a:chExt cx="1605789" cy="1963353"/>
          </a:xfrm>
        </p:grpSpPr>
        <p:sp>
          <p:nvSpPr>
            <p:cNvPr id="634" name="BGP…"/>
            <p:cNvSpPr/>
            <p:nvPr/>
          </p:nvSpPr>
          <p:spPr>
            <a:xfrm>
              <a:off x="0" y="0"/>
              <a:ext cx="1605790" cy="1232109"/>
            </a:xfrm>
            <a:prstGeom prst="rect">
              <a:avLst/>
            </a:prstGeom>
            <a:noFill/>
            <a:ln w="635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defRPr b="0" sz="3000">
                  <a:latin typeface="+mn-lt"/>
                  <a:ea typeface="+mn-ea"/>
                  <a:cs typeface="+mn-cs"/>
                  <a:sym typeface="Helvetica Neue Medium"/>
                </a:defRPr>
              </a:pPr>
              <a:r>
                <a:t>BGP</a:t>
              </a:r>
            </a:p>
            <a:p>
              <a:pPr>
                <a:defRPr b="0" sz="3000">
                  <a:latin typeface="+mn-lt"/>
                  <a:ea typeface="+mn-ea"/>
                  <a:cs typeface="+mn-cs"/>
                  <a:sym typeface="Helvetica Neue Medium"/>
                </a:defRPr>
              </a:pPr>
              <a:r>
                <a:t>ann.</a:t>
              </a:r>
            </a:p>
          </p:txBody>
        </p:sp>
        <p:sp>
          <p:nvSpPr>
            <p:cNvPr id="635" name="46.8 B"/>
            <p:cNvSpPr txBox="1"/>
            <p:nvPr/>
          </p:nvSpPr>
          <p:spPr>
            <a:xfrm>
              <a:off x="130137" y="1336967"/>
              <a:ext cx="1345515" cy="6263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lstStyle>
            <a:p>
              <a:pPr/>
              <a:r>
                <a:t>46.8 B</a:t>
              </a:r>
            </a:p>
          </p:txBody>
        </p:sp>
      </p:grpSp>
      <p:grpSp>
        <p:nvGrpSpPr>
          <p:cNvPr id="640" name="Group"/>
          <p:cNvGrpSpPr/>
          <p:nvPr/>
        </p:nvGrpSpPr>
        <p:grpSpPr>
          <a:xfrm>
            <a:off x="8900111" y="6105345"/>
            <a:ext cx="2855361" cy="1270001"/>
            <a:chOff x="0" y="616975"/>
            <a:chExt cx="2855360" cy="1270000"/>
          </a:xfrm>
        </p:grpSpPr>
        <p:sp>
          <p:nvSpPr>
            <p:cNvPr id="637" name="Line"/>
            <p:cNvSpPr/>
            <p:nvPr/>
          </p:nvSpPr>
          <p:spPr>
            <a:xfrm flipV="1">
              <a:off x="0" y="975617"/>
              <a:ext cx="863385" cy="863386"/>
            </a:xfrm>
            <a:prstGeom prst="line">
              <a:avLst/>
            </a:prstGeom>
            <a:noFill/>
            <a:ln w="25400" cap="flat">
              <a:solidFill>
                <a:srgbClr val="FFFFFF"/>
              </a:solidFill>
              <a:custDash>
                <a:ds d="200000" sp="200000"/>
              </a:custDash>
              <a:miter lim="400000"/>
              <a:tailEnd type="triangle" w="med" len="med"/>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638" name="43 B (91.9%)…"/>
            <p:cNvSpPr/>
            <p:nvPr/>
          </p:nvSpPr>
          <p:spPr>
            <a:xfrm>
              <a:off x="1585360" y="616975"/>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l">
                <a:defRPr>
                  <a:solidFill>
                    <a:schemeClr val="accent4">
                      <a:hueOff val="468000"/>
                      <a:satOff val="-4761"/>
                      <a:lumOff val="10196"/>
                    </a:schemeClr>
                  </a:solidFill>
                </a:defRPr>
              </a:pPr>
              <a:r>
                <a:t>43 B (91.9%)</a:t>
              </a:r>
            </a:p>
            <a:p>
              <a:pPr algn="l"/>
              <a:r>
                <a:t>(unknown)</a:t>
              </a:r>
            </a:p>
          </p:txBody>
        </p:sp>
        <p:sp>
          <p:nvSpPr>
            <p:cNvPr id="639" name="?"/>
            <p:cNvSpPr/>
            <p:nvPr/>
          </p:nvSpPr>
          <p:spPr>
            <a:xfrm>
              <a:off x="835672" y="616975"/>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7200">
                  <a:solidFill>
                    <a:schemeClr val="accent4">
                      <a:hueOff val="468000"/>
                      <a:satOff val="-4761"/>
                      <a:lumOff val="10196"/>
                    </a:schemeClr>
                  </a:solidFill>
                </a:defRPr>
              </a:lvl1pPr>
            </a:lstStyle>
            <a:p>
              <a:pPr/>
              <a:r>
                <a:t>?</a:t>
              </a:r>
            </a:p>
          </p:txBody>
        </p:sp>
      </p:grpSp>
      <p:grpSp>
        <p:nvGrpSpPr>
          <p:cNvPr id="647" name="Group"/>
          <p:cNvGrpSpPr/>
          <p:nvPr/>
        </p:nvGrpSpPr>
        <p:grpSpPr>
          <a:xfrm>
            <a:off x="12933528" y="6454626"/>
            <a:ext cx="5274031" cy="2647532"/>
            <a:chOff x="0" y="0"/>
            <a:chExt cx="5274030" cy="2647531"/>
          </a:xfrm>
        </p:grpSpPr>
        <p:sp>
          <p:nvSpPr>
            <p:cNvPr id="641" name="Line"/>
            <p:cNvSpPr/>
            <p:nvPr/>
          </p:nvSpPr>
          <p:spPr>
            <a:xfrm>
              <a:off x="1205" y="1505653"/>
              <a:ext cx="1360651" cy="677127"/>
            </a:xfrm>
            <a:prstGeom prst="line">
              <a:avLst/>
            </a:prstGeom>
            <a:noFill/>
            <a:ln w="25400" cap="flat">
              <a:solidFill>
                <a:srgbClr val="FFFFFF"/>
              </a:solidFill>
              <a:prstDash val="solid"/>
              <a:miter lim="400000"/>
              <a:tailEnd type="triangle" w="med" len="med"/>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642" name="Line"/>
            <p:cNvSpPr/>
            <p:nvPr/>
          </p:nvSpPr>
          <p:spPr>
            <a:xfrm flipV="1">
              <a:off x="-1" y="687331"/>
              <a:ext cx="1338795" cy="831241"/>
            </a:xfrm>
            <a:prstGeom prst="line">
              <a:avLst/>
            </a:prstGeom>
            <a:noFill/>
            <a:ln w="25400" cap="flat">
              <a:solidFill>
                <a:srgbClr val="FFFFFF"/>
              </a:solidFill>
              <a:prstDash val="solid"/>
              <a:miter lim="400000"/>
              <a:tailEnd type="triangle" w="med" len="med"/>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643" name="Dingbat Check"/>
            <p:cNvSpPr/>
            <p:nvPr/>
          </p:nvSpPr>
          <p:spPr>
            <a:xfrm>
              <a:off x="1479413" y="-1"/>
              <a:ext cx="893930" cy="849469"/>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cap="flat">
              <a:noFill/>
              <a:miter lim="400000"/>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644" name="Dingbat X"/>
            <p:cNvSpPr/>
            <p:nvPr/>
          </p:nvSpPr>
          <p:spPr>
            <a:xfrm>
              <a:off x="1566943" y="1798063"/>
              <a:ext cx="718872" cy="849469"/>
            </a:xfrm>
            <a:custGeom>
              <a:avLst/>
              <a:gdLst/>
              <a:ahLst/>
              <a:cxnLst>
                <a:cxn ang="0">
                  <a:pos x="wd2" y="hd2"/>
                </a:cxn>
                <a:cxn ang="5400000">
                  <a:pos x="wd2" y="hd2"/>
                </a:cxn>
                <a:cxn ang="10800000">
                  <a:pos x="wd2" y="hd2"/>
                </a:cxn>
                <a:cxn ang="16200000">
                  <a:pos x="wd2" y="hd2"/>
                </a:cxn>
              </a:cxnLst>
              <a:rect l="0" t="0" r="r" b="b"/>
              <a:pathLst>
                <a:path w="21484" h="21548" fill="norm" stroke="1"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chemeClr val="accent5"/>
            </a:solidFill>
            <a:ln w="12700" cap="flat">
              <a:noFill/>
              <a:miter lim="400000"/>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645" name="3.5 B (90.4%)"/>
            <p:cNvSpPr txBox="1"/>
            <p:nvPr/>
          </p:nvSpPr>
          <p:spPr>
            <a:xfrm>
              <a:off x="2603652" y="111540"/>
              <a:ext cx="2670379" cy="6263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a:solidFill>
                    <a:schemeClr val="accent3">
                      <a:hueOff val="-365725"/>
                      <a:satOff val="-32500"/>
                      <a:lumOff val="18235"/>
                    </a:schemeClr>
                  </a:solidFill>
                </a:defRPr>
              </a:lvl1pPr>
            </a:lstStyle>
            <a:p>
              <a:pPr/>
              <a:r>
                <a:t>3.5 B (90.4%)</a:t>
              </a:r>
            </a:p>
          </p:txBody>
        </p:sp>
        <p:sp>
          <p:nvSpPr>
            <p:cNvPr id="646" name="344 M (9.6%)"/>
            <p:cNvSpPr txBox="1"/>
            <p:nvPr/>
          </p:nvSpPr>
          <p:spPr>
            <a:xfrm>
              <a:off x="2624940" y="1909603"/>
              <a:ext cx="2639899" cy="6263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a:solidFill>
                    <a:schemeClr val="accent5"/>
                  </a:solidFill>
                </a:defRPr>
              </a:lvl1pPr>
            </a:lstStyle>
            <a:p>
              <a:pPr/>
              <a:r>
                <a:t>344 M (9.6%)</a:t>
              </a:r>
            </a:p>
          </p:txBody>
        </p:sp>
      </p:grpSp>
      <p:grpSp>
        <p:nvGrpSpPr>
          <p:cNvPr id="651" name="Group"/>
          <p:cNvGrpSpPr/>
          <p:nvPr/>
        </p:nvGrpSpPr>
        <p:grpSpPr>
          <a:xfrm>
            <a:off x="8937452" y="7343915"/>
            <a:ext cx="3941808" cy="3148761"/>
            <a:chOff x="0" y="0"/>
            <a:chExt cx="3941806" cy="3148760"/>
          </a:xfrm>
        </p:grpSpPr>
        <p:sp>
          <p:nvSpPr>
            <p:cNvPr id="648" name="Line"/>
            <p:cNvSpPr/>
            <p:nvPr/>
          </p:nvSpPr>
          <p:spPr>
            <a:xfrm>
              <a:off x="0" y="616053"/>
              <a:ext cx="2286201" cy="1"/>
            </a:xfrm>
            <a:prstGeom prst="line">
              <a:avLst/>
            </a:prstGeom>
            <a:noFill/>
            <a:ln w="25400" cap="flat">
              <a:solidFill>
                <a:srgbClr val="FFFFFF"/>
              </a:solidFill>
              <a:prstDash val="solid"/>
              <a:miter lim="400000"/>
              <a:tailEnd type="triangle" w="med" len="med"/>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649" name="3.8 B (8.1%)…"/>
            <p:cNvSpPr/>
            <p:nvPr/>
          </p:nvSpPr>
          <p:spPr>
            <a:xfrm>
              <a:off x="2081801" y="1878760"/>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l"/>
              <a:r>
                <a:t>3.8 B (8.1%)</a:t>
              </a:r>
            </a:p>
            <a:p>
              <a:pPr/>
              <a:r>
                <a:t>Covered</a:t>
              </a:r>
            </a:p>
          </p:txBody>
        </p:sp>
        <p:sp>
          <p:nvSpPr>
            <p:cNvPr id="650" name="BGP…"/>
            <p:cNvSpPr/>
            <p:nvPr/>
          </p:nvSpPr>
          <p:spPr>
            <a:xfrm>
              <a:off x="2336017" y="0"/>
              <a:ext cx="1605790" cy="1232109"/>
            </a:xfrm>
            <a:prstGeom prst="rect">
              <a:avLst/>
            </a:prstGeom>
            <a:noFill/>
            <a:ln w="635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defRPr b="0" sz="3000">
                  <a:latin typeface="+mn-lt"/>
                  <a:ea typeface="+mn-ea"/>
                  <a:cs typeface="+mn-cs"/>
                  <a:sym typeface="Helvetica Neue Medium"/>
                </a:defRPr>
              </a:pPr>
              <a:r>
                <a:t>BGP</a:t>
              </a:r>
            </a:p>
            <a:p>
              <a:pPr>
                <a:defRPr b="0" sz="3000">
                  <a:latin typeface="+mn-lt"/>
                  <a:ea typeface="+mn-ea"/>
                  <a:cs typeface="+mn-cs"/>
                  <a:sym typeface="Helvetica Neue Medium"/>
                </a:defRPr>
              </a:pPr>
              <a:r>
                <a:t>ann.</a:t>
              </a:r>
            </a:p>
          </p:txBody>
        </p:sp>
      </p:grpSp>
      <p:sp>
        <p:nvSpPr>
          <p:cNvPr id="65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640"/>
                                        </p:tgtEl>
                                        <p:attrNameLst>
                                          <p:attrName>style.visibility</p:attrName>
                                        </p:attrNameLst>
                                      </p:cBhvr>
                                      <p:to>
                                        <p:strVal val="visible"/>
                                      </p:to>
                                    </p:set>
                                    <p:animEffect filter="wipe(left)" transition="in">
                                      <p:cBhvr>
                                        <p:cTn id="7" dur="300"/>
                                        <p:tgtEl>
                                          <p:spTgt spid="640"/>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2" fill="hold">
                                  <p:stCondLst>
                                    <p:cond delay="0"/>
                                  </p:stCondLst>
                                  <p:iterate type="el" backwards="0">
                                    <p:tmAbs val="0"/>
                                  </p:iterate>
                                  <p:childTnLst>
                                    <p:set>
                                      <p:cBhvr>
                                        <p:cTn id="11" fill="hold"/>
                                        <p:tgtEl>
                                          <p:spTgt spid="651"/>
                                        </p:tgtEl>
                                        <p:attrNameLst>
                                          <p:attrName>style.visibility</p:attrName>
                                        </p:attrNameLst>
                                      </p:cBhvr>
                                      <p:to>
                                        <p:strVal val="visible"/>
                                      </p:to>
                                    </p:set>
                                    <p:animEffect filter="wipe(left)" transition="in">
                                      <p:cBhvr>
                                        <p:cTn id="12" dur="300"/>
                                        <p:tgtEl>
                                          <p:spTgt spid="651"/>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8" presetID="22" grpId="3" fill="hold">
                                  <p:stCondLst>
                                    <p:cond delay="0"/>
                                  </p:stCondLst>
                                  <p:iterate type="el" backwards="0">
                                    <p:tmAbs val="0"/>
                                  </p:iterate>
                                  <p:childTnLst>
                                    <p:set>
                                      <p:cBhvr>
                                        <p:cTn id="16" fill="hold"/>
                                        <p:tgtEl>
                                          <p:spTgt spid="647"/>
                                        </p:tgtEl>
                                        <p:attrNameLst>
                                          <p:attrName>style.visibility</p:attrName>
                                        </p:attrNameLst>
                                      </p:cBhvr>
                                      <p:to>
                                        <p:strVal val="visible"/>
                                      </p:to>
                                    </p:set>
                                    <p:animEffect filter="wipe(left)" transition="in">
                                      <p:cBhvr>
                                        <p:cTn id="17" dur="300"/>
                                        <p:tgtEl>
                                          <p:spTgt spid="6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40" grpId="1"/>
      <p:bldP build="whole" bldLvl="1" animBg="1" rev="0" advAuto="0" spid="651" grpId="2"/>
      <p:bldP build="whole" bldLvl="1" animBg="1" rev="0" advAuto="0" spid="647" grpId="3"/>
    </p:bld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56" name="Image" descr="Image"/>
          <p:cNvPicPr>
            <a:picLocks noChangeAspect="1"/>
          </p:cNvPicPr>
          <p:nvPr/>
        </p:nvPicPr>
        <p:blipFill>
          <a:blip r:embed="rId3">
            <a:extLst/>
          </a:blip>
          <a:stretch>
            <a:fillRect/>
          </a:stretch>
        </p:blipFill>
        <p:spPr>
          <a:xfrm>
            <a:off x="282898" y="5035978"/>
            <a:ext cx="13399147" cy="6203310"/>
          </a:xfrm>
          <a:prstGeom prst="rect">
            <a:avLst/>
          </a:prstGeom>
          <a:ln w="12700">
            <a:miter lim="400000"/>
          </a:ln>
        </p:spPr>
      </p:pic>
      <p:sp>
        <p:nvSpPr>
          <p:cNvPr id="657" name="RPKI validation over…"/>
          <p:cNvSpPr txBox="1"/>
          <p:nvPr>
            <p:ph type="title"/>
          </p:nvPr>
        </p:nvSpPr>
        <p:spPr>
          <a:prstGeom prst="rect">
            <a:avLst/>
          </a:prstGeom>
        </p:spPr>
        <p:txBody>
          <a:bodyPr/>
          <a:lstStyle/>
          <a:p>
            <a:pPr defTabSz="553084">
              <a:defRPr sz="7504"/>
            </a:pPr>
            <a:r>
              <a:t>RPKI validation over </a:t>
            </a:r>
          </a:p>
          <a:p>
            <a:pPr defTabSz="553084">
              <a:defRPr sz="7504"/>
            </a:pPr>
            <a:r>
              <a:t>BGP announcements</a:t>
            </a:r>
          </a:p>
        </p:txBody>
      </p:sp>
      <p:sp>
        <p:nvSpPr>
          <p:cNvPr id="658" name="Text"/>
          <p:cNvSpPr txBox="1"/>
          <p:nvPr/>
        </p:nvSpPr>
        <p:spPr>
          <a:xfrm>
            <a:off x="11959031" y="13081000"/>
            <a:ext cx="453238"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defTabSz="825500">
              <a:defRPr b="0" sz="2400">
                <a:latin typeface="Helvetica Neue Light"/>
                <a:ea typeface="Helvetica Neue Light"/>
                <a:cs typeface="Helvetica Neue Light"/>
                <a:sym typeface="Helvetica Neue Light"/>
              </a:defRPr>
            </a:lvl1pPr>
          </a:lstStyle>
          <a:p>
            <a:pPr/>
            <a:fld id="{86CB4B4D-7CA3-9044-876B-883B54F8677D}" type="slidenum"/>
          </a:p>
        </p:txBody>
      </p:sp>
      <p:grpSp>
        <p:nvGrpSpPr>
          <p:cNvPr id="662" name="Group"/>
          <p:cNvGrpSpPr/>
          <p:nvPr/>
        </p:nvGrpSpPr>
        <p:grpSpPr>
          <a:xfrm>
            <a:off x="2857423" y="3569089"/>
            <a:ext cx="13140574" cy="6201114"/>
            <a:chOff x="0" y="0"/>
            <a:chExt cx="13140573" cy="6201112"/>
          </a:xfrm>
        </p:grpSpPr>
        <p:sp>
          <p:nvSpPr>
            <p:cNvPr id="659" name="Rounded Rectangle"/>
            <p:cNvSpPr/>
            <p:nvPr/>
          </p:nvSpPr>
          <p:spPr>
            <a:xfrm>
              <a:off x="0" y="2256308"/>
              <a:ext cx="1113563" cy="3944805"/>
            </a:xfrm>
            <a:prstGeom prst="roundRect">
              <a:avLst>
                <a:gd name="adj" fmla="val 17107"/>
              </a:avLst>
            </a:prstGeom>
            <a:solidFill>
              <a:schemeClr val="accent5">
                <a:hueOff val="89162"/>
                <a:satOff val="9554"/>
                <a:lumOff val="16296"/>
                <a:alpha val="44752"/>
              </a:schemeClr>
            </a:solidFill>
            <a:ln w="12700" cap="flat">
              <a:noFill/>
              <a:miter lim="400000"/>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660" name="During 2011, 48.92% covered announcements were invalid; 27.47% of invalid were due to announced IP prefixes being covered, but not matched with VRPs"/>
            <p:cNvSpPr txBox="1"/>
            <p:nvPr/>
          </p:nvSpPr>
          <p:spPr>
            <a:xfrm>
              <a:off x="2901818" y="0"/>
              <a:ext cx="10238756" cy="1514476"/>
            </a:xfrm>
            <a:prstGeom prst="rect">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b="0">
                  <a:solidFill>
                    <a:schemeClr val="accent5">
                      <a:hueOff val="89162"/>
                      <a:satOff val="9554"/>
                      <a:lumOff val="16296"/>
                    </a:schemeClr>
                  </a:solidFill>
                  <a:latin typeface="Gill Sans"/>
                  <a:ea typeface="Gill Sans"/>
                  <a:cs typeface="Gill Sans"/>
                  <a:sym typeface="Gill Sans"/>
                </a:defRPr>
              </a:lvl1pPr>
            </a:lstStyle>
            <a:p>
              <a:pPr/>
              <a:r>
                <a:t>During 2011, 48.92% covered announcements were invalid; 27.47% of invalid were due to announced IP prefixes being covered, but not matched with VRPs</a:t>
              </a:r>
            </a:p>
          </p:txBody>
        </p:sp>
        <p:sp>
          <p:nvSpPr>
            <p:cNvPr id="661" name="Line"/>
            <p:cNvSpPr/>
            <p:nvPr/>
          </p:nvSpPr>
          <p:spPr>
            <a:xfrm flipH="1">
              <a:off x="1107764" y="1166390"/>
              <a:ext cx="1336535" cy="1336535"/>
            </a:xfrm>
            <a:prstGeom prst="line">
              <a:avLst/>
            </a:prstGeom>
            <a:noFill/>
            <a:ln w="25400" cap="flat">
              <a:solidFill>
                <a:schemeClr val="accent5"/>
              </a:solidFill>
              <a:prstDash val="solid"/>
              <a:miter lim="400000"/>
              <a:tailEnd type="triangle" w="med" len="med"/>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grpSp>
      <p:grpSp>
        <p:nvGrpSpPr>
          <p:cNvPr id="665" name="Group"/>
          <p:cNvGrpSpPr/>
          <p:nvPr/>
        </p:nvGrpSpPr>
        <p:grpSpPr>
          <a:xfrm>
            <a:off x="13335750" y="7383422"/>
            <a:ext cx="1605791" cy="1963354"/>
            <a:chOff x="0" y="0"/>
            <a:chExt cx="1605789" cy="1963353"/>
          </a:xfrm>
        </p:grpSpPr>
        <p:sp>
          <p:nvSpPr>
            <p:cNvPr id="663" name="BGP…"/>
            <p:cNvSpPr/>
            <p:nvPr/>
          </p:nvSpPr>
          <p:spPr>
            <a:xfrm>
              <a:off x="0" y="0"/>
              <a:ext cx="1605790" cy="1232109"/>
            </a:xfrm>
            <a:prstGeom prst="rect">
              <a:avLst/>
            </a:prstGeom>
            <a:noFill/>
            <a:ln w="635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defRPr b="0" sz="3000">
                  <a:latin typeface="+mn-lt"/>
                  <a:ea typeface="+mn-ea"/>
                  <a:cs typeface="+mn-cs"/>
                  <a:sym typeface="Helvetica Neue Medium"/>
                </a:defRPr>
              </a:pPr>
              <a:r>
                <a:t>BGP</a:t>
              </a:r>
            </a:p>
            <a:p>
              <a:pPr>
                <a:defRPr b="0" sz="3000">
                  <a:latin typeface="+mn-lt"/>
                  <a:ea typeface="+mn-ea"/>
                  <a:cs typeface="+mn-cs"/>
                  <a:sym typeface="Helvetica Neue Medium"/>
                </a:defRPr>
              </a:pPr>
              <a:r>
                <a:t>ann.</a:t>
              </a:r>
            </a:p>
          </p:txBody>
        </p:sp>
        <p:sp>
          <p:nvSpPr>
            <p:cNvPr id="664" name="46.8 B"/>
            <p:cNvSpPr txBox="1"/>
            <p:nvPr/>
          </p:nvSpPr>
          <p:spPr>
            <a:xfrm>
              <a:off x="130137" y="1336967"/>
              <a:ext cx="1345515" cy="6263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lstStyle>
            <a:p>
              <a:pPr/>
              <a:r>
                <a:t>46.8 B</a:t>
              </a:r>
            </a:p>
          </p:txBody>
        </p:sp>
      </p:grpSp>
      <p:grpSp>
        <p:nvGrpSpPr>
          <p:cNvPr id="669" name="Group"/>
          <p:cNvGrpSpPr/>
          <p:nvPr/>
        </p:nvGrpSpPr>
        <p:grpSpPr>
          <a:xfrm>
            <a:off x="14961055" y="5527877"/>
            <a:ext cx="4345554" cy="1839003"/>
            <a:chOff x="0" y="0"/>
            <a:chExt cx="4345552" cy="1839002"/>
          </a:xfrm>
        </p:grpSpPr>
        <p:sp>
          <p:nvSpPr>
            <p:cNvPr id="666" name="Line"/>
            <p:cNvSpPr/>
            <p:nvPr/>
          </p:nvSpPr>
          <p:spPr>
            <a:xfrm flipV="1">
              <a:off x="0" y="975617"/>
              <a:ext cx="863385" cy="863386"/>
            </a:xfrm>
            <a:prstGeom prst="line">
              <a:avLst/>
            </a:prstGeom>
            <a:noFill/>
            <a:ln w="25400" cap="flat">
              <a:solidFill>
                <a:srgbClr val="FFFFFF"/>
              </a:solidFill>
              <a:custDash>
                <a:ds d="200000" sp="200000"/>
              </a:custDash>
              <a:miter lim="400000"/>
              <a:tailEnd type="triangle" w="med" len="med"/>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667" name="43 B (91.9%)…"/>
            <p:cNvSpPr txBox="1"/>
            <p:nvPr/>
          </p:nvSpPr>
          <p:spPr>
            <a:xfrm>
              <a:off x="1585360" y="56132"/>
              <a:ext cx="2760193" cy="11216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l">
                <a:defRPr>
                  <a:solidFill>
                    <a:schemeClr val="accent4">
                      <a:hueOff val="468000"/>
                      <a:satOff val="-4761"/>
                      <a:lumOff val="10196"/>
                    </a:schemeClr>
                  </a:solidFill>
                </a:defRPr>
              </a:pPr>
              <a:r>
                <a:t>43 B (91.9%)</a:t>
              </a:r>
            </a:p>
            <a:p>
              <a:pPr algn="l"/>
              <a:r>
                <a:t>(Not covered)</a:t>
              </a:r>
            </a:p>
          </p:txBody>
        </p:sp>
        <p:sp>
          <p:nvSpPr>
            <p:cNvPr id="668" name="?"/>
            <p:cNvSpPr txBox="1"/>
            <p:nvPr/>
          </p:nvSpPr>
          <p:spPr>
            <a:xfrm>
              <a:off x="835672" y="-1"/>
              <a:ext cx="663982" cy="12339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7200">
                  <a:solidFill>
                    <a:schemeClr val="accent4">
                      <a:hueOff val="468000"/>
                      <a:satOff val="-4761"/>
                      <a:lumOff val="10196"/>
                    </a:schemeClr>
                  </a:solidFill>
                </a:defRPr>
              </a:lvl1pPr>
            </a:lstStyle>
            <a:p>
              <a:pPr/>
              <a:r>
                <a:t>?</a:t>
              </a:r>
            </a:p>
          </p:txBody>
        </p:sp>
      </p:grpSp>
      <p:grpSp>
        <p:nvGrpSpPr>
          <p:cNvPr id="676" name="Group"/>
          <p:cNvGrpSpPr/>
          <p:nvPr/>
        </p:nvGrpSpPr>
        <p:grpSpPr>
          <a:xfrm>
            <a:off x="18994473" y="6494133"/>
            <a:ext cx="5274031" cy="2647532"/>
            <a:chOff x="0" y="0"/>
            <a:chExt cx="5274030" cy="2647531"/>
          </a:xfrm>
        </p:grpSpPr>
        <p:sp>
          <p:nvSpPr>
            <p:cNvPr id="670" name="Line"/>
            <p:cNvSpPr/>
            <p:nvPr/>
          </p:nvSpPr>
          <p:spPr>
            <a:xfrm>
              <a:off x="1205" y="1505653"/>
              <a:ext cx="1360651" cy="677127"/>
            </a:xfrm>
            <a:prstGeom prst="line">
              <a:avLst/>
            </a:prstGeom>
            <a:noFill/>
            <a:ln w="25400" cap="flat">
              <a:solidFill>
                <a:srgbClr val="FFFFFF"/>
              </a:solidFill>
              <a:prstDash val="solid"/>
              <a:miter lim="400000"/>
              <a:tailEnd type="triangle" w="med" len="med"/>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671" name="Line"/>
            <p:cNvSpPr/>
            <p:nvPr/>
          </p:nvSpPr>
          <p:spPr>
            <a:xfrm flipV="1">
              <a:off x="-1" y="687331"/>
              <a:ext cx="1338795" cy="831241"/>
            </a:xfrm>
            <a:prstGeom prst="line">
              <a:avLst/>
            </a:prstGeom>
            <a:noFill/>
            <a:ln w="25400" cap="flat">
              <a:solidFill>
                <a:srgbClr val="FFFFFF"/>
              </a:solidFill>
              <a:prstDash val="solid"/>
              <a:miter lim="400000"/>
              <a:tailEnd type="triangle" w="med" len="med"/>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672" name="Dingbat Check"/>
            <p:cNvSpPr/>
            <p:nvPr/>
          </p:nvSpPr>
          <p:spPr>
            <a:xfrm>
              <a:off x="1479413" y="-1"/>
              <a:ext cx="893930" cy="849469"/>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cap="flat">
              <a:noFill/>
              <a:miter lim="400000"/>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673" name="Dingbat X"/>
            <p:cNvSpPr/>
            <p:nvPr/>
          </p:nvSpPr>
          <p:spPr>
            <a:xfrm>
              <a:off x="1566943" y="1798063"/>
              <a:ext cx="718872" cy="849469"/>
            </a:xfrm>
            <a:custGeom>
              <a:avLst/>
              <a:gdLst/>
              <a:ahLst/>
              <a:cxnLst>
                <a:cxn ang="0">
                  <a:pos x="wd2" y="hd2"/>
                </a:cxn>
                <a:cxn ang="5400000">
                  <a:pos x="wd2" y="hd2"/>
                </a:cxn>
                <a:cxn ang="10800000">
                  <a:pos x="wd2" y="hd2"/>
                </a:cxn>
                <a:cxn ang="16200000">
                  <a:pos x="wd2" y="hd2"/>
                </a:cxn>
              </a:cxnLst>
              <a:rect l="0" t="0" r="r" b="b"/>
              <a:pathLst>
                <a:path w="21484" h="21548" fill="norm" stroke="1"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chemeClr val="accent5"/>
            </a:solidFill>
            <a:ln w="12700" cap="flat">
              <a:noFill/>
              <a:miter lim="400000"/>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674" name="3.5 B (90.4%)"/>
            <p:cNvSpPr txBox="1"/>
            <p:nvPr/>
          </p:nvSpPr>
          <p:spPr>
            <a:xfrm>
              <a:off x="2603652" y="111540"/>
              <a:ext cx="2670379" cy="6263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a:solidFill>
                    <a:schemeClr val="accent3">
                      <a:hueOff val="-365725"/>
                      <a:satOff val="-32500"/>
                      <a:lumOff val="18235"/>
                    </a:schemeClr>
                  </a:solidFill>
                </a:defRPr>
              </a:lvl1pPr>
            </a:lstStyle>
            <a:p>
              <a:pPr/>
              <a:r>
                <a:t>3.5 B (90.4%)</a:t>
              </a:r>
            </a:p>
          </p:txBody>
        </p:sp>
        <p:sp>
          <p:nvSpPr>
            <p:cNvPr id="675" name="344 M (9.6%)"/>
            <p:cNvSpPr txBox="1"/>
            <p:nvPr/>
          </p:nvSpPr>
          <p:spPr>
            <a:xfrm>
              <a:off x="2624940" y="1909603"/>
              <a:ext cx="2639899" cy="6263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a:solidFill>
                    <a:schemeClr val="accent5"/>
                  </a:solidFill>
                </a:defRPr>
              </a:lvl1pPr>
            </a:lstStyle>
            <a:p>
              <a:pPr/>
              <a:r>
                <a:t>344 M (9.6%)</a:t>
              </a:r>
            </a:p>
          </p:txBody>
        </p:sp>
      </p:grpSp>
      <p:grpSp>
        <p:nvGrpSpPr>
          <p:cNvPr id="680" name="Group"/>
          <p:cNvGrpSpPr/>
          <p:nvPr/>
        </p:nvGrpSpPr>
        <p:grpSpPr>
          <a:xfrm>
            <a:off x="14998397" y="7383422"/>
            <a:ext cx="4361123" cy="1963354"/>
            <a:chOff x="0" y="0"/>
            <a:chExt cx="4361121" cy="1963353"/>
          </a:xfrm>
        </p:grpSpPr>
        <p:sp>
          <p:nvSpPr>
            <p:cNvPr id="677" name="Line"/>
            <p:cNvSpPr/>
            <p:nvPr/>
          </p:nvSpPr>
          <p:spPr>
            <a:xfrm>
              <a:off x="0" y="616053"/>
              <a:ext cx="2286201" cy="1"/>
            </a:xfrm>
            <a:prstGeom prst="line">
              <a:avLst/>
            </a:prstGeom>
            <a:noFill/>
            <a:ln w="25400" cap="flat">
              <a:solidFill>
                <a:srgbClr val="FFFFFF"/>
              </a:solidFill>
              <a:prstDash val="solid"/>
              <a:miter lim="400000"/>
              <a:tailEnd type="triangle" w="med" len="med"/>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678" name="3.8 B (8.1%)"/>
            <p:cNvSpPr txBox="1"/>
            <p:nvPr/>
          </p:nvSpPr>
          <p:spPr>
            <a:xfrm>
              <a:off x="1916701" y="1336967"/>
              <a:ext cx="2444421" cy="6263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lstStyle>
            <a:p>
              <a:pPr/>
              <a:r>
                <a:t>3.8 B (8.1%)</a:t>
              </a:r>
            </a:p>
          </p:txBody>
        </p:sp>
        <p:sp>
          <p:nvSpPr>
            <p:cNvPr id="679" name="BGP…"/>
            <p:cNvSpPr/>
            <p:nvPr/>
          </p:nvSpPr>
          <p:spPr>
            <a:xfrm>
              <a:off x="2336017" y="0"/>
              <a:ext cx="1605790" cy="1232109"/>
            </a:xfrm>
            <a:prstGeom prst="rect">
              <a:avLst/>
            </a:prstGeom>
            <a:noFill/>
            <a:ln w="635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defRPr b="0" sz="3000">
                  <a:latin typeface="+mn-lt"/>
                  <a:ea typeface="+mn-ea"/>
                  <a:cs typeface="+mn-cs"/>
                  <a:sym typeface="Helvetica Neue Medium"/>
                </a:defRPr>
              </a:pPr>
              <a:r>
                <a:t>BGP</a:t>
              </a:r>
            </a:p>
            <a:p>
              <a:pPr>
                <a:defRPr b="0" sz="3000">
                  <a:latin typeface="+mn-lt"/>
                  <a:ea typeface="+mn-ea"/>
                  <a:cs typeface="+mn-cs"/>
                  <a:sym typeface="Helvetica Neue Medium"/>
                </a:defRPr>
              </a:pPr>
              <a:r>
                <a:t>ann.</a:t>
              </a:r>
            </a:p>
          </p:txBody>
        </p:sp>
      </p:grpSp>
      <p:sp>
        <p:nvSpPr>
          <p:cNvPr id="681" name="Rectangle"/>
          <p:cNvSpPr/>
          <p:nvPr/>
        </p:nvSpPr>
        <p:spPr>
          <a:xfrm>
            <a:off x="2842097" y="5482902"/>
            <a:ext cx="10018716" cy="4262012"/>
          </a:xfrm>
          <a:prstGeom prst="rect">
            <a:avLst/>
          </a:prstGeom>
          <a:solidFill>
            <a:srgbClr val="000000"/>
          </a:solidFill>
          <a:ln w="12700">
            <a:miter lim="400000"/>
          </a:ln>
        </p:spPr>
        <p:txBody>
          <a:bodyPr lIns="50800" tIns="50800" rIns="50800" bIns="50800" anchor="ctr"/>
          <a:lstStyle/>
          <a:p>
            <a:pPr defTabSz="584200">
              <a:defRPr b="0" sz="2200">
                <a:latin typeface="+mn-lt"/>
                <a:ea typeface="+mn-ea"/>
                <a:cs typeface="+mn-cs"/>
                <a:sym typeface="Helvetica Neue Medium"/>
              </a:defRPr>
            </a:pPr>
          </a:p>
        </p:txBody>
      </p:sp>
      <p:sp>
        <p:nvSpPr>
          <p:cNvPr id="682" name="Slide Number"/>
          <p:cNvSpPr txBox="1"/>
          <p:nvPr>
            <p:ph type="sldNum" sz="quarter" idx="2"/>
          </p:nvPr>
        </p:nvSpPr>
        <p:spPr>
          <a:xfrm>
            <a:off x="747920" y="12947673"/>
            <a:ext cx="476549" cy="4572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685" name="Group"/>
          <p:cNvGrpSpPr/>
          <p:nvPr/>
        </p:nvGrpSpPr>
        <p:grpSpPr>
          <a:xfrm>
            <a:off x="12954000" y="9817100"/>
            <a:ext cx="5632389" cy="1506979"/>
            <a:chOff x="0" y="0"/>
            <a:chExt cx="5632388" cy="1506978"/>
          </a:xfrm>
        </p:grpSpPr>
        <p:sp>
          <p:nvSpPr>
            <p:cNvPr id="683" name="Line"/>
            <p:cNvSpPr/>
            <p:nvPr/>
          </p:nvSpPr>
          <p:spPr>
            <a:xfrm flipH="1" flipV="1">
              <a:off x="-1" y="-1"/>
              <a:ext cx="1303537" cy="953990"/>
            </a:xfrm>
            <a:prstGeom prst="line">
              <a:avLst/>
            </a:prstGeom>
            <a:noFill/>
            <a:ln w="63500" cap="flat">
              <a:solidFill>
                <a:srgbClr val="37D836"/>
              </a:solidFill>
              <a:prstDash val="sysDot"/>
              <a:miter lim="400000"/>
              <a:headEnd type="triangle" w="med" len="med"/>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684" name="Only 2~4%"/>
            <p:cNvSpPr txBox="1"/>
            <p:nvPr/>
          </p:nvSpPr>
          <p:spPr>
            <a:xfrm>
              <a:off x="1481324" y="880592"/>
              <a:ext cx="4151065" cy="6263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a:solidFill>
                    <a:schemeClr val="accent3">
                      <a:hueOff val="-365725"/>
                      <a:satOff val="-32500"/>
                      <a:lumOff val="18235"/>
                    </a:schemeClr>
                  </a:solidFill>
                </a:defRPr>
              </a:lvl1pPr>
            </a:lstStyle>
            <a:p>
              <a:pPr/>
              <a:r>
                <a:t>Only 2~4%</a:t>
              </a:r>
            </a:p>
          </p:txBody>
        </p:sp>
      </p:gr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8" presetID="22" grpId="1" fill="hold">
                                  <p:stCondLst>
                                    <p:cond delay="0"/>
                                  </p:stCondLst>
                                  <p:iterate type="el" backwards="0">
                                    <p:tmAbs val="0"/>
                                  </p:iterate>
                                  <p:childTnLst>
                                    <p:animEffect filter="wipe(left)" transition="out">
                                      <p:cBhvr>
                                        <p:cTn id="6" dur="300" fill="hold"/>
                                        <p:tgtEl>
                                          <p:spTgt spid="681"/>
                                        </p:tgtEl>
                                      </p:cBhvr>
                                    </p:animEffect>
                                    <p:set>
                                      <p:cBhvr>
                                        <p:cTn id="7" fill="hold">
                                          <p:stCondLst>
                                            <p:cond delay="299"/>
                                          </p:stCondLst>
                                        </p:cTn>
                                        <p:tgtEl>
                                          <p:spTgt spid="68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0" presetID="1" grpId="2" fill="hold">
                                  <p:stCondLst>
                                    <p:cond delay="0"/>
                                  </p:stCondLst>
                                  <p:iterate type="el" backwards="0">
                                    <p:tmAbs val="0"/>
                                  </p:iterate>
                                  <p:childTnLst>
                                    <p:set>
                                      <p:cBhvr>
                                        <p:cTn id="11" fill="hold"/>
                                        <p:tgtEl>
                                          <p:spTgt spid="66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0" presetID="1" grpId="3" fill="hold">
                                  <p:stCondLst>
                                    <p:cond delay="0"/>
                                  </p:stCondLst>
                                  <p:iterate type="el" backwards="0">
                                    <p:tmAbs val="0"/>
                                  </p:iterate>
                                  <p:childTnLst>
                                    <p:set>
                                      <p:cBhvr>
                                        <p:cTn id="15" fill="hold"/>
                                        <p:tgtEl>
                                          <p:spTgt spid="6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85" grpId="3"/>
      <p:bldP build="whole" bldLvl="1" animBg="1" rev="0" advAuto="0" spid="662" grpId="2"/>
      <p:bldP build="whole" bldLvl="1" animBg="1" rev="0" advAuto="0" spid="681" grpId="1"/>
    </p:bld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9" name="Then, why are they invalid?"/>
          <p:cNvSpPr txBox="1"/>
          <p:nvPr>
            <p:ph type="title"/>
          </p:nvPr>
        </p:nvSpPr>
        <p:spPr>
          <a:prstGeom prst="rect">
            <a:avLst/>
          </a:prstGeom>
        </p:spPr>
        <p:txBody>
          <a:bodyPr/>
          <a:lstStyle>
            <a:lvl1pPr defTabSz="821531">
              <a:defRPr>
                <a:solidFill>
                  <a:srgbClr val="FFE44F"/>
                </a:solidFill>
              </a:defRPr>
            </a:lvl1pPr>
          </a:lstStyle>
          <a:p>
            <a:pPr/>
            <a:r>
              <a:t>Then, why are they invalid?</a:t>
            </a:r>
          </a:p>
        </p:txBody>
      </p:sp>
      <p:grpSp>
        <p:nvGrpSpPr>
          <p:cNvPr id="709" name="Group"/>
          <p:cNvGrpSpPr/>
          <p:nvPr/>
        </p:nvGrpSpPr>
        <p:grpSpPr>
          <a:xfrm>
            <a:off x="7822517" y="3359675"/>
            <a:ext cx="11833773" cy="10207977"/>
            <a:chOff x="0" y="0"/>
            <a:chExt cx="11833771" cy="10207975"/>
          </a:xfrm>
        </p:grpSpPr>
        <p:grpSp>
          <p:nvGrpSpPr>
            <p:cNvPr id="692" name="Group"/>
            <p:cNvGrpSpPr/>
            <p:nvPr/>
          </p:nvGrpSpPr>
          <p:grpSpPr>
            <a:xfrm>
              <a:off x="0" y="-1"/>
              <a:ext cx="8068938" cy="3129349"/>
              <a:chOff x="0" y="0"/>
              <a:chExt cx="8068937" cy="3129347"/>
            </a:xfrm>
          </p:grpSpPr>
          <p:sp>
            <p:nvSpPr>
              <p:cNvPr id="690" name="There is a VRP that “covers” IP prefix"/>
              <p:cNvSpPr/>
              <p:nvPr/>
            </p:nvSpPr>
            <p:spPr>
              <a:xfrm>
                <a:off x="0" y="0"/>
                <a:ext cx="8068938" cy="1841747"/>
              </a:xfrm>
              <a:prstGeom prst="roundRect">
                <a:avLst>
                  <a:gd name="adj" fmla="val 15000"/>
                </a:avLst>
              </a:prstGeom>
              <a:noFill/>
              <a:ln w="63500" cap="flat">
                <a:solidFill>
                  <a:schemeClr val="accent1">
                    <a:lumOff val="13529"/>
                  </a:schemeClr>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0" sz="3000">
                    <a:latin typeface="+mn-lt"/>
                    <a:ea typeface="+mn-ea"/>
                    <a:cs typeface="+mn-cs"/>
                    <a:sym typeface="Helvetica Neue Medium"/>
                  </a:defRPr>
                </a:lvl1pPr>
              </a:lstStyle>
              <a:p>
                <a:pPr/>
                <a:r>
                  <a:t>There is a VRP that “covers” IP prefix</a:t>
                </a:r>
              </a:p>
            </p:txBody>
          </p:sp>
          <p:sp>
            <p:nvSpPr>
              <p:cNvPr id="691" name="Line"/>
              <p:cNvSpPr/>
              <p:nvPr/>
            </p:nvSpPr>
            <p:spPr>
              <a:xfrm>
                <a:off x="4034469" y="1912043"/>
                <a:ext cx="1" cy="1217305"/>
              </a:xfrm>
              <a:prstGeom prst="line">
                <a:avLst/>
              </a:prstGeom>
              <a:noFill/>
              <a:ln w="63500" cap="flat">
                <a:solidFill>
                  <a:schemeClr val="accent3">
                    <a:hueOff val="-365725"/>
                    <a:satOff val="-32500"/>
                    <a:lumOff val="18235"/>
                  </a:schemeClr>
                </a:solidFill>
                <a:prstDash val="solid"/>
                <a:miter lim="400000"/>
                <a:tailEnd type="triangle" w="med" len="med"/>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grpSp>
        <p:grpSp>
          <p:nvGrpSpPr>
            <p:cNvPr id="695" name="Group"/>
            <p:cNvGrpSpPr/>
            <p:nvPr/>
          </p:nvGrpSpPr>
          <p:grpSpPr>
            <a:xfrm>
              <a:off x="0" y="3147526"/>
              <a:ext cx="8068938" cy="3058123"/>
              <a:chOff x="0" y="0"/>
              <a:chExt cx="8068937" cy="3058121"/>
            </a:xfrm>
          </p:grpSpPr>
          <p:sp>
            <p:nvSpPr>
              <p:cNvPr id="693" name="The ASN of the VRP and the ASN in the BGP are identical?"/>
              <p:cNvSpPr/>
              <p:nvPr/>
            </p:nvSpPr>
            <p:spPr>
              <a:xfrm>
                <a:off x="0" y="0"/>
                <a:ext cx="8068938" cy="1841747"/>
              </a:xfrm>
              <a:prstGeom prst="roundRect">
                <a:avLst>
                  <a:gd name="adj" fmla="val 15000"/>
                </a:avLst>
              </a:prstGeom>
              <a:noFill/>
              <a:ln w="63500" cap="flat">
                <a:solidFill>
                  <a:schemeClr val="accent1">
                    <a:lumOff val="13529"/>
                  </a:schemeClr>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0" sz="3000">
                    <a:latin typeface="+mn-lt"/>
                    <a:ea typeface="+mn-ea"/>
                    <a:cs typeface="+mn-cs"/>
                    <a:sym typeface="Helvetica Neue Medium"/>
                  </a:defRPr>
                </a:lvl1pPr>
              </a:lstStyle>
              <a:p>
                <a:pPr/>
                <a:r>
                  <a:t>The ASN of the VRP and the ASN in the BGP are identical?</a:t>
                </a:r>
              </a:p>
            </p:txBody>
          </p:sp>
          <p:sp>
            <p:nvSpPr>
              <p:cNvPr id="694" name="Line"/>
              <p:cNvSpPr/>
              <p:nvPr/>
            </p:nvSpPr>
            <p:spPr>
              <a:xfrm>
                <a:off x="4034469" y="1840816"/>
                <a:ext cx="1" cy="1217306"/>
              </a:xfrm>
              <a:prstGeom prst="line">
                <a:avLst/>
              </a:prstGeom>
              <a:noFill/>
              <a:ln w="63500" cap="flat">
                <a:solidFill>
                  <a:schemeClr val="accent3">
                    <a:hueOff val="-365725"/>
                    <a:satOff val="-32500"/>
                    <a:lumOff val="18235"/>
                  </a:schemeClr>
                </a:solidFill>
                <a:prstDash val="solid"/>
                <a:miter lim="400000"/>
                <a:tailEnd type="triangle" w="med" len="med"/>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grpSp>
        <p:grpSp>
          <p:nvGrpSpPr>
            <p:cNvPr id="698" name="Group"/>
            <p:cNvGrpSpPr/>
            <p:nvPr/>
          </p:nvGrpSpPr>
          <p:grpSpPr>
            <a:xfrm>
              <a:off x="8097469" y="3670980"/>
              <a:ext cx="3700197" cy="849469"/>
              <a:chOff x="0" y="0"/>
              <a:chExt cx="3700196" cy="849467"/>
            </a:xfrm>
          </p:grpSpPr>
          <p:sp>
            <p:nvSpPr>
              <p:cNvPr id="696" name="Line"/>
              <p:cNvSpPr/>
              <p:nvPr/>
            </p:nvSpPr>
            <p:spPr>
              <a:xfrm>
                <a:off x="0" y="397419"/>
                <a:ext cx="1794989" cy="1"/>
              </a:xfrm>
              <a:prstGeom prst="line">
                <a:avLst/>
              </a:prstGeom>
              <a:noFill/>
              <a:ln w="63500" cap="flat">
                <a:solidFill>
                  <a:schemeClr val="accent5"/>
                </a:solidFill>
                <a:prstDash val="solid"/>
                <a:miter lim="400000"/>
                <a:tailEnd type="triangle" w="med" len="med"/>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697" name="Dingbat X"/>
              <p:cNvSpPr/>
              <p:nvPr/>
            </p:nvSpPr>
            <p:spPr>
              <a:xfrm>
                <a:off x="2981325" y="-1"/>
                <a:ext cx="718872" cy="849469"/>
              </a:xfrm>
              <a:custGeom>
                <a:avLst/>
                <a:gdLst/>
                <a:ahLst/>
                <a:cxnLst>
                  <a:cxn ang="0">
                    <a:pos x="wd2" y="hd2"/>
                  </a:cxn>
                  <a:cxn ang="5400000">
                    <a:pos x="wd2" y="hd2"/>
                  </a:cxn>
                  <a:cxn ang="10800000">
                    <a:pos x="wd2" y="hd2"/>
                  </a:cxn>
                  <a:cxn ang="16200000">
                    <a:pos x="wd2" y="hd2"/>
                  </a:cxn>
                </a:cxnLst>
                <a:rect l="0" t="0" r="r" b="b"/>
                <a:pathLst>
                  <a:path w="21484" h="21548" fill="norm" stroke="1"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chemeClr val="accent5"/>
              </a:solidFill>
              <a:ln w="12700" cap="flat">
                <a:noFill/>
                <a:miter lim="400000"/>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grpSp>
        <p:grpSp>
          <p:nvGrpSpPr>
            <p:cNvPr id="701" name="Group"/>
            <p:cNvGrpSpPr/>
            <p:nvPr/>
          </p:nvGrpSpPr>
          <p:grpSpPr>
            <a:xfrm>
              <a:off x="8097469" y="6765030"/>
              <a:ext cx="3700197" cy="849469"/>
              <a:chOff x="0" y="0"/>
              <a:chExt cx="3700196" cy="849467"/>
            </a:xfrm>
          </p:grpSpPr>
          <p:sp>
            <p:nvSpPr>
              <p:cNvPr id="699" name="Line"/>
              <p:cNvSpPr/>
              <p:nvPr/>
            </p:nvSpPr>
            <p:spPr>
              <a:xfrm>
                <a:off x="0" y="424734"/>
                <a:ext cx="1794989" cy="1"/>
              </a:xfrm>
              <a:prstGeom prst="line">
                <a:avLst/>
              </a:prstGeom>
              <a:noFill/>
              <a:ln w="63500" cap="flat">
                <a:solidFill>
                  <a:schemeClr val="accent5"/>
                </a:solidFill>
                <a:prstDash val="solid"/>
                <a:miter lim="400000"/>
                <a:tailEnd type="triangle" w="med" len="med"/>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700" name="Dingbat X"/>
              <p:cNvSpPr/>
              <p:nvPr/>
            </p:nvSpPr>
            <p:spPr>
              <a:xfrm>
                <a:off x="2981325" y="-1"/>
                <a:ext cx="718872" cy="849469"/>
              </a:xfrm>
              <a:custGeom>
                <a:avLst/>
                <a:gdLst/>
                <a:ahLst/>
                <a:cxnLst>
                  <a:cxn ang="0">
                    <a:pos x="wd2" y="hd2"/>
                  </a:cxn>
                  <a:cxn ang="5400000">
                    <a:pos x="wd2" y="hd2"/>
                  </a:cxn>
                  <a:cxn ang="10800000">
                    <a:pos x="wd2" y="hd2"/>
                  </a:cxn>
                  <a:cxn ang="16200000">
                    <a:pos x="wd2" y="hd2"/>
                  </a:cxn>
                </a:cxnLst>
                <a:rect l="0" t="0" r="r" b="b"/>
                <a:pathLst>
                  <a:path w="21484" h="21548" fill="norm" stroke="1"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chemeClr val="accent5"/>
              </a:solidFill>
              <a:ln w="12700" cap="flat">
                <a:noFill/>
                <a:miter lim="400000"/>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grpSp>
        <p:grpSp>
          <p:nvGrpSpPr>
            <p:cNvPr id="705" name="Group"/>
            <p:cNvGrpSpPr/>
            <p:nvPr/>
          </p:nvGrpSpPr>
          <p:grpSpPr>
            <a:xfrm>
              <a:off x="0" y="6268892"/>
              <a:ext cx="8068938" cy="3939084"/>
              <a:chOff x="0" y="0"/>
              <a:chExt cx="8068937" cy="3939083"/>
            </a:xfrm>
          </p:grpSpPr>
          <p:sp>
            <p:nvSpPr>
              <p:cNvPr id="702" name="There is a VRP that matches IP prefix…"/>
              <p:cNvSpPr/>
              <p:nvPr/>
            </p:nvSpPr>
            <p:spPr>
              <a:xfrm>
                <a:off x="0" y="0"/>
                <a:ext cx="8068938" cy="1841747"/>
              </a:xfrm>
              <a:prstGeom prst="roundRect">
                <a:avLst>
                  <a:gd name="adj" fmla="val 15000"/>
                </a:avLst>
              </a:prstGeom>
              <a:noFill/>
              <a:ln w="63500" cap="flat">
                <a:solidFill>
                  <a:schemeClr val="accent1">
                    <a:lumOff val="13529"/>
                  </a:schemeClr>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defRPr b="0" sz="3000">
                    <a:latin typeface="+mn-lt"/>
                    <a:ea typeface="+mn-ea"/>
                    <a:cs typeface="+mn-cs"/>
                    <a:sym typeface="Helvetica Neue Medium"/>
                  </a:defRPr>
                </a:pPr>
                <a:r>
                  <a:t>There is a VRP that matches IP prefix </a:t>
                </a:r>
              </a:p>
              <a:p>
                <a:pPr>
                  <a:defRPr b="0" sz="3000">
                    <a:latin typeface="+mn-lt"/>
                    <a:ea typeface="+mn-ea"/>
                    <a:cs typeface="+mn-cs"/>
                    <a:sym typeface="Helvetica Neue Medium"/>
                  </a:defRPr>
                </a:pPr>
                <a:r>
                  <a:t>(using MaxLength, if exists)</a:t>
                </a:r>
              </a:p>
            </p:txBody>
          </p:sp>
          <p:sp>
            <p:nvSpPr>
              <p:cNvPr id="703" name="Line"/>
              <p:cNvSpPr/>
              <p:nvPr/>
            </p:nvSpPr>
            <p:spPr>
              <a:xfrm>
                <a:off x="4034469" y="1904989"/>
                <a:ext cx="1" cy="1217306"/>
              </a:xfrm>
              <a:prstGeom prst="line">
                <a:avLst/>
              </a:prstGeom>
              <a:noFill/>
              <a:ln w="63500" cap="flat">
                <a:solidFill>
                  <a:schemeClr val="accent3">
                    <a:hueOff val="-365725"/>
                    <a:satOff val="-32500"/>
                    <a:lumOff val="18235"/>
                  </a:schemeClr>
                </a:solidFill>
                <a:prstDash val="solid"/>
                <a:miter lim="400000"/>
                <a:tailEnd type="triangle" w="med" len="med"/>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704" name="Dingbat Check"/>
              <p:cNvSpPr/>
              <p:nvPr/>
            </p:nvSpPr>
            <p:spPr>
              <a:xfrm>
                <a:off x="3587505" y="3089615"/>
                <a:ext cx="893929" cy="849469"/>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cap="flat">
                <a:noFill/>
                <a:miter lim="400000"/>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grpSp>
        <p:grpSp>
          <p:nvGrpSpPr>
            <p:cNvPr id="708" name="Group"/>
            <p:cNvGrpSpPr/>
            <p:nvPr/>
          </p:nvGrpSpPr>
          <p:grpSpPr>
            <a:xfrm>
              <a:off x="8097469" y="161163"/>
              <a:ext cx="3736303" cy="1519421"/>
              <a:chOff x="0" y="0"/>
              <a:chExt cx="3736301" cy="1519420"/>
            </a:xfrm>
          </p:grpSpPr>
          <p:sp>
            <p:nvSpPr>
              <p:cNvPr id="706" name="Line"/>
              <p:cNvSpPr/>
              <p:nvPr/>
            </p:nvSpPr>
            <p:spPr>
              <a:xfrm>
                <a:off x="0" y="757836"/>
                <a:ext cx="1794989" cy="1"/>
              </a:xfrm>
              <a:prstGeom prst="line">
                <a:avLst/>
              </a:prstGeom>
              <a:noFill/>
              <a:ln w="63500" cap="flat">
                <a:solidFill>
                  <a:schemeClr val="accent4">
                    <a:hueOff val="468000"/>
                    <a:satOff val="-4761"/>
                    <a:lumOff val="10196"/>
                  </a:schemeClr>
                </a:solidFill>
                <a:prstDash val="solid"/>
                <a:miter lim="400000"/>
                <a:tailEnd type="triangle" w="med" len="med"/>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707" name="?"/>
              <p:cNvSpPr txBox="1"/>
              <p:nvPr/>
            </p:nvSpPr>
            <p:spPr>
              <a:xfrm>
                <a:off x="2945218" y="0"/>
                <a:ext cx="791084" cy="15194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9000">
                    <a:solidFill>
                      <a:schemeClr val="accent4">
                        <a:hueOff val="468000"/>
                        <a:satOff val="-4761"/>
                        <a:lumOff val="10196"/>
                      </a:schemeClr>
                    </a:solidFill>
                  </a:defRPr>
                </a:lvl1pPr>
              </a:lstStyle>
              <a:p>
                <a:pPr/>
                <a:r>
                  <a:t>?</a:t>
                </a:r>
              </a:p>
            </p:txBody>
          </p:sp>
        </p:grpSp>
      </p:gr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713" name="Why Invalid?"/>
          <p:cNvSpPr txBox="1"/>
          <p:nvPr>
            <p:ph type="title"/>
          </p:nvPr>
        </p:nvSpPr>
        <p:spPr>
          <a:prstGeom prst="rect">
            <a:avLst/>
          </a:prstGeom>
        </p:spPr>
        <p:txBody>
          <a:bodyPr/>
          <a:lstStyle/>
          <a:p>
            <a:pPr/>
            <a:r>
              <a:t>Why Invalid?</a:t>
            </a:r>
          </a:p>
        </p:txBody>
      </p:sp>
      <p:sp>
        <p:nvSpPr>
          <p:cNvPr id="714" name="Line"/>
          <p:cNvSpPr/>
          <p:nvPr/>
        </p:nvSpPr>
        <p:spPr>
          <a:xfrm flipV="1">
            <a:off x="12108665" y="5475980"/>
            <a:ext cx="1" cy="5675380"/>
          </a:xfrm>
          <a:prstGeom prst="line">
            <a:avLst/>
          </a:prstGeom>
          <a:ln w="25400">
            <a:solidFill>
              <a:srgbClr val="FFFFFF"/>
            </a:solidFill>
            <a:miter lim="400000"/>
          </a:ln>
        </p:spPr>
        <p:txBody>
          <a:bodyPr lIns="71437" tIns="71437" rIns="71437" bIns="71437" anchor="ctr"/>
          <a:lstStyle/>
          <a:p>
            <a:pPr>
              <a:defRPr b="0" sz="3000">
                <a:latin typeface="+mn-lt"/>
                <a:ea typeface="+mn-ea"/>
                <a:cs typeface="+mn-cs"/>
                <a:sym typeface="Helvetica Neue Medium"/>
              </a:defRPr>
            </a:pPr>
          </a:p>
        </p:txBody>
      </p:sp>
      <p:grpSp>
        <p:nvGrpSpPr>
          <p:cNvPr id="718" name="Group"/>
          <p:cNvGrpSpPr/>
          <p:nvPr/>
        </p:nvGrpSpPr>
        <p:grpSpPr>
          <a:xfrm>
            <a:off x="7403208" y="3575518"/>
            <a:ext cx="10125712" cy="1842378"/>
            <a:chOff x="548127" y="307047"/>
            <a:chExt cx="10125710" cy="1842376"/>
          </a:xfrm>
        </p:grpSpPr>
        <p:sp>
          <p:nvSpPr>
            <p:cNvPr id="715" name="129.21.0.0/16, AS 4385"/>
            <p:cNvSpPr/>
            <p:nvPr/>
          </p:nvSpPr>
          <p:spPr>
            <a:xfrm>
              <a:off x="3653180" y="30704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0"/>
              </a:lvl1pPr>
            </a:lstStyle>
            <a:p>
              <a:pPr/>
              <a:r>
                <a:t>129.21.0.0/16, AS 4385</a:t>
              </a:r>
            </a:p>
          </p:txBody>
        </p:sp>
        <p:sp>
          <p:nvSpPr>
            <p:cNvPr id="716" name="VRP1"/>
            <p:cNvSpPr/>
            <p:nvPr/>
          </p:nvSpPr>
          <p:spPr>
            <a:xfrm>
              <a:off x="548127" y="8794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0"/>
              </a:pPr>
              <a:r>
                <a:t>VRP</a:t>
              </a:r>
              <a:r>
                <a:rPr baseline="-5999"/>
                <a:t>1</a:t>
              </a:r>
            </a:p>
          </p:txBody>
        </p:sp>
        <p:graphicFrame>
          <p:nvGraphicFramePr>
            <p:cNvPr id="717" name="Table"/>
            <p:cNvGraphicFramePr/>
            <p:nvPr/>
          </p:nvGraphicFramePr>
          <p:xfrm>
            <a:off x="1415538" y="609360"/>
            <a:ext cx="9258301" cy="6223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179959"/>
                  <a:gridCol w="1424322"/>
                  <a:gridCol w="4607324"/>
                </a:tblGrid>
                <a:tr h="568296">
                  <a:tc>
                    <a:txBody>
                      <a:bodyPr/>
                      <a:lstStyle/>
                      <a:p>
                        <a:pPr>
                          <a:defRPr sz="3000"/>
                        </a:pP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solidFill>
                        <a:srgbClr val="6C6C6C"/>
                      </a:solidFill>
                    </a:tcPr>
                  </a:tc>
                  <a:tc gridSpan="2">
                    <a:txBody>
                      <a:bodyPr/>
                      <a:lstStyle/>
                      <a:p>
                        <a:pPr>
                          <a:defRPr sz="3000"/>
                        </a:pP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hMerge="1">
                    <a:tcPr/>
                  </a:tc>
                </a:tr>
              </a:tbl>
            </a:graphicData>
          </a:graphic>
        </p:graphicFrame>
      </p:grpSp>
      <p:grpSp>
        <p:nvGrpSpPr>
          <p:cNvPr id="724" name="Group"/>
          <p:cNvGrpSpPr/>
          <p:nvPr/>
        </p:nvGrpSpPr>
        <p:grpSpPr>
          <a:xfrm>
            <a:off x="1406259" y="5127002"/>
            <a:ext cx="10050977" cy="3749920"/>
            <a:chOff x="502881" y="0"/>
            <a:chExt cx="10050976" cy="3749919"/>
          </a:xfrm>
        </p:grpSpPr>
        <p:grpSp>
          <p:nvGrpSpPr>
            <p:cNvPr id="722" name="Group"/>
            <p:cNvGrpSpPr/>
            <p:nvPr/>
          </p:nvGrpSpPr>
          <p:grpSpPr>
            <a:xfrm>
              <a:off x="502881" y="1846847"/>
              <a:ext cx="10050978" cy="1903073"/>
              <a:chOff x="502881" y="307047"/>
              <a:chExt cx="10050976" cy="1903071"/>
            </a:xfrm>
          </p:grpSpPr>
          <p:graphicFrame>
            <p:nvGraphicFramePr>
              <p:cNvPr id="719" name="Table"/>
              <p:cNvGraphicFramePr/>
              <p:nvPr/>
            </p:nvGraphicFramePr>
            <p:xfrm>
              <a:off x="1346357" y="630571"/>
              <a:ext cx="9207501" cy="6223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580274"/>
                    <a:gridCol w="4580274"/>
                  </a:tblGrid>
                  <a:tr h="568296">
                    <a:tc>
                      <a:txBody>
                        <a:bodyPr/>
                        <a:lstStyle/>
                        <a:p>
                          <a:pPr>
                            <a:defRPr sz="3000"/>
                          </a:pPr>
                        </a:p>
                      </a:txBody>
                      <a:tcPr marL="50800" marR="50800" marT="50800" marB="50800" anchor="ctr" anchorCtr="0" horzOverflow="overflow">
                        <a:lnL w="12700">
                          <a:solidFill>
                            <a:srgbClr val="434343"/>
                          </a:solidFill>
                          <a:miter lim="400000"/>
                        </a:lnL>
                        <a:lnR w="12700">
                          <a:solidFill>
                            <a:srgbClr val="434343"/>
                          </a:solidFill>
                          <a:miter lim="400000"/>
                        </a:lnR>
                        <a:lnT w="12700">
                          <a:solidFill>
                            <a:srgbClr val="434343"/>
                          </a:solidFill>
                          <a:miter lim="400000"/>
                        </a:lnT>
                        <a:lnB w="12700">
                          <a:solidFill>
                            <a:srgbClr val="434343"/>
                          </a:solidFill>
                          <a:miter lim="400000"/>
                        </a:lnB>
                        <a:solidFill>
                          <a:srgbClr val="6C6C6C"/>
                        </a:solidFill>
                      </a:tcPr>
                    </a:tc>
                    <a:tc>
                      <a:txBody>
                        <a:bodyPr/>
                        <a:lstStyle/>
                        <a:p>
                          <a:pPr>
                            <a:defRPr sz="3000"/>
                          </a:pPr>
                        </a:p>
                      </a:txBody>
                      <a:tcPr marL="50800" marR="50800" marT="50800" marB="50800" anchor="ctr" anchorCtr="0" horzOverflow="overflow">
                        <a:lnL w="12700">
                          <a:solidFill>
                            <a:srgbClr val="434343"/>
                          </a:solidFill>
                          <a:miter lim="400000"/>
                        </a:lnL>
                        <a:lnR w="12700">
                          <a:solidFill>
                            <a:srgbClr val="6C6C6C"/>
                          </a:solidFill>
                          <a:miter lim="400000"/>
                        </a:lnR>
                        <a:lnT w="12700">
                          <a:solidFill>
                            <a:srgbClr val="6C6C6C"/>
                          </a:solidFill>
                          <a:miter lim="400000"/>
                        </a:lnT>
                        <a:lnB w="12700">
                          <a:solidFill>
                            <a:srgbClr val="6C6C6C"/>
                          </a:solidFill>
                          <a:miter lim="400000"/>
                        </a:lnB>
                      </a:tcPr>
                    </a:tc>
                  </a:tr>
                </a:tbl>
              </a:graphicData>
            </a:graphic>
          </p:graphicFrame>
          <p:sp>
            <p:nvSpPr>
              <p:cNvPr id="720" name="129.21.240.0/20,  AS 4385"/>
              <p:cNvSpPr/>
              <p:nvPr/>
            </p:nvSpPr>
            <p:spPr>
              <a:xfrm>
                <a:off x="3863833" y="30704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0"/>
                </a:pPr>
                <a:r>
                  <a:t>129.21.240.0/</a:t>
                </a:r>
                <a:r>
                  <a:rPr>
                    <a:solidFill>
                      <a:schemeClr val="accent5"/>
                    </a:solidFill>
                  </a:rPr>
                  <a:t>20</a:t>
                </a:r>
                <a:r>
                  <a:t>,  AS 4385</a:t>
                </a:r>
              </a:p>
            </p:txBody>
          </p:sp>
          <p:sp>
            <p:nvSpPr>
              <p:cNvPr id="721" name="BGP"/>
              <p:cNvSpPr/>
              <p:nvPr/>
            </p:nvSpPr>
            <p:spPr>
              <a:xfrm>
                <a:off x="502881" y="940119"/>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0"/>
                </a:lvl1pPr>
              </a:lstStyle>
              <a:p>
                <a:pPr/>
                <a:r>
                  <a:t>BGP</a:t>
                </a:r>
              </a:p>
            </p:txBody>
          </p:sp>
        </p:grpSp>
        <p:sp>
          <p:nvSpPr>
            <p:cNvPr id="723" name="Too specific"/>
            <p:cNvSpPr txBox="1"/>
            <p:nvPr/>
          </p:nvSpPr>
          <p:spPr>
            <a:xfrm>
              <a:off x="3094573" y="0"/>
              <a:ext cx="3200041" cy="879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0" sz="5000">
                  <a:solidFill>
                    <a:schemeClr val="accent4">
                      <a:hueOff val="-624705"/>
                      <a:lumOff val="1372"/>
                    </a:schemeClr>
                  </a:solidFill>
                  <a:latin typeface="Gill Sans"/>
                  <a:ea typeface="Gill Sans"/>
                  <a:cs typeface="Gill Sans"/>
                  <a:sym typeface="Gill Sans"/>
                </a:defRPr>
              </a:lvl1pPr>
            </a:lstStyle>
            <a:p>
              <a:pPr/>
              <a:r>
                <a:t>Too specific</a:t>
              </a:r>
            </a:p>
          </p:txBody>
        </p:sp>
      </p:grpSp>
      <p:grpSp>
        <p:nvGrpSpPr>
          <p:cNvPr id="730" name="Group"/>
          <p:cNvGrpSpPr/>
          <p:nvPr/>
        </p:nvGrpSpPr>
        <p:grpSpPr>
          <a:xfrm>
            <a:off x="12988848" y="4907620"/>
            <a:ext cx="10048535" cy="3976729"/>
            <a:chOff x="502881" y="0"/>
            <a:chExt cx="10048533" cy="3976728"/>
          </a:xfrm>
        </p:grpSpPr>
        <p:grpSp>
          <p:nvGrpSpPr>
            <p:cNvPr id="728" name="Group"/>
            <p:cNvGrpSpPr/>
            <p:nvPr/>
          </p:nvGrpSpPr>
          <p:grpSpPr>
            <a:xfrm>
              <a:off x="502881" y="2086870"/>
              <a:ext cx="10048535" cy="1889859"/>
              <a:chOff x="502881" y="307047"/>
              <a:chExt cx="10048533" cy="1889857"/>
            </a:xfrm>
          </p:grpSpPr>
          <p:graphicFrame>
            <p:nvGraphicFramePr>
              <p:cNvPr id="725" name="Table"/>
              <p:cNvGraphicFramePr/>
              <p:nvPr/>
            </p:nvGraphicFramePr>
            <p:xfrm>
              <a:off x="1343915" y="617357"/>
              <a:ext cx="9207501" cy="6223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580274"/>
                    <a:gridCol w="4580274"/>
                  </a:tblGrid>
                  <a:tr h="568296">
                    <a:tc>
                      <a:txBody>
                        <a:bodyPr/>
                        <a:lstStyle/>
                        <a:p>
                          <a:pPr>
                            <a:defRPr sz="3000"/>
                          </a:pPr>
                        </a:p>
                      </a:txBody>
                      <a:tcPr marL="50800" marR="50800" marT="50800" marB="50800" anchor="ctr" anchorCtr="0" horzOverflow="overflow">
                        <a:lnL w="12700">
                          <a:solidFill>
                            <a:srgbClr val="434343"/>
                          </a:solidFill>
                          <a:miter lim="400000"/>
                        </a:lnL>
                        <a:lnR w="12700">
                          <a:solidFill>
                            <a:srgbClr val="434343"/>
                          </a:solidFill>
                          <a:miter lim="400000"/>
                        </a:lnR>
                        <a:lnT w="12700">
                          <a:solidFill>
                            <a:srgbClr val="434343"/>
                          </a:solidFill>
                          <a:miter lim="400000"/>
                        </a:lnT>
                        <a:lnB w="12700">
                          <a:solidFill>
                            <a:srgbClr val="434343"/>
                          </a:solidFill>
                          <a:miter lim="400000"/>
                        </a:lnB>
                        <a:solidFill>
                          <a:srgbClr val="6C6C6C"/>
                        </a:solidFill>
                      </a:tcPr>
                    </a:tc>
                    <a:tc>
                      <a:txBody>
                        <a:bodyPr/>
                        <a:lstStyle/>
                        <a:p>
                          <a:pPr>
                            <a:defRPr sz="3000"/>
                          </a:pPr>
                        </a:p>
                      </a:txBody>
                      <a:tcPr marL="50800" marR="50800" marT="50800" marB="50800" anchor="ctr" anchorCtr="0" horzOverflow="overflow">
                        <a:lnL w="12700">
                          <a:solidFill>
                            <a:srgbClr val="434343"/>
                          </a:solidFill>
                          <a:miter lim="400000"/>
                        </a:lnL>
                        <a:lnR w="12700">
                          <a:solidFill>
                            <a:srgbClr val="6C6C6C"/>
                          </a:solidFill>
                          <a:miter lim="400000"/>
                        </a:lnR>
                        <a:lnT w="12700">
                          <a:solidFill>
                            <a:srgbClr val="6C6C6C"/>
                          </a:solidFill>
                          <a:miter lim="400000"/>
                        </a:lnT>
                        <a:lnB w="12700">
                          <a:solidFill>
                            <a:srgbClr val="6C6C6C"/>
                          </a:solidFill>
                          <a:miter lim="400000"/>
                        </a:lnB>
                      </a:tcPr>
                    </a:tc>
                  </a:tr>
                </a:tbl>
              </a:graphicData>
            </a:graphic>
          </p:graphicFrame>
          <p:sp>
            <p:nvSpPr>
              <p:cNvPr id="726" name="129.21.0.0/16,  AS 1334"/>
              <p:cNvSpPr/>
              <p:nvPr/>
            </p:nvSpPr>
            <p:spPr>
              <a:xfrm>
                <a:off x="3699373" y="30704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0"/>
                </a:pPr>
                <a:r>
                  <a:t>129.21.0.0/16,  AS </a:t>
                </a:r>
                <a:r>
                  <a:rPr>
                    <a:solidFill>
                      <a:schemeClr val="accent5"/>
                    </a:solidFill>
                  </a:rPr>
                  <a:t>1334</a:t>
                </a:r>
              </a:p>
            </p:txBody>
          </p:sp>
          <p:sp>
            <p:nvSpPr>
              <p:cNvPr id="727" name="BGP"/>
              <p:cNvSpPr/>
              <p:nvPr/>
            </p:nvSpPr>
            <p:spPr>
              <a:xfrm>
                <a:off x="502881" y="926905"/>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0"/>
                </a:lvl1pPr>
              </a:lstStyle>
              <a:p>
                <a:pPr/>
                <a:r>
                  <a:t>BGP</a:t>
                </a:r>
              </a:p>
            </p:txBody>
          </p:sp>
        </p:grpSp>
        <p:sp>
          <p:nvSpPr>
            <p:cNvPr id="729" name="Wrong ASN"/>
            <p:cNvSpPr txBox="1"/>
            <p:nvPr/>
          </p:nvSpPr>
          <p:spPr>
            <a:xfrm>
              <a:off x="3416932" y="0"/>
              <a:ext cx="3314763" cy="879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0" sz="5000">
                  <a:solidFill>
                    <a:schemeClr val="accent4">
                      <a:hueOff val="-624705"/>
                      <a:lumOff val="1372"/>
                    </a:schemeClr>
                  </a:solidFill>
                  <a:latin typeface="Gill Sans"/>
                  <a:ea typeface="Gill Sans"/>
                  <a:cs typeface="Gill Sans"/>
                  <a:sym typeface="Gill Sans"/>
                </a:defRPr>
              </a:lvl1pPr>
            </a:lstStyle>
            <a:p>
              <a:pPr/>
              <a:r>
                <a:t>Wrong ASN</a:t>
              </a:r>
            </a:p>
          </p:txBody>
        </p:sp>
      </p:grpSp>
      <p:sp>
        <p:nvSpPr>
          <p:cNvPr id="731" name="Potential Reasons:…"/>
          <p:cNvSpPr txBox="1"/>
          <p:nvPr/>
        </p:nvSpPr>
        <p:spPr>
          <a:xfrm>
            <a:off x="14093617" y="9387682"/>
            <a:ext cx="5020866" cy="1971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b="0">
                <a:latin typeface="Gill Sans"/>
                <a:ea typeface="Gill Sans"/>
                <a:cs typeface="Gill Sans"/>
                <a:sym typeface="Gill Sans"/>
              </a:defRPr>
            </a:pPr>
            <a:r>
              <a:t>Potential Reasons:</a:t>
            </a:r>
          </a:p>
          <a:p>
            <a:pPr algn="l">
              <a:defRPr b="0">
                <a:latin typeface="Gill Sans"/>
                <a:ea typeface="Gill Sans"/>
                <a:cs typeface="Gill Sans"/>
                <a:sym typeface="Gill Sans"/>
              </a:defRPr>
            </a:pPr>
          </a:p>
          <a:p>
            <a:pPr marL="444500" indent="-444500" algn="l">
              <a:buSzPct val="145000"/>
              <a:buChar char="•"/>
              <a:defRPr b="0">
                <a:latin typeface="Gill Sans"/>
                <a:ea typeface="Gill Sans"/>
                <a:cs typeface="Gill Sans"/>
                <a:sym typeface="Gill Sans"/>
              </a:defRPr>
            </a:pPr>
            <a:r>
              <a:rPr>
                <a:solidFill>
                  <a:schemeClr val="accent5"/>
                </a:solidFill>
              </a:rPr>
              <a:t>Malicious hijacking attacks?</a:t>
            </a:r>
          </a:p>
        </p:txBody>
      </p:sp>
      <p:grpSp>
        <p:nvGrpSpPr>
          <p:cNvPr id="734" name="Group"/>
          <p:cNvGrpSpPr/>
          <p:nvPr/>
        </p:nvGrpSpPr>
        <p:grpSpPr>
          <a:xfrm>
            <a:off x="2329295" y="8930482"/>
            <a:ext cx="22542942" cy="4792727"/>
            <a:chOff x="0" y="0"/>
            <a:chExt cx="22542941" cy="4792726"/>
          </a:xfrm>
        </p:grpSpPr>
        <p:sp>
          <p:nvSpPr>
            <p:cNvPr id="732" name="Potential Reasons:…"/>
            <p:cNvSpPr txBox="1"/>
            <p:nvPr/>
          </p:nvSpPr>
          <p:spPr>
            <a:xfrm>
              <a:off x="0" y="-1"/>
              <a:ext cx="7823162" cy="2886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lgn="l">
                <a:defRPr b="0">
                  <a:latin typeface="Gill Sans"/>
                  <a:ea typeface="Gill Sans"/>
                  <a:cs typeface="Gill Sans"/>
                  <a:sym typeface="Gill Sans"/>
                </a:defRPr>
              </a:pPr>
              <a:r>
                <a:t>Potential Reasons:</a:t>
              </a:r>
            </a:p>
            <a:p>
              <a:pPr algn="l">
                <a:defRPr b="0">
                  <a:latin typeface="Gill Sans"/>
                  <a:ea typeface="Gill Sans"/>
                  <a:cs typeface="Gill Sans"/>
                  <a:sym typeface="Gill Sans"/>
                </a:defRPr>
              </a:pPr>
            </a:p>
            <a:p>
              <a:pPr marL="444500" indent="-444500" algn="l">
                <a:buSzPct val="145000"/>
                <a:buChar char="•"/>
                <a:defRPr b="0">
                  <a:latin typeface="Gill Sans"/>
                  <a:ea typeface="Gill Sans"/>
                  <a:cs typeface="Gill Sans"/>
                  <a:sym typeface="Gill Sans"/>
                </a:defRPr>
              </a:pPr>
              <a:r>
                <a:t>Misunderstanding of ROAs (VRPs) of network operators*</a:t>
              </a:r>
            </a:p>
            <a:p>
              <a:pPr marL="444500" indent="-444500" algn="l">
                <a:buSzPct val="145000"/>
                <a:buChar char="•"/>
                <a:defRPr b="0">
                  <a:latin typeface="Gill Sans"/>
                  <a:ea typeface="Gill Sans"/>
                  <a:cs typeface="Gill Sans"/>
                  <a:sym typeface="Gill Sans"/>
                </a:defRPr>
              </a:pPr>
              <a:r>
                <a:t>Stale ROAs</a:t>
              </a:r>
            </a:p>
            <a:p>
              <a:pPr marL="444500" indent="-444500" algn="l">
                <a:buSzPct val="145000"/>
                <a:buChar char="•"/>
                <a:defRPr b="0">
                  <a:latin typeface="Gill Sans"/>
                  <a:ea typeface="Gill Sans"/>
                  <a:cs typeface="Gill Sans"/>
                  <a:sym typeface="Gill Sans"/>
                </a:defRPr>
              </a:pPr>
              <a:r>
                <a:t>… </a:t>
              </a:r>
            </a:p>
          </p:txBody>
        </p:sp>
        <p:sp>
          <p:nvSpPr>
            <p:cNvPr id="733" name="* Y. Gilad, O. Sagga, and S. Goldberg. MaxLength Considered Harmful to the RPKI. CoNEXT, 2017."/>
            <p:cNvSpPr txBox="1"/>
            <p:nvPr/>
          </p:nvSpPr>
          <p:spPr>
            <a:xfrm>
              <a:off x="12426305" y="4383151"/>
              <a:ext cx="10116637" cy="409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defTabSz="457200">
                <a:lnSpc>
                  <a:spcPts val="3600"/>
                </a:lnSpc>
                <a:spcBef>
                  <a:spcPts val="1200"/>
                </a:spcBef>
                <a:defRPr b="0" sz="1900">
                  <a:latin typeface="Gill Sans"/>
                  <a:ea typeface="Gill Sans"/>
                  <a:cs typeface="Gill Sans"/>
                  <a:sym typeface="Gill Sans"/>
                </a:defRPr>
              </a:lvl1pPr>
            </a:lstStyle>
            <a:p>
              <a:pPr/>
              <a:r>
                <a:t>* Y. Gilad, O. Sagga, and S. Goldberg. MaxLength Considered Harmful to the RPKI. CoNEXT, 2017. </a:t>
              </a:r>
            </a:p>
          </p:txBody>
        </p:sp>
      </p:grpSp>
      <p:sp>
        <p:nvSpPr>
          <p:cNvPr id="735" name="Slide Number"/>
          <p:cNvSpPr txBox="1"/>
          <p:nvPr>
            <p:ph type="sldNum" sz="quarter" idx="2"/>
          </p:nvPr>
        </p:nvSpPr>
        <p:spPr>
          <a:xfrm>
            <a:off x="12004699" y="12954000"/>
            <a:ext cx="374602"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7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7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7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7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30" grpId="4"/>
      <p:bldP build="whole" bldLvl="1" animBg="1" rev="0" advAuto="0" spid="731" grpId="5"/>
      <p:bldP build="whole" bldLvl="1" animBg="1" rev="0" advAuto="0" spid="718" grpId="1"/>
      <p:bldP build="whole" bldLvl="1" animBg="1" rev="0" advAuto="0" spid="724" grpId="2"/>
      <p:bldP build="whole" bldLvl="1" animBg="1" rev="0" advAuto="0" spid="734" grpId="3"/>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Slide Number"/>
          <p:cNvSpPr txBox="1"/>
          <p:nvPr>
            <p:ph type="sldNum" sz="quarter" idx="2"/>
          </p:nvPr>
        </p:nvSpPr>
        <p:spPr>
          <a:xfrm>
            <a:off x="3362277" y="2478250"/>
            <a:ext cx="438246" cy="6781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77" name="Image" descr="Image"/>
          <p:cNvPicPr>
            <a:picLocks noChangeAspect="1"/>
          </p:cNvPicPr>
          <p:nvPr/>
        </p:nvPicPr>
        <p:blipFill>
          <a:blip r:embed="rId2">
            <a:extLst/>
          </a:blip>
          <a:stretch>
            <a:fillRect/>
          </a:stretch>
        </p:blipFill>
        <p:spPr>
          <a:xfrm>
            <a:off x="6004302" y="-30807"/>
            <a:ext cx="12375396" cy="13777614"/>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7" grpId="1"/>
    </p:bld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9" name="Then, why are they invalid?"/>
          <p:cNvSpPr txBox="1"/>
          <p:nvPr>
            <p:ph type="title"/>
          </p:nvPr>
        </p:nvSpPr>
        <p:spPr>
          <a:prstGeom prst="rect">
            <a:avLst/>
          </a:prstGeom>
        </p:spPr>
        <p:txBody>
          <a:bodyPr/>
          <a:lstStyle>
            <a:lvl1pPr defTabSz="821531">
              <a:defRPr>
                <a:solidFill>
                  <a:srgbClr val="FFE44F"/>
                </a:solidFill>
              </a:defRPr>
            </a:lvl1pPr>
          </a:lstStyle>
          <a:p>
            <a:pPr/>
            <a:r>
              <a:t>Then, why are they invalid?</a:t>
            </a:r>
          </a:p>
        </p:txBody>
      </p:sp>
      <p:grpSp>
        <p:nvGrpSpPr>
          <p:cNvPr id="759" name="Group"/>
          <p:cNvGrpSpPr/>
          <p:nvPr/>
        </p:nvGrpSpPr>
        <p:grpSpPr>
          <a:xfrm>
            <a:off x="2798130" y="3330800"/>
            <a:ext cx="11833773" cy="10207976"/>
            <a:chOff x="0" y="0"/>
            <a:chExt cx="11833771" cy="10207975"/>
          </a:xfrm>
        </p:grpSpPr>
        <p:grpSp>
          <p:nvGrpSpPr>
            <p:cNvPr id="742" name="Group"/>
            <p:cNvGrpSpPr/>
            <p:nvPr/>
          </p:nvGrpSpPr>
          <p:grpSpPr>
            <a:xfrm>
              <a:off x="0" y="-1"/>
              <a:ext cx="8068938" cy="3129349"/>
              <a:chOff x="0" y="0"/>
              <a:chExt cx="8068937" cy="3129347"/>
            </a:xfrm>
          </p:grpSpPr>
          <p:sp>
            <p:nvSpPr>
              <p:cNvPr id="740" name="There is a VRP that “covers” IP prefix"/>
              <p:cNvSpPr/>
              <p:nvPr/>
            </p:nvSpPr>
            <p:spPr>
              <a:xfrm>
                <a:off x="0" y="0"/>
                <a:ext cx="8068938" cy="1841747"/>
              </a:xfrm>
              <a:prstGeom prst="roundRect">
                <a:avLst>
                  <a:gd name="adj" fmla="val 15000"/>
                </a:avLst>
              </a:prstGeom>
              <a:noFill/>
              <a:ln w="63500" cap="flat">
                <a:solidFill>
                  <a:schemeClr val="accent1">
                    <a:lumOff val="13529"/>
                  </a:schemeClr>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0" sz="3000">
                    <a:latin typeface="+mn-lt"/>
                    <a:ea typeface="+mn-ea"/>
                    <a:cs typeface="+mn-cs"/>
                    <a:sym typeface="Helvetica Neue Medium"/>
                  </a:defRPr>
                </a:lvl1pPr>
              </a:lstStyle>
              <a:p>
                <a:pPr/>
                <a:r>
                  <a:t>There is a VRP that “covers” IP prefix</a:t>
                </a:r>
              </a:p>
            </p:txBody>
          </p:sp>
          <p:sp>
            <p:nvSpPr>
              <p:cNvPr id="741" name="Line"/>
              <p:cNvSpPr/>
              <p:nvPr/>
            </p:nvSpPr>
            <p:spPr>
              <a:xfrm>
                <a:off x="4034469" y="1912043"/>
                <a:ext cx="1" cy="1217305"/>
              </a:xfrm>
              <a:prstGeom prst="line">
                <a:avLst/>
              </a:prstGeom>
              <a:noFill/>
              <a:ln w="63500" cap="flat">
                <a:solidFill>
                  <a:schemeClr val="accent3">
                    <a:hueOff val="-365725"/>
                    <a:satOff val="-32500"/>
                    <a:lumOff val="18235"/>
                  </a:schemeClr>
                </a:solidFill>
                <a:prstDash val="solid"/>
                <a:miter lim="400000"/>
                <a:tailEnd type="triangle" w="med" len="med"/>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grpSp>
        <p:grpSp>
          <p:nvGrpSpPr>
            <p:cNvPr id="745" name="Group"/>
            <p:cNvGrpSpPr/>
            <p:nvPr/>
          </p:nvGrpSpPr>
          <p:grpSpPr>
            <a:xfrm>
              <a:off x="0" y="3147526"/>
              <a:ext cx="8068938" cy="3058123"/>
              <a:chOff x="0" y="0"/>
              <a:chExt cx="8068937" cy="3058121"/>
            </a:xfrm>
          </p:grpSpPr>
          <p:sp>
            <p:nvSpPr>
              <p:cNvPr id="743" name="The ASN of the VRP and the ASN in the BGP are identical?"/>
              <p:cNvSpPr/>
              <p:nvPr/>
            </p:nvSpPr>
            <p:spPr>
              <a:xfrm>
                <a:off x="0" y="0"/>
                <a:ext cx="8068938" cy="1841747"/>
              </a:xfrm>
              <a:prstGeom prst="roundRect">
                <a:avLst>
                  <a:gd name="adj" fmla="val 15000"/>
                </a:avLst>
              </a:prstGeom>
              <a:noFill/>
              <a:ln w="63500" cap="flat">
                <a:solidFill>
                  <a:schemeClr val="accent1">
                    <a:lumOff val="13529"/>
                  </a:schemeClr>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0" sz="3000">
                    <a:latin typeface="+mn-lt"/>
                    <a:ea typeface="+mn-ea"/>
                    <a:cs typeface="+mn-cs"/>
                    <a:sym typeface="Helvetica Neue Medium"/>
                  </a:defRPr>
                </a:lvl1pPr>
              </a:lstStyle>
              <a:p>
                <a:pPr/>
                <a:r>
                  <a:t>The ASN of the VRP and the ASN in the BGP are identical?</a:t>
                </a:r>
              </a:p>
            </p:txBody>
          </p:sp>
          <p:sp>
            <p:nvSpPr>
              <p:cNvPr id="744" name="Line"/>
              <p:cNvSpPr/>
              <p:nvPr/>
            </p:nvSpPr>
            <p:spPr>
              <a:xfrm>
                <a:off x="4034469" y="1840816"/>
                <a:ext cx="1" cy="1217306"/>
              </a:xfrm>
              <a:prstGeom prst="line">
                <a:avLst/>
              </a:prstGeom>
              <a:noFill/>
              <a:ln w="63500" cap="flat">
                <a:solidFill>
                  <a:schemeClr val="accent3">
                    <a:hueOff val="-365725"/>
                    <a:satOff val="-32500"/>
                    <a:lumOff val="18235"/>
                  </a:schemeClr>
                </a:solidFill>
                <a:prstDash val="solid"/>
                <a:miter lim="400000"/>
                <a:tailEnd type="triangle" w="med" len="med"/>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grpSp>
        <p:grpSp>
          <p:nvGrpSpPr>
            <p:cNvPr id="748" name="Group"/>
            <p:cNvGrpSpPr/>
            <p:nvPr/>
          </p:nvGrpSpPr>
          <p:grpSpPr>
            <a:xfrm>
              <a:off x="8097469" y="3670980"/>
              <a:ext cx="3700197" cy="849469"/>
              <a:chOff x="0" y="0"/>
              <a:chExt cx="3700196" cy="849467"/>
            </a:xfrm>
          </p:grpSpPr>
          <p:sp>
            <p:nvSpPr>
              <p:cNvPr id="746" name="Line"/>
              <p:cNvSpPr/>
              <p:nvPr/>
            </p:nvSpPr>
            <p:spPr>
              <a:xfrm>
                <a:off x="0" y="397419"/>
                <a:ext cx="1794989" cy="1"/>
              </a:xfrm>
              <a:prstGeom prst="line">
                <a:avLst/>
              </a:prstGeom>
              <a:noFill/>
              <a:ln w="63500" cap="flat">
                <a:solidFill>
                  <a:schemeClr val="accent5"/>
                </a:solidFill>
                <a:prstDash val="solid"/>
                <a:miter lim="400000"/>
                <a:tailEnd type="triangle" w="med" len="med"/>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747" name="Dingbat X"/>
              <p:cNvSpPr/>
              <p:nvPr/>
            </p:nvSpPr>
            <p:spPr>
              <a:xfrm>
                <a:off x="2981325" y="-1"/>
                <a:ext cx="718872" cy="849469"/>
              </a:xfrm>
              <a:custGeom>
                <a:avLst/>
                <a:gdLst/>
                <a:ahLst/>
                <a:cxnLst>
                  <a:cxn ang="0">
                    <a:pos x="wd2" y="hd2"/>
                  </a:cxn>
                  <a:cxn ang="5400000">
                    <a:pos x="wd2" y="hd2"/>
                  </a:cxn>
                  <a:cxn ang="10800000">
                    <a:pos x="wd2" y="hd2"/>
                  </a:cxn>
                  <a:cxn ang="16200000">
                    <a:pos x="wd2" y="hd2"/>
                  </a:cxn>
                </a:cxnLst>
                <a:rect l="0" t="0" r="r" b="b"/>
                <a:pathLst>
                  <a:path w="21484" h="21548" fill="norm" stroke="1"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chemeClr val="accent5"/>
              </a:solidFill>
              <a:ln w="12700" cap="flat">
                <a:noFill/>
                <a:miter lim="400000"/>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grpSp>
        <p:grpSp>
          <p:nvGrpSpPr>
            <p:cNvPr id="751" name="Group"/>
            <p:cNvGrpSpPr/>
            <p:nvPr/>
          </p:nvGrpSpPr>
          <p:grpSpPr>
            <a:xfrm>
              <a:off x="8097469" y="6765030"/>
              <a:ext cx="3700197" cy="849469"/>
              <a:chOff x="0" y="0"/>
              <a:chExt cx="3700196" cy="849467"/>
            </a:xfrm>
          </p:grpSpPr>
          <p:sp>
            <p:nvSpPr>
              <p:cNvPr id="749" name="Line"/>
              <p:cNvSpPr/>
              <p:nvPr/>
            </p:nvSpPr>
            <p:spPr>
              <a:xfrm>
                <a:off x="0" y="424734"/>
                <a:ext cx="1794989" cy="1"/>
              </a:xfrm>
              <a:prstGeom prst="line">
                <a:avLst/>
              </a:prstGeom>
              <a:noFill/>
              <a:ln w="63500" cap="flat">
                <a:solidFill>
                  <a:schemeClr val="accent5"/>
                </a:solidFill>
                <a:prstDash val="solid"/>
                <a:miter lim="400000"/>
                <a:tailEnd type="triangle" w="med" len="med"/>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750" name="Dingbat X"/>
              <p:cNvSpPr/>
              <p:nvPr/>
            </p:nvSpPr>
            <p:spPr>
              <a:xfrm>
                <a:off x="2981325" y="-1"/>
                <a:ext cx="718872" cy="849469"/>
              </a:xfrm>
              <a:custGeom>
                <a:avLst/>
                <a:gdLst/>
                <a:ahLst/>
                <a:cxnLst>
                  <a:cxn ang="0">
                    <a:pos x="wd2" y="hd2"/>
                  </a:cxn>
                  <a:cxn ang="5400000">
                    <a:pos x="wd2" y="hd2"/>
                  </a:cxn>
                  <a:cxn ang="10800000">
                    <a:pos x="wd2" y="hd2"/>
                  </a:cxn>
                  <a:cxn ang="16200000">
                    <a:pos x="wd2" y="hd2"/>
                  </a:cxn>
                </a:cxnLst>
                <a:rect l="0" t="0" r="r" b="b"/>
                <a:pathLst>
                  <a:path w="21484" h="21548" fill="norm" stroke="1"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chemeClr val="accent5"/>
              </a:solidFill>
              <a:ln w="12700" cap="flat">
                <a:noFill/>
                <a:miter lim="400000"/>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grpSp>
        <p:grpSp>
          <p:nvGrpSpPr>
            <p:cNvPr id="755" name="Group"/>
            <p:cNvGrpSpPr/>
            <p:nvPr/>
          </p:nvGrpSpPr>
          <p:grpSpPr>
            <a:xfrm>
              <a:off x="0" y="6268892"/>
              <a:ext cx="8068938" cy="3939084"/>
              <a:chOff x="0" y="0"/>
              <a:chExt cx="8068937" cy="3939083"/>
            </a:xfrm>
          </p:grpSpPr>
          <p:sp>
            <p:nvSpPr>
              <p:cNvPr id="752" name="There is a VRP that matches IP prefix…"/>
              <p:cNvSpPr/>
              <p:nvPr/>
            </p:nvSpPr>
            <p:spPr>
              <a:xfrm>
                <a:off x="0" y="0"/>
                <a:ext cx="8068938" cy="1841747"/>
              </a:xfrm>
              <a:prstGeom prst="roundRect">
                <a:avLst>
                  <a:gd name="adj" fmla="val 15000"/>
                </a:avLst>
              </a:prstGeom>
              <a:noFill/>
              <a:ln w="63500" cap="flat">
                <a:solidFill>
                  <a:schemeClr val="accent1">
                    <a:lumOff val="13529"/>
                  </a:schemeClr>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defRPr b="0" sz="3000">
                    <a:latin typeface="+mn-lt"/>
                    <a:ea typeface="+mn-ea"/>
                    <a:cs typeface="+mn-cs"/>
                    <a:sym typeface="Helvetica Neue Medium"/>
                  </a:defRPr>
                </a:pPr>
                <a:r>
                  <a:t>There is a VRP that matches IP prefix </a:t>
                </a:r>
              </a:p>
              <a:p>
                <a:pPr>
                  <a:defRPr b="0" sz="3000">
                    <a:latin typeface="+mn-lt"/>
                    <a:ea typeface="+mn-ea"/>
                    <a:cs typeface="+mn-cs"/>
                    <a:sym typeface="Helvetica Neue Medium"/>
                  </a:defRPr>
                </a:pPr>
                <a:r>
                  <a:t>(using MaxLength, if exists)</a:t>
                </a:r>
              </a:p>
            </p:txBody>
          </p:sp>
          <p:sp>
            <p:nvSpPr>
              <p:cNvPr id="753" name="Line"/>
              <p:cNvSpPr/>
              <p:nvPr/>
            </p:nvSpPr>
            <p:spPr>
              <a:xfrm>
                <a:off x="4034469" y="1904989"/>
                <a:ext cx="1" cy="1217306"/>
              </a:xfrm>
              <a:prstGeom prst="line">
                <a:avLst/>
              </a:prstGeom>
              <a:noFill/>
              <a:ln w="63500" cap="flat">
                <a:solidFill>
                  <a:schemeClr val="accent3">
                    <a:hueOff val="-365725"/>
                    <a:satOff val="-32500"/>
                    <a:lumOff val="18235"/>
                  </a:schemeClr>
                </a:solidFill>
                <a:prstDash val="solid"/>
                <a:miter lim="400000"/>
                <a:tailEnd type="triangle" w="med" len="med"/>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754" name="Dingbat Check"/>
              <p:cNvSpPr/>
              <p:nvPr/>
            </p:nvSpPr>
            <p:spPr>
              <a:xfrm>
                <a:off x="3587505" y="3089615"/>
                <a:ext cx="893929" cy="849469"/>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cap="flat">
                <a:noFill/>
                <a:miter lim="400000"/>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grpSp>
        <p:grpSp>
          <p:nvGrpSpPr>
            <p:cNvPr id="758" name="Group"/>
            <p:cNvGrpSpPr/>
            <p:nvPr/>
          </p:nvGrpSpPr>
          <p:grpSpPr>
            <a:xfrm>
              <a:off x="8097469" y="161163"/>
              <a:ext cx="3736303" cy="1519421"/>
              <a:chOff x="0" y="0"/>
              <a:chExt cx="3736301" cy="1519420"/>
            </a:xfrm>
          </p:grpSpPr>
          <p:sp>
            <p:nvSpPr>
              <p:cNvPr id="756" name="Line"/>
              <p:cNvSpPr/>
              <p:nvPr/>
            </p:nvSpPr>
            <p:spPr>
              <a:xfrm>
                <a:off x="0" y="757836"/>
                <a:ext cx="1794989" cy="1"/>
              </a:xfrm>
              <a:prstGeom prst="line">
                <a:avLst/>
              </a:prstGeom>
              <a:noFill/>
              <a:ln w="63500" cap="flat">
                <a:solidFill>
                  <a:schemeClr val="accent4">
                    <a:hueOff val="468000"/>
                    <a:satOff val="-4761"/>
                    <a:lumOff val="10196"/>
                  </a:schemeClr>
                </a:solidFill>
                <a:prstDash val="solid"/>
                <a:miter lim="400000"/>
                <a:tailEnd type="triangle" w="med" len="med"/>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757" name="?"/>
              <p:cNvSpPr txBox="1"/>
              <p:nvPr/>
            </p:nvSpPr>
            <p:spPr>
              <a:xfrm>
                <a:off x="2945218" y="0"/>
                <a:ext cx="791084" cy="15194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9000">
                    <a:solidFill>
                      <a:schemeClr val="accent4">
                        <a:hueOff val="468000"/>
                        <a:satOff val="-4761"/>
                        <a:lumOff val="10196"/>
                      </a:schemeClr>
                    </a:solidFill>
                  </a:defRPr>
                </a:lvl1pPr>
              </a:lstStyle>
              <a:p>
                <a:pPr/>
                <a:r>
                  <a:t>?</a:t>
                </a:r>
              </a:p>
            </p:txBody>
          </p:sp>
        </p:grpSp>
      </p:grpSp>
      <p:grpSp>
        <p:nvGrpSpPr>
          <p:cNvPr id="762" name="Group"/>
          <p:cNvGrpSpPr/>
          <p:nvPr/>
        </p:nvGrpSpPr>
        <p:grpSpPr>
          <a:xfrm>
            <a:off x="13082782" y="6440677"/>
            <a:ext cx="8373582" cy="2087679"/>
            <a:chOff x="0" y="0"/>
            <a:chExt cx="8373581" cy="2087678"/>
          </a:xfrm>
        </p:grpSpPr>
        <p:sp>
          <p:nvSpPr>
            <p:cNvPr id="760" name="Potential Reasons:…"/>
            <p:cNvSpPr txBox="1"/>
            <p:nvPr/>
          </p:nvSpPr>
          <p:spPr>
            <a:xfrm>
              <a:off x="3352715" y="-1"/>
              <a:ext cx="5020867" cy="1971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l">
                <a:defRPr b="0">
                  <a:latin typeface="Gill Sans"/>
                  <a:ea typeface="Gill Sans"/>
                  <a:cs typeface="Gill Sans"/>
                  <a:sym typeface="Gill Sans"/>
                </a:defRPr>
              </a:pPr>
              <a:r>
                <a:t>Potential Reasons:</a:t>
              </a:r>
            </a:p>
            <a:p>
              <a:pPr algn="l">
                <a:defRPr b="0">
                  <a:latin typeface="Gill Sans"/>
                  <a:ea typeface="Gill Sans"/>
                  <a:cs typeface="Gill Sans"/>
                  <a:sym typeface="Gill Sans"/>
                </a:defRPr>
              </a:pPr>
            </a:p>
            <a:p>
              <a:pPr marL="444500" indent="-444500" algn="l">
                <a:buSzPct val="145000"/>
                <a:buChar char="•"/>
                <a:defRPr b="0">
                  <a:latin typeface="Gill Sans"/>
                  <a:ea typeface="Gill Sans"/>
                  <a:cs typeface="Gill Sans"/>
                  <a:sym typeface="Gill Sans"/>
                </a:defRPr>
              </a:pPr>
              <a:r>
                <a:rPr>
                  <a:solidFill>
                    <a:schemeClr val="accent5"/>
                  </a:solidFill>
                </a:rPr>
                <a:t>Malicious hijacking attacks?</a:t>
              </a:r>
            </a:p>
          </p:txBody>
        </p:sp>
        <p:sp>
          <p:nvSpPr>
            <p:cNvPr id="761" name="Wrong ASN"/>
            <p:cNvSpPr txBox="1"/>
            <p:nvPr/>
          </p:nvSpPr>
          <p:spPr>
            <a:xfrm>
              <a:off x="0" y="1461291"/>
              <a:ext cx="2376552" cy="6263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solidFill>
                    <a:schemeClr val="accent5"/>
                  </a:solidFill>
                </a:defRPr>
              </a:lvl1pPr>
            </a:lstStyle>
            <a:p>
              <a:pPr/>
              <a:r>
                <a:t>Wrong ASN</a:t>
              </a:r>
            </a:p>
          </p:txBody>
        </p:sp>
      </p:grpSp>
      <p:grpSp>
        <p:nvGrpSpPr>
          <p:cNvPr id="767" name="Group"/>
          <p:cNvGrpSpPr/>
          <p:nvPr/>
        </p:nvGrpSpPr>
        <p:grpSpPr>
          <a:xfrm>
            <a:off x="13000892" y="10144919"/>
            <a:ext cx="11267374" cy="3293827"/>
            <a:chOff x="0" y="1443037"/>
            <a:chExt cx="11267373" cy="3293826"/>
          </a:xfrm>
        </p:grpSpPr>
        <p:grpSp>
          <p:nvGrpSpPr>
            <p:cNvPr id="765" name="Group"/>
            <p:cNvGrpSpPr/>
            <p:nvPr/>
          </p:nvGrpSpPr>
          <p:grpSpPr>
            <a:xfrm>
              <a:off x="995742" y="1443037"/>
              <a:ext cx="10271632" cy="3293827"/>
              <a:chOff x="0" y="1443037"/>
              <a:chExt cx="10271631" cy="3293826"/>
            </a:xfrm>
          </p:grpSpPr>
          <p:sp>
            <p:nvSpPr>
              <p:cNvPr id="763" name="Potential Reasons:…"/>
              <p:cNvSpPr/>
              <p:nvPr/>
            </p:nvSpPr>
            <p:spPr>
              <a:xfrm>
                <a:off x="2448469" y="1443037"/>
                <a:ext cx="782316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lgn="l">
                  <a:defRPr b="0">
                    <a:latin typeface="Gill Sans"/>
                    <a:ea typeface="Gill Sans"/>
                    <a:cs typeface="Gill Sans"/>
                    <a:sym typeface="Gill Sans"/>
                  </a:defRPr>
                </a:pPr>
                <a:r>
                  <a:t>Potential Reasons:</a:t>
                </a:r>
              </a:p>
              <a:p>
                <a:pPr algn="l">
                  <a:defRPr b="0">
                    <a:latin typeface="Gill Sans"/>
                    <a:ea typeface="Gill Sans"/>
                    <a:cs typeface="Gill Sans"/>
                    <a:sym typeface="Gill Sans"/>
                  </a:defRPr>
                </a:pPr>
              </a:p>
              <a:p>
                <a:pPr marL="444500" indent="-444500" algn="l">
                  <a:buSzPct val="145000"/>
                  <a:buChar char="•"/>
                  <a:defRPr b="0">
                    <a:latin typeface="Gill Sans"/>
                    <a:ea typeface="Gill Sans"/>
                    <a:cs typeface="Gill Sans"/>
                    <a:sym typeface="Gill Sans"/>
                  </a:defRPr>
                </a:pPr>
                <a:r>
                  <a:t>Misunderstanding of ROAs (VRPs) of network operators*</a:t>
                </a:r>
              </a:p>
              <a:p>
                <a:pPr marL="444500" indent="-444500" algn="l">
                  <a:buSzPct val="145000"/>
                  <a:buChar char="•"/>
                  <a:defRPr b="0">
                    <a:latin typeface="Gill Sans"/>
                    <a:ea typeface="Gill Sans"/>
                    <a:cs typeface="Gill Sans"/>
                    <a:sym typeface="Gill Sans"/>
                  </a:defRPr>
                </a:pPr>
                <a:r>
                  <a:t>Stale ROAs</a:t>
                </a:r>
              </a:p>
              <a:p>
                <a:pPr marL="444500" indent="-444500" algn="l">
                  <a:buSzPct val="145000"/>
                  <a:buChar char="•"/>
                  <a:defRPr b="0">
                    <a:latin typeface="Gill Sans"/>
                    <a:ea typeface="Gill Sans"/>
                    <a:cs typeface="Gill Sans"/>
                    <a:sym typeface="Gill Sans"/>
                  </a:defRPr>
                </a:pPr>
                <a:r>
                  <a:t>… </a:t>
                </a:r>
              </a:p>
            </p:txBody>
          </p:sp>
          <p:sp>
            <p:nvSpPr>
              <p:cNvPr id="764" name="* Y. Gilad, O. Sagga, and S. Goldberg. MaxLength Considered Harmful to the RPKI. CoNEXT, 2017."/>
              <p:cNvSpPr/>
              <p:nvPr/>
            </p:nvSpPr>
            <p:spPr>
              <a:xfrm>
                <a:off x="0" y="4736863"/>
                <a:ext cx="10116637"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defTabSz="457200">
                  <a:lnSpc>
                    <a:spcPts val="3600"/>
                  </a:lnSpc>
                  <a:spcBef>
                    <a:spcPts val="1200"/>
                  </a:spcBef>
                  <a:defRPr b="0" sz="1900">
                    <a:latin typeface="Gill Sans"/>
                    <a:ea typeface="Gill Sans"/>
                    <a:cs typeface="Gill Sans"/>
                    <a:sym typeface="Gill Sans"/>
                  </a:defRPr>
                </a:lvl1pPr>
              </a:lstStyle>
              <a:p>
                <a:pPr/>
                <a:r>
                  <a:t>* Y. Gilad, O. Sagga, and S. Goldberg. MaxLength Considered Harmful to the RPKI. CoNEXT, 2017. </a:t>
                </a:r>
              </a:p>
            </p:txBody>
          </p:sp>
        </p:grpSp>
        <p:sp>
          <p:nvSpPr>
            <p:cNvPr id="766" name="Too-specific"/>
            <p:cNvSpPr txBox="1"/>
            <p:nvPr/>
          </p:nvSpPr>
          <p:spPr>
            <a:xfrm>
              <a:off x="0" y="2561175"/>
              <a:ext cx="2540331" cy="6263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solidFill>
                    <a:schemeClr val="accent5"/>
                  </a:solidFill>
                </a:defRPr>
              </a:lvl1pPr>
            </a:lstStyle>
            <a:p>
              <a:pPr/>
              <a:r>
                <a:t>Too-specific</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7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67" grpId="2"/>
      <p:bldP build="whole" bldLvl="1" animBg="1" rev="0" advAuto="0" spid="762" grpId="1"/>
    </p:bld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1" name="Too specific vs. Wrong ASNs"/>
          <p:cNvSpPr txBox="1"/>
          <p:nvPr>
            <p:ph type="title"/>
          </p:nvPr>
        </p:nvSpPr>
        <p:spPr>
          <a:xfrm>
            <a:off x="1689100" y="487484"/>
            <a:ext cx="21005800" cy="2286001"/>
          </a:xfrm>
          <a:prstGeom prst="rect">
            <a:avLst/>
          </a:prstGeom>
        </p:spPr>
        <p:txBody>
          <a:bodyPr/>
          <a:lstStyle/>
          <a:p>
            <a:pPr/>
            <a:r>
              <a:t>Too specific vs. Wrong ASNs</a:t>
            </a:r>
          </a:p>
        </p:txBody>
      </p:sp>
      <p:pic>
        <p:nvPicPr>
          <p:cNvPr id="772" name="Image" descr="Image"/>
          <p:cNvPicPr>
            <a:picLocks noChangeAspect="1"/>
          </p:cNvPicPr>
          <p:nvPr/>
        </p:nvPicPr>
        <p:blipFill>
          <a:blip r:embed="rId3">
            <a:extLst/>
          </a:blip>
          <a:stretch>
            <a:fillRect/>
          </a:stretch>
        </p:blipFill>
        <p:spPr>
          <a:xfrm>
            <a:off x="127000" y="2540000"/>
            <a:ext cx="10160000" cy="10630371"/>
          </a:xfrm>
          <a:prstGeom prst="rect">
            <a:avLst/>
          </a:prstGeom>
          <a:ln w="12700">
            <a:miter lim="400000"/>
          </a:ln>
        </p:spPr>
      </p:pic>
      <p:grpSp>
        <p:nvGrpSpPr>
          <p:cNvPr id="780" name="Group"/>
          <p:cNvGrpSpPr/>
          <p:nvPr/>
        </p:nvGrpSpPr>
        <p:grpSpPr>
          <a:xfrm>
            <a:off x="2155436" y="2875866"/>
            <a:ext cx="7537586" cy="9238350"/>
            <a:chOff x="0" y="0"/>
            <a:chExt cx="7537585" cy="9238349"/>
          </a:xfrm>
        </p:grpSpPr>
        <p:sp>
          <p:nvSpPr>
            <p:cNvPr id="773" name="Rectangle"/>
            <p:cNvSpPr/>
            <p:nvPr/>
          </p:nvSpPr>
          <p:spPr>
            <a:xfrm>
              <a:off x="3310302" y="0"/>
              <a:ext cx="4227284" cy="2827921"/>
            </a:xfrm>
            <a:prstGeom prst="rect">
              <a:avLst/>
            </a:prstGeom>
            <a:solidFill>
              <a:srgbClr val="000000"/>
            </a:solidFill>
            <a:ln w="12700" cap="flat">
              <a:noFill/>
              <a:miter lim="400000"/>
            </a:ln>
            <a:effectLst/>
          </p:spPr>
          <p:txBody>
            <a:bodyPr wrap="square" lIns="50800" tIns="50800" rIns="50800" bIns="50800" numCol="1" anchor="ctr">
              <a:noAutofit/>
            </a:bodyPr>
            <a:lstStyle/>
            <a:p>
              <a:pPr defTabSz="584200">
                <a:defRPr b="0" sz="2200">
                  <a:latin typeface="+mn-lt"/>
                  <a:ea typeface="+mn-ea"/>
                  <a:cs typeface="+mn-cs"/>
                  <a:sym typeface="Helvetica Neue Medium"/>
                </a:defRPr>
              </a:pPr>
            </a:p>
          </p:txBody>
        </p:sp>
        <p:grpSp>
          <p:nvGrpSpPr>
            <p:cNvPr id="776" name="Group"/>
            <p:cNvGrpSpPr/>
            <p:nvPr/>
          </p:nvGrpSpPr>
          <p:grpSpPr>
            <a:xfrm>
              <a:off x="0" y="3265406"/>
              <a:ext cx="7518191" cy="2774080"/>
              <a:chOff x="0" y="0"/>
              <a:chExt cx="7518190" cy="2774078"/>
            </a:xfrm>
          </p:grpSpPr>
          <p:sp>
            <p:nvSpPr>
              <p:cNvPr id="774" name="Rectangle"/>
              <p:cNvSpPr/>
              <p:nvPr/>
            </p:nvSpPr>
            <p:spPr>
              <a:xfrm>
                <a:off x="3310302" y="0"/>
                <a:ext cx="4207889" cy="2730819"/>
              </a:xfrm>
              <a:prstGeom prst="rect">
                <a:avLst/>
              </a:prstGeom>
              <a:solidFill>
                <a:srgbClr val="000000"/>
              </a:solidFill>
              <a:ln w="12700" cap="flat">
                <a:noFill/>
                <a:miter lim="400000"/>
              </a:ln>
              <a:effectLst/>
            </p:spPr>
            <p:txBody>
              <a:bodyPr wrap="square" lIns="50800" tIns="50800" rIns="50800" bIns="50800" numCol="1" anchor="ctr">
                <a:noAutofit/>
              </a:bodyPr>
              <a:lstStyle/>
              <a:p>
                <a:pPr defTabSz="584200">
                  <a:defRPr b="0" sz="2200">
                    <a:latin typeface="+mn-lt"/>
                    <a:ea typeface="+mn-ea"/>
                    <a:cs typeface="+mn-cs"/>
                    <a:sym typeface="Helvetica Neue Medium"/>
                  </a:defRPr>
                </a:pPr>
              </a:p>
            </p:txBody>
          </p:sp>
          <p:sp>
            <p:nvSpPr>
              <p:cNvPr id="775" name="Rectangle"/>
              <p:cNvSpPr/>
              <p:nvPr/>
            </p:nvSpPr>
            <p:spPr>
              <a:xfrm>
                <a:off x="0" y="791213"/>
                <a:ext cx="4279434" cy="1982866"/>
              </a:xfrm>
              <a:prstGeom prst="rect">
                <a:avLst/>
              </a:prstGeom>
              <a:solidFill>
                <a:srgbClr val="000000"/>
              </a:solidFill>
              <a:ln w="12700" cap="flat">
                <a:noFill/>
                <a:miter lim="400000"/>
              </a:ln>
              <a:effectLst/>
            </p:spPr>
            <p:txBody>
              <a:bodyPr wrap="square" lIns="50800" tIns="50800" rIns="50800" bIns="50800" numCol="1" anchor="ctr">
                <a:noAutofit/>
              </a:bodyPr>
              <a:lstStyle/>
              <a:p>
                <a:pPr defTabSz="584200">
                  <a:defRPr b="0" sz="2200">
                    <a:latin typeface="+mn-lt"/>
                    <a:ea typeface="+mn-ea"/>
                    <a:cs typeface="+mn-cs"/>
                    <a:sym typeface="Helvetica Neue Medium"/>
                  </a:defRPr>
                </a:pPr>
              </a:p>
            </p:txBody>
          </p:sp>
        </p:grpSp>
        <p:grpSp>
          <p:nvGrpSpPr>
            <p:cNvPr id="779" name="Group"/>
            <p:cNvGrpSpPr/>
            <p:nvPr/>
          </p:nvGrpSpPr>
          <p:grpSpPr>
            <a:xfrm>
              <a:off x="0" y="6464271"/>
              <a:ext cx="7518191" cy="2774079"/>
              <a:chOff x="0" y="0"/>
              <a:chExt cx="7518190" cy="2774078"/>
            </a:xfrm>
          </p:grpSpPr>
          <p:sp>
            <p:nvSpPr>
              <p:cNvPr id="777" name="Rectangle"/>
              <p:cNvSpPr/>
              <p:nvPr/>
            </p:nvSpPr>
            <p:spPr>
              <a:xfrm>
                <a:off x="3310302" y="0"/>
                <a:ext cx="4207889" cy="2730819"/>
              </a:xfrm>
              <a:prstGeom prst="rect">
                <a:avLst/>
              </a:prstGeom>
              <a:solidFill>
                <a:srgbClr val="000000"/>
              </a:solidFill>
              <a:ln w="12700" cap="flat">
                <a:noFill/>
                <a:miter lim="400000"/>
              </a:ln>
              <a:effectLst/>
            </p:spPr>
            <p:txBody>
              <a:bodyPr wrap="square" lIns="50800" tIns="50800" rIns="50800" bIns="50800" numCol="1" anchor="ctr">
                <a:noAutofit/>
              </a:bodyPr>
              <a:lstStyle/>
              <a:p>
                <a:pPr defTabSz="584200">
                  <a:defRPr b="0" sz="2200">
                    <a:latin typeface="+mn-lt"/>
                    <a:ea typeface="+mn-ea"/>
                    <a:cs typeface="+mn-cs"/>
                    <a:sym typeface="Helvetica Neue Medium"/>
                  </a:defRPr>
                </a:pPr>
              </a:p>
            </p:txBody>
          </p:sp>
          <p:sp>
            <p:nvSpPr>
              <p:cNvPr id="778" name="Rectangle"/>
              <p:cNvSpPr/>
              <p:nvPr/>
            </p:nvSpPr>
            <p:spPr>
              <a:xfrm>
                <a:off x="0" y="791213"/>
                <a:ext cx="4279434" cy="1982866"/>
              </a:xfrm>
              <a:prstGeom prst="rect">
                <a:avLst/>
              </a:prstGeom>
              <a:solidFill>
                <a:srgbClr val="000000"/>
              </a:solidFill>
              <a:ln w="12700" cap="flat">
                <a:noFill/>
                <a:miter lim="400000"/>
              </a:ln>
              <a:effectLst/>
            </p:spPr>
            <p:txBody>
              <a:bodyPr wrap="square" lIns="50800" tIns="50800" rIns="50800" bIns="50800" numCol="1" anchor="ctr">
                <a:noAutofit/>
              </a:bodyPr>
              <a:lstStyle/>
              <a:p>
                <a:pPr defTabSz="584200">
                  <a:defRPr b="0" sz="2200">
                    <a:latin typeface="+mn-lt"/>
                    <a:ea typeface="+mn-ea"/>
                    <a:cs typeface="+mn-cs"/>
                    <a:sym typeface="Helvetica Neue Medium"/>
                  </a:defRPr>
                </a:pPr>
              </a:p>
            </p:txBody>
          </p:sp>
        </p:grpSp>
      </p:grpSp>
      <p:sp>
        <p:nvSpPr>
          <p:cNvPr id="78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8" presetID="22" grpId="1" fill="hold">
                                  <p:stCondLst>
                                    <p:cond delay="0"/>
                                  </p:stCondLst>
                                  <p:iterate type="el" backwards="0">
                                    <p:tmAbs val="0"/>
                                  </p:iterate>
                                  <p:childTnLst>
                                    <p:animEffect filter="wipe(left)" transition="out">
                                      <p:cBhvr>
                                        <p:cTn id="6" dur="300" fill="hold"/>
                                        <p:tgtEl>
                                          <p:spTgt spid="780"/>
                                        </p:tgtEl>
                                      </p:cBhvr>
                                    </p:animEffect>
                                    <p:set>
                                      <p:cBhvr>
                                        <p:cTn id="7" fill="hold">
                                          <p:stCondLst>
                                            <p:cond delay="299"/>
                                          </p:stCondLst>
                                        </p:cTn>
                                        <p:tgtEl>
                                          <p:spTgt spid="78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80" grpId="1"/>
    </p:bld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85" name="Image" descr="Image"/>
          <p:cNvPicPr>
            <a:picLocks noChangeAspect="1"/>
          </p:cNvPicPr>
          <p:nvPr/>
        </p:nvPicPr>
        <p:blipFill>
          <a:blip r:embed="rId3">
            <a:extLst/>
          </a:blip>
          <a:stretch>
            <a:fillRect/>
          </a:stretch>
        </p:blipFill>
        <p:spPr>
          <a:xfrm>
            <a:off x="127000" y="2540000"/>
            <a:ext cx="10160000" cy="10630371"/>
          </a:xfrm>
          <a:prstGeom prst="rect">
            <a:avLst/>
          </a:prstGeom>
          <a:ln w="12700">
            <a:miter lim="400000"/>
          </a:ln>
        </p:spPr>
      </p:pic>
      <p:sp>
        <p:nvSpPr>
          <p:cNvPr id="786" name="Too specific vs. Wrong ASNs"/>
          <p:cNvSpPr txBox="1"/>
          <p:nvPr>
            <p:ph type="title"/>
          </p:nvPr>
        </p:nvSpPr>
        <p:spPr>
          <a:xfrm>
            <a:off x="1689100" y="487484"/>
            <a:ext cx="21005800" cy="2286001"/>
          </a:xfrm>
          <a:prstGeom prst="rect">
            <a:avLst/>
          </a:prstGeom>
        </p:spPr>
        <p:txBody>
          <a:bodyPr/>
          <a:lstStyle/>
          <a:p>
            <a:pPr/>
            <a:r>
              <a:t>Too specific vs. Wrong ASNs</a:t>
            </a:r>
          </a:p>
        </p:txBody>
      </p:sp>
      <p:sp>
        <p:nvSpPr>
          <p:cNvPr id="787" name="AS12322 (Free SAS)"/>
          <p:cNvSpPr txBox="1"/>
          <p:nvPr/>
        </p:nvSpPr>
        <p:spPr>
          <a:xfrm>
            <a:off x="10765607" y="6435293"/>
            <a:ext cx="4756532" cy="13478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0" sz="4000">
                <a:solidFill>
                  <a:schemeClr val="accent4">
                    <a:hueOff val="468000"/>
                    <a:satOff val="-4761"/>
                    <a:lumOff val="10196"/>
                  </a:schemeClr>
                </a:solidFill>
              </a:defRPr>
            </a:lvl1pPr>
          </a:lstStyle>
          <a:p>
            <a:pPr/>
            <a:r>
              <a:t>AS12322 (Free SAS)</a:t>
            </a:r>
          </a:p>
        </p:txBody>
      </p:sp>
      <p:grpSp>
        <p:nvGrpSpPr>
          <p:cNvPr id="793" name="Group"/>
          <p:cNvGrpSpPr/>
          <p:nvPr/>
        </p:nvGrpSpPr>
        <p:grpSpPr>
          <a:xfrm>
            <a:off x="10702144" y="7276562"/>
            <a:ext cx="10684194" cy="4821163"/>
            <a:chOff x="0" y="0"/>
            <a:chExt cx="10684192" cy="4821162"/>
          </a:xfrm>
        </p:grpSpPr>
        <p:sp>
          <p:nvSpPr>
            <p:cNvPr id="788" name="Line"/>
            <p:cNvSpPr/>
            <p:nvPr/>
          </p:nvSpPr>
          <p:spPr>
            <a:xfrm>
              <a:off x="1995294" y="2897313"/>
              <a:ext cx="8688899" cy="1"/>
            </a:xfrm>
            <a:prstGeom prst="line">
              <a:avLst/>
            </a:prstGeom>
            <a:noFill/>
            <a:ln w="25400" cap="flat">
              <a:solidFill>
                <a:srgbClr val="FFFFFF"/>
              </a:solidFill>
              <a:prstDash val="solid"/>
              <a:miter lim="400000"/>
              <a:tailEnd type="triangle" w="med" len="med"/>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grpSp>
          <p:nvGrpSpPr>
            <p:cNvPr id="792" name="Group"/>
            <p:cNvGrpSpPr/>
            <p:nvPr/>
          </p:nvGrpSpPr>
          <p:grpSpPr>
            <a:xfrm>
              <a:off x="0" y="0"/>
              <a:ext cx="5793979" cy="4821163"/>
              <a:chOff x="0" y="0"/>
              <a:chExt cx="5793978" cy="4821162"/>
            </a:xfrm>
          </p:grpSpPr>
          <p:sp>
            <p:nvSpPr>
              <p:cNvPr id="789" name="Circle"/>
              <p:cNvSpPr/>
              <p:nvPr/>
            </p:nvSpPr>
            <p:spPr>
              <a:xfrm>
                <a:off x="2029774" y="2731285"/>
                <a:ext cx="328926" cy="332056"/>
              </a:xfrm>
              <a:prstGeom prst="ellipse">
                <a:avLst/>
              </a:prstGeom>
              <a:solidFill>
                <a:schemeClr val="accent1">
                  <a:lumOff val="13529"/>
                </a:schemeClr>
              </a:solidFill>
              <a:ln w="12700" cap="flat">
                <a:noFill/>
                <a:miter lim="400000"/>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790" name="January 21, 2012"/>
              <p:cNvSpPr/>
              <p:nvPr/>
            </p:nvSpPr>
            <p:spPr>
              <a:xfrm>
                <a:off x="773879" y="3551162"/>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b="0" sz="2500"/>
                </a:lvl1pPr>
              </a:lstStyle>
              <a:p>
                <a:pPr/>
                <a:r>
                  <a:t>January 21, 2012</a:t>
                </a:r>
              </a:p>
            </p:txBody>
          </p:sp>
          <p:sp>
            <p:nvSpPr>
              <p:cNvPr id="791" name="6 ROAs for 7,671 (96.0%) IP prefixes are more specific than the VRPs (w/o MaxLength)"/>
              <p:cNvSpPr/>
              <p:nvPr/>
            </p:nvSpPr>
            <p:spPr>
              <a:xfrm>
                <a:off x="0" y="0"/>
                <a:ext cx="5793979" cy="27348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53" y="0"/>
                    </a:moveTo>
                    <a:cubicBezTo>
                      <a:pt x="113" y="0"/>
                      <a:pt x="0" y="240"/>
                      <a:pt x="0" y="536"/>
                    </a:cubicBezTo>
                    <a:lnTo>
                      <a:pt x="0" y="12789"/>
                    </a:lnTo>
                    <a:cubicBezTo>
                      <a:pt x="0" y="13085"/>
                      <a:pt x="113" y="13325"/>
                      <a:pt x="253" y="13325"/>
                    </a:cubicBezTo>
                    <a:lnTo>
                      <a:pt x="7602" y="13325"/>
                    </a:lnTo>
                    <a:lnTo>
                      <a:pt x="8108" y="21600"/>
                    </a:lnTo>
                    <a:lnTo>
                      <a:pt x="8614" y="13325"/>
                    </a:lnTo>
                    <a:lnTo>
                      <a:pt x="21347" y="13325"/>
                    </a:lnTo>
                    <a:cubicBezTo>
                      <a:pt x="21487" y="13325"/>
                      <a:pt x="21600" y="13085"/>
                      <a:pt x="21600" y="12789"/>
                    </a:cubicBezTo>
                    <a:lnTo>
                      <a:pt x="21600" y="536"/>
                    </a:lnTo>
                    <a:cubicBezTo>
                      <a:pt x="21600" y="240"/>
                      <a:pt x="21487" y="0"/>
                      <a:pt x="21347" y="0"/>
                    </a:cubicBezTo>
                    <a:lnTo>
                      <a:pt x="253" y="0"/>
                    </a:lnTo>
                    <a:close/>
                  </a:path>
                </a:pathLst>
              </a:custGeom>
              <a:noFill/>
              <a:ln w="25400" cap="flat">
                <a:solidFill>
                  <a:schemeClr val="accent1">
                    <a:lumOff val="13529"/>
                  </a:schemeClr>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0" sz="2500"/>
                </a:lvl1pPr>
              </a:lstStyle>
              <a:p>
                <a:pPr/>
                <a:r>
                  <a:t>6 ROAs for 7,671 (96.0%) IP prefixes are more specific than the VRPs (w/o MaxLength)</a:t>
                </a:r>
              </a:p>
            </p:txBody>
          </p:sp>
        </p:grpSp>
      </p:grpSp>
      <p:grpSp>
        <p:nvGrpSpPr>
          <p:cNvPr id="797" name="Group"/>
          <p:cNvGrpSpPr/>
          <p:nvPr/>
        </p:nvGrpSpPr>
        <p:grpSpPr>
          <a:xfrm>
            <a:off x="12837652" y="9385770"/>
            <a:ext cx="5793979" cy="3281925"/>
            <a:chOff x="0" y="0"/>
            <a:chExt cx="5793978" cy="3281924"/>
          </a:xfrm>
        </p:grpSpPr>
        <p:sp>
          <p:nvSpPr>
            <p:cNvPr id="794" name="Circle"/>
            <p:cNvSpPr/>
            <p:nvPr/>
          </p:nvSpPr>
          <p:spPr>
            <a:xfrm>
              <a:off x="1395509" y="619544"/>
              <a:ext cx="328925" cy="332056"/>
            </a:xfrm>
            <a:prstGeom prst="ellipse">
              <a:avLst/>
            </a:prstGeom>
            <a:solidFill>
              <a:schemeClr val="accent1">
                <a:lumOff val="13529"/>
              </a:schemeClr>
            </a:solidFill>
            <a:ln w="12700" cap="flat">
              <a:noFill/>
              <a:miter lim="400000"/>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795" name="January 22, 2012"/>
            <p:cNvSpPr txBox="1"/>
            <p:nvPr/>
          </p:nvSpPr>
          <p:spPr>
            <a:xfrm>
              <a:off x="322441" y="0"/>
              <a:ext cx="2712913" cy="514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b="0" sz="2500"/>
              </a:lvl1pPr>
            </a:lstStyle>
            <a:p>
              <a:pPr/>
              <a:r>
                <a:t>January 22, 2012</a:t>
              </a:r>
            </a:p>
          </p:txBody>
        </p:sp>
        <p:sp>
          <p:nvSpPr>
            <p:cNvPr id="796" name="Added the MaxLength to include…"/>
            <p:cNvSpPr/>
            <p:nvPr/>
          </p:nvSpPr>
          <p:spPr>
            <a:xfrm>
              <a:off x="0" y="950680"/>
              <a:ext cx="5793979" cy="23312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04" y="0"/>
                  </a:moveTo>
                  <a:lnTo>
                    <a:pt x="5298" y="9028"/>
                  </a:lnTo>
                  <a:lnTo>
                    <a:pt x="253" y="9028"/>
                  </a:lnTo>
                  <a:cubicBezTo>
                    <a:pt x="113" y="9028"/>
                    <a:pt x="0" y="9309"/>
                    <a:pt x="0" y="9656"/>
                  </a:cubicBezTo>
                  <a:lnTo>
                    <a:pt x="0" y="20971"/>
                  </a:lnTo>
                  <a:cubicBezTo>
                    <a:pt x="0" y="21318"/>
                    <a:pt x="113" y="21600"/>
                    <a:pt x="253" y="21600"/>
                  </a:cubicBezTo>
                  <a:lnTo>
                    <a:pt x="21347" y="21600"/>
                  </a:lnTo>
                  <a:cubicBezTo>
                    <a:pt x="21487" y="21600"/>
                    <a:pt x="21600" y="21318"/>
                    <a:pt x="21600" y="20971"/>
                  </a:cubicBezTo>
                  <a:lnTo>
                    <a:pt x="21600" y="9656"/>
                  </a:lnTo>
                  <a:cubicBezTo>
                    <a:pt x="21600" y="9309"/>
                    <a:pt x="21487" y="9028"/>
                    <a:pt x="21347" y="9028"/>
                  </a:cubicBezTo>
                  <a:lnTo>
                    <a:pt x="6310" y="9028"/>
                  </a:lnTo>
                  <a:lnTo>
                    <a:pt x="5804" y="0"/>
                  </a:lnTo>
                  <a:close/>
                </a:path>
              </a:pathLst>
            </a:custGeom>
            <a:noFill/>
            <a:ln w="25400" cap="flat">
              <a:solidFill>
                <a:schemeClr val="accent1">
                  <a:lumOff val="13529"/>
                </a:schemeClr>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defRPr b="0" sz="2500"/>
              </a:pPr>
              <a:r>
                <a:t>Added the MaxLength to include </a:t>
              </a:r>
            </a:p>
            <a:p>
              <a:pPr>
                <a:defRPr b="0" sz="2500"/>
              </a:pPr>
              <a:r>
                <a:t>more specific IP prefixes</a:t>
              </a:r>
            </a:p>
          </p:txBody>
        </p:sp>
      </p:grpSp>
      <p:grpSp>
        <p:nvGrpSpPr>
          <p:cNvPr id="801" name="Group"/>
          <p:cNvGrpSpPr/>
          <p:nvPr/>
        </p:nvGrpSpPr>
        <p:grpSpPr>
          <a:xfrm>
            <a:off x="18370008" y="7306746"/>
            <a:ext cx="5793980" cy="4858242"/>
            <a:chOff x="0" y="0"/>
            <a:chExt cx="5793978" cy="4858241"/>
          </a:xfrm>
        </p:grpSpPr>
        <p:sp>
          <p:nvSpPr>
            <p:cNvPr id="798" name="Circle"/>
            <p:cNvSpPr/>
            <p:nvPr/>
          </p:nvSpPr>
          <p:spPr>
            <a:xfrm>
              <a:off x="1742299" y="2673168"/>
              <a:ext cx="328926" cy="332056"/>
            </a:xfrm>
            <a:prstGeom prst="ellipse">
              <a:avLst/>
            </a:prstGeom>
            <a:solidFill>
              <a:schemeClr val="accent1">
                <a:lumOff val="13529"/>
              </a:schemeClr>
            </a:solidFill>
            <a:ln w="12700" cap="flat">
              <a:noFill/>
              <a:miter lim="400000"/>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799" name="October 23, 2018"/>
            <p:cNvSpPr/>
            <p:nvPr/>
          </p:nvSpPr>
          <p:spPr>
            <a:xfrm>
              <a:off x="689308" y="3588241"/>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b="0" sz="2500"/>
              </a:lvl1pPr>
            </a:lstStyle>
            <a:p>
              <a:pPr/>
              <a:r>
                <a:t>October 23, 2018</a:t>
              </a:r>
            </a:p>
          </p:txBody>
        </p:sp>
        <p:sp>
          <p:nvSpPr>
            <p:cNvPr id="800" name="8,800 IP prefixes went invalid failing to specify a proper value for MaxLength"/>
            <p:cNvSpPr/>
            <p:nvPr/>
          </p:nvSpPr>
          <p:spPr>
            <a:xfrm>
              <a:off x="0" y="0"/>
              <a:ext cx="5793979" cy="26618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53" y="0"/>
                  </a:moveTo>
                  <a:cubicBezTo>
                    <a:pt x="113" y="0"/>
                    <a:pt x="0" y="247"/>
                    <a:pt x="0" y="551"/>
                  </a:cubicBezTo>
                  <a:lnTo>
                    <a:pt x="0" y="12882"/>
                  </a:lnTo>
                  <a:cubicBezTo>
                    <a:pt x="0" y="13186"/>
                    <a:pt x="113" y="13433"/>
                    <a:pt x="253" y="13433"/>
                  </a:cubicBezTo>
                  <a:lnTo>
                    <a:pt x="6651" y="13433"/>
                  </a:lnTo>
                  <a:lnTo>
                    <a:pt x="7158" y="21600"/>
                  </a:lnTo>
                  <a:lnTo>
                    <a:pt x="7664" y="13433"/>
                  </a:lnTo>
                  <a:lnTo>
                    <a:pt x="21347" y="13433"/>
                  </a:lnTo>
                  <a:cubicBezTo>
                    <a:pt x="21487" y="13433"/>
                    <a:pt x="21600" y="13186"/>
                    <a:pt x="21600" y="12882"/>
                  </a:cubicBezTo>
                  <a:lnTo>
                    <a:pt x="21600" y="551"/>
                  </a:lnTo>
                  <a:cubicBezTo>
                    <a:pt x="21600" y="247"/>
                    <a:pt x="21487" y="0"/>
                    <a:pt x="21347" y="0"/>
                  </a:cubicBezTo>
                  <a:lnTo>
                    <a:pt x="253" y="0"/>
                  </a:lnTo>
                  <a:close/>
                </a:path>
              </a:pathLst>
            </a:custGeom>
            <a:noFill/>
            <a:ln w="25400" cap="flat">
              <a:solidFill>
                <a:schemeClr val="accent1">
                  <a:lumOff val="13529"/>
                </a:schemeClr>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0" sz="2500"/>
              </a:lvl1pPr>
            </a:lstStyle>
            <a:p>
              <a:pPr/>
              <a:r>
                <a:t>8,800 IP prefixes went invalid failing to specify a proper value for MaxLength</a:t>
              </a:r>
            </a:p>
          </p:txBody>
        </p:sp>
      </p:grpSp>
      <p:sp>
        <p:nvSpPr>
          <p:cNvPr id="802" name="Line"/>
          <p:cNvSpPr/>
          <p:nvPr/>
        </p:nvSpPr>
        <p:spPr>
          <a:xfrm flipH="1">
            <a:off x="8341628" y="3335546"/>
            <a:ext cx="517694" cy="1"/>
          </a:xfrm>
          <a:prstGeom prst="line">
            <a:avLst/>
          </a:prstGeom>
          <a:ln w="38100">
            <a:solidFill>
              <a:schemeClr val="accent4">
                <a:hueOff val="468000"/>
                <a:satOff val="-4761"/>
                <a:lumOff val="10196"/>
              </a:schemeClr>
            </a:solidFill>
            <a:prstDash val="sysDot"/>
            <a:miter lim="400000"/>
            <a:headEnd type="triangle"/>
          </a:ln>
        </p:spPr>
        <p:txBody>
          <a:bodyPr lIns="71437" tIns="71437" rIns="71437" bIns="71437" anchor="ctr"/>
          <a:lstStyle/>
          <a:p>
            <a:pPr>
              <a:defRPr b="0" sz="3000">
                <a:latin typeface="+mn-lt"/>
                <a:ea typeface="+mn-ea"/>
                <a:cs typeface="+mn-cs"/>
                <a:sym typeface="Helvetica Neue Medium"/>
              </a:defRPr>
            </a:pPr>
          </a:p>
        </p:txBody>
      </p:sp>
      <p:grpSp>
        <p:nvGrpSpPr>
          <p:cNvPr id="805" name="Group"/>
          <p:cNvGrpSpPr/>
          <p:nvPr/>
        </p:nvGrpSpPr>
        <p:grpSpPr>
          <a:xfrm>
            <a:off x="8887367" y="2927747"/>
            <a:ext cx="9253740" cy="4124695"/>
            <a:chOff x="-1879485" y="0"/>
            <a:chExt cx="9253739" cy="4124693"/>
          </a:xfrm>
        </p:grpSpPr>
        <p:sp>
          <p:nvSpPr>
            <p:cNvPr id="803" name="AS 5089 (Virgin Media Limited)"/>
            <p:cNvSpPr txBox="1"/>
            <p:nvPr/>
          </p:nvSpPr>
          <p:spPr>
            <a:xfrm>
              <a:off x="0" y="0"/>
              <a:ext cx="7374254" cy="9445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b="0" sz="4000">
                  <a:solidFill>
                    <a:schemeClr val="accent4">
                      <a:hueOff val="468000"/>
                      <a:satOff val="-4761"/>
                      <a:lumOff val="10196"/>
                    </a:schemeClr>
                  </a:solidFill>
                </a:defRPr>
              </a:lvl1pPr>
            </a:lstStyle>
            <a:p>
              <a:pPr/>
              <a:r>
                <a:t>AS 5089 (Virgin Media Limited)</a:t>
              </a:r>
            </a:p>
          </p:txBody>
        </p:sp>
        <p:sp>
          <p:nvSpPr>
            <p:cNvPr id="804" name="On April 16, 2018,…"/>
            <p:cNvSpPr/>
            <p:nvPr/>
          </p:nvSpPr>
          <p:spPr>
            <a:xfrm>
              <a:off x="-1879486" y="898496"/>
              <a:ext cx="8900717" cy="32261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827" y="0"/>
                  </a:moveTo>
                  <a:cubicBezTo>
                    <a:pt x="4717" y="0"/>
                    <a:pt x="4629" y="245"/>
                    <a:pt x="4629" y="547"/>
                  </a:cubicBezTo>
                  <a:lnTo>
                    <a:pt x="4629" y="11593"/>
                  </a:lnTo>
                  <a:lnTo>
                    <a:pt x="0" y="21600"/>
                  </a:lnTo>
                  <a:lnTo>
                    <a:pt x="5304" y="13150"/>
                  </a:lnTo>
                  <a:lnTo>
                    <a:pt x="21401" y="13150"/>
                  </a:lnTo>
                  <a:cubicBezTo>
                    <a:pt x="21510" y="13150"/>
                    <a:pt x="21600" y="12906"/>
                    <a:pt x="21600" y="12603"/>
                  </a:cubicBezTo>
                  <a:lnTo>
                    <a:pt x="21600" y="547"/>
                  </a:lnTo>
                  <a:cubicBezTo>
                    <a:pt x="21600" y="245"/>
                    <a:pt x="21510" y="0"/>
                    <a:pt x="21401" y="0"/>
                  </a:cubicBezTo>
                  <a:lnTo>
                    <a:pt x="4827" y="0"/>
                  </a:lnTo>
                  <a:close/>
                </a:path>
              </a:pathLst>
            </a:custGeom>
            <a:noFill/>
            <a:ln w="25400" cap="flat">
              <a:solidFill>
                <a:schemeClr val="accent1">
                  <a:lumOff val="13529"/>
                </a:schemeClr>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defRPr b="0" sz="2500"/>
              </a:pPr>
              <a:r>
                <a:t>On April 16, 2018, </a:t>
              </a:r>
            </a:p>
            <a:p>
              <a:pPr>
                <a:defRPr b="0" sz="2500"/>
              </a:pPr>
              <a:r>
                <a:t>3,200 IP prefixes are more specific than the VRPs; none of them specified MaxLength</a:t>
              </a:r>
            </a:p>
          </p:txBody>
        </p:sp>
      </p:grpSp>
      <p:sp>
        <p:nvSpPr>
          <p:cNvPr id="806" name="Line"/>
          <p:cNvSpPr/>
          <p:nvPr/>
        </p:nvSpPr>
        <p:spPr>
          <a:xfrm flipH="1">
            <a:off x="8328928" y="6672188"/>
            <a:ext cx="517694" cy="1"/>
          </a:xfrm>
          <a:prstGeom prst="line">
            <a:avLst/>
          </a:prstGeom>
          <a:ln w="38100">
            <a:solidFill>
              <a:schemeClr val="accent4">
                <a:hueOff val="468000"/>
                <a:satOff val="-4761"/>
                <a:lumOff val="10196"/>
              </a:schemeClr>
            </a:solidFill>
            <a:prstDash val="sysDot"/>
            <a:miter lim="400000"/>
            <a:headEnd type="triangle"/>
          </a:ln>
        </p:spPr>
        <p:txBody>
          <a:bodyPr lIns="71437" tIns="71437" rIns="71437" bIns="71437" anchor="ctr"/>
          <a:lstStyle/>
          <a:p>
            <a:pPr>
              <a:defRPr b="0" sz="3000">
                <a:latin typeface="+mn-lt"/>
                <a:ea typeface="+mn-ea"/>
                <a:cs typeface="+mn-cs"/>
                <a:sym typeface="Helvetica Neue Medium"/>
              </a:defRPr>
            </a:pPr>
          </a:p>
        </p:txBody>
      </p:sp>
      <p:sp>
        <p:nvSpPr>
          <p:cNvPr id="807" name="Line"/>
          <p:cNvSpPr/>
          <p:nvPr/>
        </p:nvSpPr>
        <p:spPr>
          <a:xfrm flipH="1">
            <a:off x="8328928" y="10631853"/>
            <a:ext cx="517694" cy="1"/>
          </a:xfrm>
          <a:prstGeom prst="line">
            <a:avLst/>
          </a:prstGeom>
          <a:ln w="38100">
            <a:solidFill>
              <a:schemeClr val="accent4">
                <a:hueOff val="468000"/>
                <a:satOff val="-4761"/>
                <a:lumOff val="10196"/>
              </a:schemeClr>
            </a:solidFill>
            <a:prstDash val="sysDot"/>
            <a:miter lim="400000"/>
            <a:headEnd type="triangle"/>
          </a:ln>
        </p:spPr>
        <p:txBody>
          <a:bodyPr lIns="71437" tIns="71437" rIns="71437" bIns="71437" anchor="ctr"/>
          <a:lstStyle/>
          <a:p>
            <a:pPr>
              <a:defRPr b="0" sz="3000">
                <a:latin typeface="+mn-lt"/>
                <a:ea typeface="+mn-ea"/>
                <a:cs typeface="+mn-cs"/>
                <a:sym typeface="Helvetica Neue Medium"/>
              </a:defRPr>
            </a:pPr>
          </a:p>
        </p:txBody>
      </p:sp>
      <p:sp>
        <p:nvSpPr>
          <p:cNvPr id="808" name="Line"/>
          <p:cNvSpPr/>
          <p:nvPr/>
        </p:nvSpPr>
        <p:spPr>
          <a:xfrm flipH="1">
            <a:off x="2417188" y="10631853"/>
            <a:ext cx="517694" cy="1"/>
          </a:xfrm>
          <a:prstGeom prst="line">
            <a:avLst/>
          </a:prstGeom>
          <a:ln w="38100">
            <a:solidFill>
              <a:schemeClr val="accent4">
                <a:hueOff val="468000"/>
                <a:satOff val="-4761"/>
                <a:lumOff val="10196"/>
              </a:schemeClr>
            </a:solidFill>
            <a:prstDash val="sysDot"/>
            <a:miter lim="400000"/>
            <a:headEnd type="triangle"/>
          </a:ln>
        </p:spPr>
        <p:txBody>
          <a:bodyPr lIns="71437" tIns="71437" rIns="71437" bIns="71437" anchor="ctr"/>
          <a:lstStyle/>
          <a:p>
            <a:pPr>
              <a:defRPr b="0" sz="3000">
                <a:latin typeface="+mn-lt"/>
                <a:ea typeface="+mn-ea"/>
                <a:cs typeface="+mn-cs"/>
                <a:sym typeface="Helvetica Neue Medium"/>
              </a:defRPr>
            </a:pPr>
          </a:p>
        </p:txBody>
      </p:sp>
      <p:sp>
        <p:nvSpPr>
          <p:cNvPr id="809" name="Line"/>
          <p:cNvSpPr/>
          <p:nvPr/>
        </p:nvSpPr>
        <p:spPr>
          <a:xfrm flipH="1">
            <a:off x="9568575" y="3571309"/>
            <a:ext cx="517694" cy="1"/>
          </a:xfrm>
          <a:prstGeom prst="line">
            <a:avLst/>
          </a:prstGeom>
          <a:ln w="38100">
            <a:solidFill>
              <a:schemeClr val="accent4">
                <a:hueOff val="468000"/>
                <a:satOff val="-4761"/>
                <a:lumOff val="10196"/>
              </a:schemeClr>
            </a:solidFill>
            <a:prstDash val="sysDot"/>
            <a:miter lim="400000"/>
            <a:tailEnd type="triangle"/>
          </a:ln>
        </p:spPr>
        <p:txBody>
          <a:bodyPr lIns="71437" tIns="71437" rIns="71437" bIns="71437" anchor="ctr"/>
          <a:lstStyle/>
          <a:p>
            <a:pPr>
              <a:defRPr b="0" sz="3000">
                <a:latin typeface="+mn-lt"/>
                <a:ea typeface="+mn-ea"/>
                <a:cs typeface="+mn-cs"/>
                <a:sym typeface="Helvetica Neue Medium"/>
              </a:defRPr>
            </a:pPr>
          </a:p>
        </p:txBody>
      </p:sp>
      <p:sp>
        <p:nvSpPr>
          <p:cNvPr id="810" name="Line"/>
          <p:cNvSpPr/>
          <p:nvPr/>
        </p:nvSpPr>
        <p:spPr>
          <a:xfrm flipH="1">
            <a:off x="9555875" y="6907951"/>
            <a:ext cx="517694" cy="1"/>
          </a:xfrm>
          <a:prstGeom prst="line">
            <a:avLst/>
          </a:prstGeom>
          <a:ln w="38100">
            <a:solidFill>
              <a:schemeClr val="accent4">
                <a:hueOff val="468000"/>
                <a:satOff val="-4761"/>
                <a:lumOff val="10196"/>
              </a:schemeClr>
            </a:solidFill>
            <a:prstDash val="sysDot"/>
            <a:miter lim="400000"/>
            <a:tailEnd type="triangle"/>
          </a:ln>
        </p:spPr>
        <p:txBody>
          <a:bodyPr lIns="71437" tIns="71437" rIns="71437" bIns="71437" anchor="ctr"/>
          <a:lstStyle/>
          <a:p>
            <a:pPr>
              <a:defRPr b="0" sz="3000">
                <a:latin typeface="+mn-lt"/>
                <a:ea typeface="+mn-ea"/>
                <a:cs typeface="+mn-cs"/>
                <a:sym typeface="Helvetica Neue Medium"/>
              </a:defRPr>
            </a:pPr>
          </a:p>
        </p:txBody>
      </p:sp>
      <p:sp>
        <p:nvSpPr>
          <p:cNvPr id="811" name="Line"/>
          <p:cNvSpPr/>
          <p:nvPr/>
        </p:nvSpPr>
        <p:spPr>
          <a:xfrm flipH="1">
            <a:off x="9555875" y="10867616"/>
            <a:ext cx="517694" cy="1"/>
          </a:xfrm>
          <a:prstGeom prst="line">
            <a:avLst/>
          </a:prstGeom>
          <a:ln w="38100">
            <a:solidFill>
              <a:schemeClr val="accent4">
                <a:hueOff val="468000"/>
                <a:satOff val="-4761"/>
                <a:lumOff val="10196"/>
              </a:schemeClr>
            </a:solidFill>
            <a:prstDash val="sysDot"/>
            <a:miter lim="400000"/>
            <a:tailEnd type="triangle"/>
          </a:ln>
        </p:spPr>
        <p:txBody>
          <a:bodyPr lIns="71437" tIns="71437" rIns="71437" bIns="71437" anchor="ctr"/>
          <a:lstStyle/>
          <a:p>
            <a:pPr>
              <a:defRPr b="0" sz="3000">
                <a:latin typeface="+mn-lt"/>
                <a:ea typeface="+mn-ea"/>
                <a:cs typeface="+mn-cs"/>
                <a:sym typeface="Helvetica Neue Medium"/>
              </a:defRPr>
            </a:pPr>
          </a:p>
        </p:txBody>
      </p:sp>
      <p:sp>
        <p:nvSpPr>
          <p:cNvPr id="812" name="Rectangle"/>
          <p:cNvSpPr/>
          <p:nvPr/>
        </p:nvSpPr>
        <p:spPr>
          <a:xfrm>
            <a:off x="2657432" y="5206382"/>
            <a:ext cx="3442682" cy="461060"/>
          </a:xfrm>
          <a:prstGeom prst="rect">
            <a:avLst/>
          </a:prstGeom>
          <a:solidFill>
            <a:srgbClr val="000000"/>
          </a:solidFill>
          <a:ln w="12700">
            <a:miter lim="400000"/>
          </a:ln>
        </p:spPr>
        <p:txBody>
          <a:bodyPr lIns="71437" tIns="71437" rIns="71437" bIns="71437" anchor="ctr"/>
          <a:lstStyle/>
          <a:p>
            <a:pPr>
              <a:defRPr b="0" sz="3000">
                <a:latin typeface="+mn-lt"/>
                <a:ea typeface="+mn-ea"/>
                <a:cs typeface="+mn-cs"/>
                <a:sym typeface="Helvetica Neue Medium"/>
              </a:defRPr>
            </a:pPr>
          </a:p>
        </p:txBody>
      </p:sp>
      <p:sp>
        <p:nvSpPr>
          <p:cNvPr id="81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02"/>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806"/>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807"/>
                                        </p:tgtEl>
                                        <p:attrNameLst>
                                          <p:attrName>style.visibility</p:attrName>
                                        </p:attrNameLst>
                                      </p:cBhvr>
                                      <p:to>
                                        <p:strVal val="visible"/>
                                      </p:to>
                                    </p:set>
                                  </p:childTnLst>
                                </p:cTn>
                              </p:par>
                            </p:childTnLst>
                          </p:cTn>
                        </p:par>
                        <p:par>
                          <p:cTn id="13" fill="hold">
                            <p:stCondLst>
                              <p:cond delay="0"/>
                            </p:stCondLst>
                            <p:childTnLst>
                              <p:par>
                                <p:cTn id="14" presetClass="emph" nodeType="afterEffect" presetSubtype="0" presetID="35" grpId="4" repeatCount="5000" fill="hold">
                                  <p:stCondLst>
                                    <p:cond delay="0"/>
                                  </p:stCondLst>
                                  <p:childTnLst>
                                    <p:anim calcmode="discrete" valueType="str">
                                      <p:cBhvr>
                                        <p:cTn id="15" dur="1000" fill="hold"/>
                                        <p:tgtEl>
                                          <p:spTgt spid="802"/>
                                        </p:tgtEl>
                                        <p:attrNameLst>
                                          <p:attrName>style.visibility</p:attrName>
                                        </p:attrNameLst>
                                      </p:cBhvr>
                                      <p:tavLst>
                                        <p:tav tm="0">
                                          <p:val>
                                            <p:strVal val="hidden"/>
                                          </p:val>
                                        </p:tav>
                                        <p:tav tm="50000">
                                          <p:val>
                                            <p:strVal val="visible"/>
                                          </p:val>
                                        </p:tav>
                                      </p:tavLst>
                                    </p:anim>
                                  </p:childTnLst>
                                </p:cTn>
                              </p:par>
                            </p:childTnLst>
                          </p:cTn>
                        </p:par>
                        <p:par>
                          <p:cTn id="16" fill="hold">
                            <p:stCondLst>
                              <p:cond delay="0"/>
                            </p:stCondLst>
                            <p:childTnLst>
                              <p:par>
                                <p:cTn id="17" presetClass="emph" nodeType="withEffect" presetSubtype="0" presetID="35" grpId="5" repeatCount="5000" fill="hold">
                                  <p:stCondLst>
                                    <p:cond delay="0"/>
                                  </p:stCondLst>
                                  <p:childTnLst>
                                    <p:anim calcmode="discrete" valueType="str">
                                      <p:cBhvr>
                                        <p:cTn id="18" dur="1000" fill="hold"/>
                                        <p:tgtEl>
                                          <p:spTgt spid="806"/>
                                        </p:tgtEl>
                                        <p:attrNameLst>
                                          <p:attrName>style.visibility</p:attrName>
                                        </p:attrNameLst>
                                      </p:cBhvr>
                                      <p:tavLst>
                                        <p:tav tm="0">
                                          <p:val>
                                            <p:strVal val="hidden"/>
                                          </p:val>
                                        </p:tav>
                                        <p:tav tm="50000">
                                          <p:val>
                                            <p:strVal val="visible"/>
                                          </p:val>
                                        </p:tav>
                                      </p:tavLst>
                                    </p:anim>
                                  </p:childTnLst>
                                </p:cTn>
                              </p:par>
                            </p:childTnLst>
                          </p:cTn>
                        </p:par>
                        <p:par>
                          <p:cTn id="19" fill="hold">
                            <p:stCondLst>
                              <p:cond delay="0"/>
                            </p:stCondLst>
                            <p:childTnLst>
                              <p:par>
                                <p:cTn id="20" presetClass="emph" nodeType="withEffect" presetSubtype="0" presetID="35" grpId="6" repeatCount="5000" fill="hold">
                                  <p:stCondLst>
                                    <p:cond delay="0"/>
                                  </p:stCondLst>
                                  <p:childTnLst>
                                    <p:anim calcmode="discrete" valueType="str">
                                      <p:cBhvr>
                                        <p:cTn id="21" dur="1000" fill="hold"/>
                                        <p:tgtEl>
                                          <p:spTgt spid="807"/>
                                        </p:tgtEl>
                                        <p:attrNameLst>
                                          <p:attrName>style.visibility</p:attrName>
                                        </p:attrNameLst>
                                      </p:cBhvr>
                                      <p:tavLst>
                                        <p:tav tm="0">
                                          <p:val>
                                            <p:strVal val="hidden"/>
                                          </p:val>
                                        </p:tav>
                                        <p:tav tm="50000">
                                          <p:val>
                                            <p:strVal val="visible"/>
                                          </p:val>
                                        </p:tav>
                                      </p:tavLst>
                                    </p:anim>
                                  </p:childTnLst>
                                </p:cTn>
                              </p:par>
                            </p:childTnLst>
                          </p:cTn>
                        </p:par>
                        <p:par>
                          <p:cTn id="22" fill="hold">
                            <p:stCondLst>
                              <p:cond delay="1000"/>
                            </p:stCondLst>
                            <p:childTnLst>
                              <p:par>
                                <p:cTn id="23" presetClass="exit" nodeType="afterEffect" presetSubtype="0" presetID="1" grpId="7" fill="hold">
                                  <p:stCondLst>
                                    <p:cond delay="0"/>
                                  </p:stCondLst>
                                  <p:iterate type="el" backwards="0">
                                    <p:tmAbs val="0"/>
                                  </p:iterate>
                                  <p:childTnLst>
                                    <p:set>
                                      <p:cBhvr>
                                        <p:cTn id="24" fill="hold">
                                          <p:stCondLst>
                                            <p:cond delay="0"/>
                                          </p:stCondLst>
                                        </p:cTn>
                                        <p:tgtEl>
                                          <p:spTgt spid="802"/>
                                        </p:tgtEl>
                                        <p:attrNameLst>
                                          <p:attrName>style.visibility</p:attrName>
                                        </p:attrNameLst>
                                      </p:cBhvr>
                                      <p:to>
                                        <p:strVal val="hidden"/>
                                      </p:to>
                                    </p:set>
                                  </p:childTnLst>
                                </p:cTn>
                              </p:par>
                            </p:childTnLst>
                          </p:cTn>
                        </p:par>
                        <p:par>
                          <p:cTn id="25" fill="hold">
                            <p:stCondLst>
                              <p:cond delay="1000"/>
                            </p:stCondLst>
                            <p:childTnLst>
                              <p:par>
                                <p:cTn id="26" presetClass="exit" nodeType="afterEffect" presetSubtype="0" presetID="1" grpId="8" fill="hold">
                                  <p:stCondLst>
                                    <p:cond delay="0"/>
                                  </p:stCondLst>
                                  <p:iterate type="el" backwards="0">
                                    <p:tmAbs val="0"/>
                                  </p:iterate>
                                  <p:childTnLst>
                                    <p:set>
                                      <p:cBhvr>
                                        <p:cTn id="27" fill="hold">
                                          <p:stCondLst>
                                            <p:cond delay="0"/>
                                          </p:stCondLst>
                                        </p:cTn>
                                        <p:tgtEl>
                                          <p:spTgt spid="806"/>
                                        </p:tgtEl>
                                        <p:attrNameLst>
                                          <p:attrName>style.visibility</p:attrName>
                                        </p:attrNameLst>
                                      </p:cBhvr>
                                      <p:to>
                                        <p:strVal val="hidden"/>
                                      </p:to>
                                    </p:set>
                                  </p:childTnLst>
                                </p:cTn>
                              </p:par>
                            </p:childTnLst>
                          </p:cTn>
                        </p:par>
                        <p:par>
                          <p:cTn id="28" fill="hold">
                            <p:stCondLst>
                              <p:cond delay="1000"/>
                            </p:stCondLst>
                            <p:childTnLst>
                              <p:par>
                                <p:cTn id="29" presetClass="exit" nodeType="afterEffect" presetSubtype="0" presetID="1" grpId="9" fill="hold">
                                  <p:stCondLst>
                                    <p:cond delay="0"/>
                                  </p:stCondLst>
                                  <p:iterate type="el" backwards="0">
                                    <p:tmAbs val="0"/>
                                  </p:iterate>
                                  <p:childTnLst>
                                    <p:set>
                                      <p:cBhvr>
                                        <p:cTn id="30" fill="hold">
                                          <p:stCondLst>
                                            <p:cond delay="0"/>
                                          </p:stCondLst>
                                        </p:cTn>
                                        <p:tgtEl>
                                          <p:spTgt spid="807"/>
                                        </p:tgtEl>
                                        <p:attrNameLst>
                                          <p:attrName>style.visibility</p:attrName>
                                        </p:attrNameLst>
                                      </p:cBhvr>
                                      <p:to>
                                        <p:strVal val="hidden"/>
                                      </p:to>
                                    </p:set>
                                  </p:childTnLst>
                                </p:cTn>
                              </p:par>
                            </p:childTnLst>
                          </p:cTn>
                        </p:par>
                        <p:par>
                          <p:cTn id="31" fill="hold">
                            <p:stCondLst>
                              <p:cond delay="1000"/>
                            </p:stCondLst>
                            <p:childTnLst>
                              <p:par>
                                <p:cTn id="32" presetClass="entr" nodeType="afterEffect" presetSubtype="0" presetID="1" grpId="10" fill="hold">
                                  <p:stCondLst>
                                    <p:cond delay="0"/>
                                  </p:stCondLst>
                                  <p:iterate type="el" backwards="0">
                                    <p:tmAbs val="0"/>
                                  </p:iterate>
                                  <p:childTnLst>
                                    <p:set>
                                      <p:cBhvr>
                                        <p:cTn id="33" fill="hold"/>
                                        <p:tgtEl>
                                          <p:spTgt spid="80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Class="entr" nodeType="clickEffect" presetSubtype="0" presetID="1" grpId="11" fill="hold">
                                  <p:stCondLst>
                                    <p:cond delay="0"/>
                                  </p:stCondLst>
                                  <p:iterate type="el" backwards="0">
                                    <p:tmAbs val="0"/>
                                  </p:iterate>
                                  <p:childTnLst>
                                    <p:set>
                                      <p:cBhvr>
                                        <p:cTn id="37" fill="hold"/>
                                        <p:tgtEl>
                                          <p:spTgt spid="78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Class="entr" nodeType="clickEffect" presetSubtype="0" presetID="1" grpId="12" fill="hold">
                                  <p:stCondLst>
                                    <p:cond delay="0"/>
                                  </p:stCondLst>
                                  <p:iterate type="el" backwards="0">
                                    <p:tmAbs val="0"/>
                                  </p:iterate>
                                  <p:childTnLst>
                                    <p:set>
                                      <p:cBhvr>
                                        <p:cTn id="41" fill="hold"/>
                                        <p:tgtEl>
                                          <p:spTgt spid="808"/>
                                        </p:tgtEl>
                                        <p:attrNameLst>
                                          <p:attrName>style.visibility</p:attrName>
                                        </p:attrNameLst>
                                      </p:cBhvr>
                                      <p:to>
                                        <p:strVal val="visible"/>
                                      </p:to>
                                    </p:set>
                                  </p:childTnLst>
                                </p:cTn>
                              </p:par>
                            </p:childTnLst>
                          </p:cTn>
                        </p:par>
                        <p:par>
                          <p:cTn id="42" fill="hold">
                            <p:stCondLst>
                              <p:cond delay="0"/>
                            </p:stCondLst>
                            <p:childTnLst>
                              <p:par>
                                <p:cTn id="43" presetClass="emph" nodeType="afterEffect" presetSubtype="0" presetID="35" grpId="13" repeatCount="4000" fill="hold">
                                  <p:stCondLst>
                                    <p:cond delay="0"/>
                                  </p:stCondLst>
                                  <p:childTnLst>
                                    <p:anim calcmode="discrete" valueType="str">
                                      <p:cBhvr>
                                        <p:cTn id="44" dur="1000" fill="hold"/>
                                        <p:tgtEl>
                                          <p:spTgt spid="808"/>
                                        </p:tgtEl>
                                        <p:attrNameLst>
                                          <p:attrName>style.visibility</p:attrName>
                                        </p:attrNameLst>
                                      </p:cBhvr>
                                      <p:tavLst>
                                        <p:tav tm="0">
                                          <p:val>
                                            <p:strVal val="hidden"/>
                                          </p:val>
                                        </p:tav>
                                        <p:tav tm="50000">
                                          <p:val>
                                            <p:strVal val="visible"/>
                                          </p:val>
                                        </p:tav>
                                      </p:tavLst>
                                    </p:anim>
                                  </p:childTnLst>
                                </p:cTn>
                              </p:par>
                            </p:childTnLst>
                          </p:cTn>
                        </p:par>
                        <p:par>
                          <p:cTn id="45" fill="hold">
                            <p:stCondLst>
                              <p:cond delay="1000"/>
                            </p:stCondLst>
                            <p:childTnLst>
                              <p:par>
                                <p:cTn id="46" presetClass="exit" nodeType="afterEffect" presetSubtype="0" presetID="1" grpId="14" fill="hold">
                                  <p:stCondLst>
                                    <p:cond delay="0"/>
                                  </p:stCondLst>
                                  <p:iterate type="el" backwards="0">
                                    <p:tmAbs val="0"/>
                                  </p:iterate>
                                  <p:childTnLst>
                                    <p:set>
                                      <p:cBhvr>
                                        <p:cTn id="47" fill="hold">
                                          <p:stCondLst>
                                            <p:cond delay="0"/>
                                          </p:stCondLst>
                                        </p:cTn>
                                        <p:tgtEl>
                                          <p:spTgt spid="808"/>
                                        </p:tgtEl>
                                        <p:attrNameLst>
                                          <p:attrName>style.visibility</p:attrName>
                                        </p:attrNameLst>
                                      </p:cBhvr>
                                      <p:to>
                                        <p:strVal val="hidden"/>
                                      </p:to>
                                    </p:set>
                                  </p:childTnLst>
                                </p:cTn>
                              </p:par>
                            </p:childTnLst>
                          </p:cTn>
                        </p:par>
                        <p:par>
                          <p:cTn id="48" fill="hold">
                            <p:stCondLst>
                              <p:cond delay="1000"/>
                            </p:stCondLst>
                            <p:childTnLst>
                              <p:par>
                                <p:cTn id="49" presetClass="entr" nodeType="afterEffect" presetSubtype="0" presetID="1" grpId="15" fill="hold">
                                  <p:stCondLst>
                                    <p:cond delay="0"/>
                                  </p:stCondLst>
                                  <p:iterate type="el" backwards="0">
                                    <p:tmAbs val="0"/>
                                  </p:iterate>
                                  <p:childTnLst>
                                    <p:set>
                                      <p:cBhvr>
                                        <p:cTn id="50" fill="hold"/>
                                        <p:tgtEl>
                                          <p:spTgt spid="79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Class="entr" nodeType="clickEffect" presetSubtype="0" presetID="1" grpId="16" fill="hold">
                                  <p:stCondLst>
                                    <p:cond delay="0"/>
                                  </p:stCondLst>
                                  <p:iterate type="el" backwards="0">
                                    <p:tmAbs val="0"/>
                                  </p:iterate>
                                  <p:childTnLst>
                                    <p:set>
                                      <p:cBhvr>
                                        <p:cTn id="54" fill="hold"/>
                                        <p:tgtEl>
                                          <p:spTgt spid="79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Class="entr" nodeType="clickEffect" presetSubtype="0" presetID="1" grpId="17" fill="hold">
                                  <p:stCondLst>
                                    <p:cond delay="0"/>
                                  </p:stCondLst>
                                  <p:iterate type="el" backwards="0">
                                    <p:tmAbs val="0"/>
                                  </p:iterate>
                                  <p:childTnLst>
                                    <p:set>
                                      <p:cBhvr>
                                        <p:cTn id="58" fill="hold"/>
                                        <p:tgtEl>
                                          <p:spTgt spid="809"/>
                                        </p:tgtEl>
                                        <p:attrNameLst>
                                          <p:attrName>style.visibility</p:attrName>
                                        </p:attrNameLst>
                                      </p:cBhvr>
                                      <p:to>
                                        <p:strVal val="visible"/>
                                      </p:to>
                                    </p:set>
                                  </p:childTnLst>
                                </p:cTn>
                              </p:par>
                            </p:childTnLst>
                          </p:cTn>
                        </p:par>
                        <p:par>
                          <p:cTn id="59" fill="hold">
                            <p:stCondLst>
                              <p:cond delay="0"/>
                            </p:stCondLst>
                            <p:childTnLst>
                              <p:par>
                                <p:cTn id="60" presetClass="entr" nodeType="afterEffect" presetSubtype="0" presetID="1" grpId="18" fill="hold">
                                  <p:stCondLst>
                                    <p:cond delay="0"/>
                                  </p:stCondLst>
                                  <p:iterate type="el" backwards="0">
                                    <p:tmAbs val="0"/>
                                  </p:iterate>
                                  <p:childTnLst>
                                    <p:set>
                                      <p:cBhvr>
                                        <p:cTn id="61" fill="hold"/>
                                        <p:tgtEl>
                                          <p:spTgt spid="810"/>
                                        </p:tgtEl>
                                        <p:attrNameLst>
                                          <p:attrName>style.visibility</p:attrName>
                                        </p:attrNameLst>
                                      </p:cBhvr>
                                      <p:to>
                                        <p:strVal val="visible"/>
                                      </p:to>
                                    </p:set>
                                  </p:childTnLst>
                                </p:cTn>
                              </p:par>
                            </p:childTnLst>
                          </p:cTn>
                        </p:par>
                        <p:par>
                          <p:cTn id="62" fill="hold">
                            <p:stCondLst>
                              <p:cond delay="0"/>
                            </p:stCondLst>
                            <p:childTnLst>
                              <p:par>
                                <p:cTn id="63" presetClass="entr" nodeType="afterEffect" presetSubtype="0" presetID="1" grpId="19" fill="hold">
                                  <p:stCondLst>
                                    <p:cond delay="0"/>
                                  </p:stCondLst>
                                  <p:iterate type="el" backwards="0">
                                    <p:tmAbs val="0"/>
                                  </p:iterate>
                                  <p:childTnLst>
                                    <p:set>
                                      <p:cBhvr>
                                        <p:cTn id="64" fill="hold"/>
                                        <p:tgtEl>
                                          <p:spTgt spid="811"/>
                                        </p:tgtEl>
                                        <p:attrNameLst>
                                          <p:attrName>style.visibility</p:attrName>
                                        </p:attrNameLst>
                                      </p:cBhvr>
                                      <p:to>
                                        <p:strVal val="visible"/>
                                      </p:to>
                                    </p:set>
                                  </p:childTnLst>
                                </p:cTn>
                              </p:par>
                            </p:childTnLst>
                          </p:cTn>
                        </p:par>
                        <p:par>
                          <p:cTn id="65" fill="hold">
                            <p:stCondLst>
                              <p:cond delay="0"/>
                            </p:stCondLst>
                            <p:childTnLst>
                              <p:par>
                                <p:cTn id="66" presetClass="emph" nodeType="afterEffect" presetSubtype="0" presetID="35" grpId="20" repeatCount="5000" fill="hold">
                                  <p:stCondLst>
                                    <p:cond delay="0"/>
                                  </p:stCondLst>
                                  <p:childTnLst>
                                    <p:anim calcmode="discrete" valueType="str">
                                      <p:cBhvr>
                                        <p:cTn id="67" dur="1000" fill="hold"/>
                                        <p:tgtEl>
                                          <p:spTgt spid="809"/>
                                        </p:tgtEl>
                                        <p:attrNameLst>
                                          <p:attrName>style.visibility</p:attrName>
                                        </p:attrNameLst>
                                      </p:cBhvr>
                                      <p:tavLst>
                                        <p:tav tm="0">
                                          <p:val>
                                            <p:strVal val="hidden"/>
                                          </p:val>
                                        </p:tav>
                                        <p:tav tm="50000">
                                          <p:val>
                                            <p:strVal val="visible"/>
                                          </p:val>
                                        </p:tav>
                                      </p:tavLst>
                                    </p:anim>
                                  </p:childTnLst>
                                </p:cTn>
                              </p:par>
                            </p:childTnLst>
                          </p:cTn>
                        </p:par>
                        <p:par>
                          <p:cTn id="68" fill="hold">
                            <p:stCondLst>
                              <p:cond delay="0"/>
                            </p:stCondLst>
                            <p:childTnLst>
                              <p:par>
                                <p:cTn id="69" presetClass="emph" nodeType="withEffect" presetSubtype="0" presetID="35" grpId="21" repeatCount="5000" fill="hold">
                                  <p:stCondLst>
                                    <p:cond delay="0"/>
                                  </p:stCondLst>
                                  <p:childTnLst>
                                    <p:anim calcmode="discrete" valueType="str">
                                      <p:cBhvr>
                                        <p:cTn id="70" dur="1000" fill="hold"/>
                                        <p:tgtEl>
                                          <p:spTgt spid="810"/>
                                        </p:tgtEl>
                                        <p:attrNameLst>
                                          <p:attrName>style.visibility</p:attrName>
                                        </p:attrNameLst>
                                      </p:cBhvr>
                                      <p:tavLst>
                                        <p:tav tm="0">
                                          <p:val>
                                            <p:strVal val="hidden"/>
                                          </p:val>
                                        </p:tav>
                                        <p:tav tm="50000">
                                          <p:val>
                                            <p:strVal val="visible"/>
                                          </p:val>
                                        </p:tav>
                                      </p:tavLst>
                                    </p:anim>
                                  </p:childTnLst>
                                </p:cTn>
                              </p:par>
                            </p:childTnLst>
                          </p:cTn>
                        </p:par>
                        <p:par>
                          <p:cTn id="71" fill="hold">
                            <p:stCondLst>
                              <p:cond delay="0"/>
                            </p:stCondLst>
                            <p:childTnLst>
                              <p:par>
                                <p:cTn id="72" presetClass="emph" nodeType="withEffect" presetSubtype="0" presetID="35" grpId="22" repeatCount="5000" fill="hold">
                                  <p:stCondLst>
                                    <p:cond delay="0"/>
                                  </p:stCondLst>
                                  <p:childTnLst>
                                    <p:anim calcmode="discrete" valueType="str">
                                      <p:cBhvr>
                                        <p:cTn id="73" dur="1000" fill="hold"/>
                                        <p:tgtEl>
                                          <p:spTgt spid="811"/>
                                        </p:tgtEl>
                                        <p:attrNameLst>
                                          <p:attrName>style.visibility</p:attrName>
                                        </p:attrNameLst>
                                      </p:cBhvr>
                                      <p:tavLst>
                                        <p:tav tm="0">
                                          <p:val>
                                            <p:strVal val="hidden"/>
                                          </p:val>
                                        </p:tav>
                                        <p:tav tm="50000">
                                          <p:val>
                                            <p:strVal val="visible"/>
                                          </p:val>
                                        </p:tav>
                                      </p:tavLst>
                                    </p:anim>
                                  </p:childTnLst>
                                </p:cTn>
                              </p:par>
                            </p:childTnLst>
                          </p:cTn>
                        </p:par>
                        <p:par>
                          <p:cTn id="74" fill="hold">
                            <p:stCondLst>
                              <p:cond delay="1000"/>
                            </p:stCondLst>
                            <p:childTnLst>
                              <p:par>
                                <p:cTn id="75" presetClass="exit" nodeType="afterEffect" presetSubtype="0" presetID="1" grpId="23" fill="hold">
                                  <p:stCondLst>
                                    <p:cond delay="0"/>
                                  </p:stCondLst>
                                  <p:iterate type="el" backwards="0">
                                    <p:tmAbs val="0"/>
                                  </p:iterate>
                                  <p:childTnLst>
                                    <p:set>
                                      <p:cBhvr>
                                        <p:cTn id="76" fill="hold">
                                          <p:stCondLst>
                                            <p:cond delay="0"/>
                                          </p:stCondLst>
                                        </p:cTn>
                                        <p:tgtEl>
                                          <p:spTgt spid="809"/>
                                        </p:tgtEl>
                                        <p:attrNameLst>
                                          <p:attrName>style.visibility</p:attrName>
                                        </p:attrNameLst>
                                      </p:cBhvr>
                                      <p:to>
                                        <p:strVal val="hidden"/>
                                      </p:to>
                                    </p:set>
                                  </p:childTnLst>
                                </p:cTn>
                              </p:par>
                            </p:childTnLst>
                          </p:cTn>
                        </p:par>
                        <p:par>
                          <p:cTn id="77" fill="hold">
                            <p:stCondLst>
                              <p:cond delay="1000"/>
                            </p:stCondLst>
                            <p:childTnLst>
                              <p:par>
                                <p:cTn id="78" presetClass="exit" nodeType="afterEffect" presetSubtype="0" presetID="1" grpId="24" fill="hold">
                                  <p:stCondLst>
                                    <p:cond delay="0"/>
                                  </p:stCondLst>
                                  <p:iterate type="el" backwards="0">
                                    <p:tmAbs val="0"/>
                                  </p:iterate>
                                  <p:childTnLst>
                                    <p:set>
                                      <p:cBhvr>
                                        <p:cTn id="79" fill="hold">
                                          <p:stCondLst>
                                            <p:cond delay="0"/>
                                          </p:stCondLst>
                                        </p:cTn>
                                        <p:tgtEl>
                                          <p:spTgt spid="810"/>
                                        </p:tgtEl>
                                        <p:attrNameLst>
                                          <p:attrName>style.visibility</p:attrName>
                                        </p:attrNameLst>
                                      </p:cBhvr>
                                      <p:to>
                                        <p:strVal val="hidden"/>
                                      </p:to>
                                    </p:set>
                                  </p:childTnLst>
                                </p:cTn>
                              </p:par>
                            </p:childTnLst>
                          </p:cTn>
                        </p:par>
                        <p:par>
                          <p:cTn id="80" fill="hold">
                            <p:stCondLst>
                              <p:cond delay="1000"/>
                            </p:stCondLst>
                            <p:childTnLst>
                              <p:par>
                                <p:cTn id="81" presetClass="exit" nodeType="afterEffect" presetSubtype="0" presetID="1" grpId="25" fill="hold">
                                  <p:stCondLst>
                                    <p:cond delay="0"/>
                                  </p:stCondLst>
                                  <p:iterate type="el" backwards="0">
                                    <p:tmAbs val="0"/>
                                  </p:iterate>
                                  <p:childTnLst>
                                    <p:set>
                                      <p:cBhvr>
                                        <p:cTn id="82" fill="hold">
                                          <p:stCondLst>
                                            <p:cond delay="0"/>
                                          </p:stCondLst>
                                        </p:cTn>
                                        <p:tgtEl>
                                          <p:spTgt spid="811"/>
                                        </p:tgtEl>
                                        <p:attrNameLst>
                                          <p:attrName>style.visibility</p:attrName>
                                        </p:attrNameLst>
                                      </p:cBhvr>
                                      <p:to>
                                        <p:strVal val="hidden"/>
                                      </p:to>
                                    </p:set>
                                  </p:childTnLst>
                                </p:cTn>
                              </p:par>
                            </p:childTnLst>
                          </p:cTn>
                        </p:par>
                        <p:par>
                          <p:cTn id="83" fill="hold">
                            <p:stCondLst>
                              <p:cond delay="1000"/>
                            </p:stCondLst>
                            <p:childTnLst>
                              <p:par>
                                <p:cTn id="84" presetClass="entr" nodeType="afterEffect" presetSubtype="0" presetID="1" grpId="26" fill="hold">
                                  <p:stCondLst>
                                    <p:cond delay="0"/>
                                  </p:stCondLst>
                                  <p:iterate type="el" backwards="0">
                                    <p:tmAbs val="0"/>
                                  </p:iterate>
                                  <p:childTnLst>
                                    <p:set>
                                      <p:cBhvr>
                                        <p:cTn id="85" fill="hold"/>
                                        <p:tgtEl>
                                          <p:spTgt spid="8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09" grpId="20"/>
      <p:bldP build="whole" bldLvl="1" animBg="1" rev="0" advAuto="0" spid="806" grpId="8"/>
      <p:bldP build="whole" bldLvl="1" animBg="1" rev="0" advAuto="0" spid="811" grpId="19"/>
      <p:bldP build="whole" bldLvl="1" animBg="1" rev="0" advAuto="0" spid="809" grpId="23"/>
      <p:bldP build="whole" bldLvl="1" animBg="1" rev="0" advAuto="0" spid="802" grpId="1"/>
      <p:bldP build="whole" bldLvl="1" animBg="1" rev="0" advAuto="0" spid="811" grpId="22"/>
      <p:bldP build="whole" bldLvl="1" animBg="1" rev="0" advAuto="0" spid="802" grpId="4"/>
      <p:bldP build="whole" bldLvl="1" animBg="1" rev="0" advAuto="0" spid="811" grpId="25"/>
      <p:bldP build="whole" bldLvl="1" animBg="1" rev="0" advAuto="0" spid="802" grpId="7"/>
      <p:bldP build="whole" bldLvl="1" animBg="1" rev="0" advAuto="0" spid="808" grpId="12"/>
      <p:bldP build="whole" bldLvl="1" animBg="1" rev="0" advAuto="0" spid="808" grpId="13"/>
      <p:bldP build="whole" bldLvl="1" animBg="1" rev="0" advAuto="0" spid="808" grpId="14"/>
      <p:bldP build="whole" bldLvl="1" animBg="1" rev="0" advAuto="0" spid="807" grpId="3"/>
      <p:bldP build="whole" bldLvl="1" animBg="1" rev="0" advAuto="0" spid="807" grpId="6"/>
      <p:bldP build="whole" bldLvl="1" animBg="1" rev="0" advAuto="0" spid="807" grpId="9"/>
      <p:bldP build="whole" bldLvl="1" animBg="1" rev="0" advAuto="0" spid="810" grpId="18"/>
      <p:bldP build="whole" bldLvl="1" animBg="1" rev="0" advAuto="0" spid="793" grpId="15"/>
      <p:bldP build="whole" bldLvl="1" animBg="1" rev="0" advAuto="0" spid="787" grpId="11"/>
      <p:bldP build="whole" bldLvl="1" animBg="1" rev="0" advAuto="0" spid="810" grpId="21"/>
      <p:bldP build="whole" bldLvl="1" animBg="1" rev="0" advAuto="0" spid="801" grpId="26"/>
      <p:bldP build="whole" bldLvl="1" animBg="1" rev="0" advAuto="0" spid="810" grpId="24"/>
      <p:bldP build="whole" bldLvl="1" animBg="1" rev="0" advAuto="0" spid="805" grpId="10"/>
      <p:bldP build="whole" bldLvl="1" animBg="1" rev="0" advAuto="0" spid="806" grpId="2"/>
      <p:bldP build="whole" bldLvl="1" animBg="1" rev="0" advAuto="0" spid="797" grpId="16"/>
      <p:bldP build="whole" bldLvl="1" animBg="1" rev="0" advAuto="0" spid="809" grpId="17"/>
      <p:bldP build="whole" bldLvl="1" animBg="1" rev="0" advAuto="0" spid="806" grpId="5"/>
    </p:bld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17" name="Image" descr="Image"/>
          <p:cNvPicPr>
            <a:picLocks noChangeAspect="1"/>
          </p:cNvPicPr>
          <p:nvPr/>
        </p:nvPicPr>
        <p:blipFill>
          <a:blip r:embed="rId3">
            <a:extLst/>
          </a:blip>
          <a:stretch>
            <a:fillRect/>
          </a:stretch>
        </p:blipFill>
        <p:spPr>
          <a:xfrm>
            <a:off x="522653" y="3510532"/>
            <a:ext cx="8560387" cy="2972357"/>
          </a:xfrm>
          <a:prstGeom prst="rect">
            <a:avLst/>
          </a:prstGeom>
          <a:ln w="12700">
            <a:miter lim="400000"/>
          </a:ln>
        </p:spPr>
      </p:pic>
      <p:sp>
        <p:nvSpPr>
          <p:cNvPr id="818" name="Too-specific and MaxLength attribute"/>
          <p:cNvSpPr txBox="1"/>
          <p:nvPr>
            <p:ph type="title"/>
          </p:nvPr>
        </p:nvSpPr>
        <p:spPr>
          <a:xfrm>
            <a:off x="1689100" y="444500"/>
            <a:ext cx="21005800" cy="2286000"/>
          </a:xfrm>
          <a:prstGeom prst="rect">
            <a:avLst/>
          </a:prstGeom>
        </p:spPr>
        <p:txBody>
          <a:bodyPr/>
          <a:lstStyle>
            <a:lvl1pPr defTabSz="800735">
              <a:defRPr sz="10864"/>
            </a:lvl1pPr>
          </a:lstStyle>
          <a:p>
            <a:pPr/>
            <a:r>
              <a:t>Too-specific and MaxLength attribute</a:t>
            </a:r>
          </a:p>
        </p:txBody>
      </p:sp>
      <p:pic>
        <p:nvPicPr>
          <p:cNvPr id="819" name="Image" descr="Image"/>
          <p:cNvPicPr>
            <a:picLocks noChangeAspect="1"/>
          </p:cNvPicPr>
          <p:nvPr/>
        </p:nvPicPr>
        <p:blipFill>
          <a:blip r:embed="rId4">
            <a:extLst/>
          </a:blip>
          <a:stretch>
            <a:fillRect/>
          </a:stretch>
        </p:blipFill>
        <p:spPr>
          <a:xfrm>
            <a:off x="522653" y="6669440"/>
            <a:ext cx="8560387" cy="6975131"/>
          </a:xfrm>
          <a:prstGeom prst="rect">
            <a:avLst/>
          </a:prstGeom>
          <a:ln w="12700">
            <a:miter lim="400000"/>
          </a:ln>
        </p:spPr>
      </p:pic>
      <p:sp>
        <p:nvSpPr>
          <p:cNvPr id="820" name="The use of MaxLength has been decreasing"/>
          <p:cNvSpPr txBox="1"/>
          <p:nvPr/>
        </p:nvSpPr>
        <p:spPr>
          <a:xfrm>
            <a:off x="8989462" y="4399932"/>
            <a:ext cx="7211021" cy="600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atin typeface="Gill Sans"/>
                <a:ea typeface="Gill Sans"/>
                <a:cs typeface="Gill Sans"/>
                <a:sym typeface="Gill Sans"/>
              </a:defRPr>
            </a:lvl1pPr>
          </a:lstStyle>
          <a:p>
            <a:pPr/>
            <a:r>
              <a:t>The use of MaxLength has been decreasing</a:t>
            </a:r>
          </a:p>
        </p:txBody>
      </p:sp>
      <p:sp>
        <p:nvSpPr>
          <p:cNvPr id="821" name="52.3% of the valid IP prefixes are validated…"/>
          <p:cNvSpPr txBox="1"/>
          <p:nvPr/>
        </p:nvSpPr>
        <p:spPr>
          <a:xfrm>
            <a:off x="8891632" y="7495630"/>
            <a:ext cx="7406681"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0">
                <a:latin typeface="Gill Sans"/>
                <a:ea typeface="Gill Sans"/>
                <a:cs typeface="Gill Sans"/>
                <a:sym typeface="Gill Sans"/>
              </a:defRPr>
            </a:pPr>
            <a:r>
              <a:t>52.3% of the valid IP prefixes are validated</a:t>
            </a:r>
          </a:p>
          <a:p>
            <a:pPr>
              <a:defRPr b="0">
                <a:latin typeface="Gill Sans"/>
                <a:ea typeface="Gill Sans"/>
                <a:cs typeface="Gill Sans"/>
                <a:sym typeface="Gill Sans"/>
              </a:defRPr>
            </a:pPr>
            <a:r>
              <a:t> through VRPs with the MaxLength attribute</a:t>
            </a:r>
          </a:p>
        </p:txBody>
      </p:sp>
      <p:sp>
        <p:nvSpPr>
          <p:cNvPr id="822" name="92% of too-specific announcements are due to VRPs that do not have the MaxLength attribute"/>
          <p:cNvSpPr txBox="1"/>
          <p:nvPr/>
        </p:nvSpPr>
        <p:spPr>
          <a:xfrm>
            <a:off x="8908982" y="10394293"/>
            <a:ext cx="7371980" cy="1514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b="0">
                <a:latin typeface="Gill Sans"/>
                <a:ea typeface="Gill Sans"/>
                <a:cs typeface="Gill Sans"/>
                <a:sym typeface="Gill Sans"/>
              </a:defRPr>
            </a:lvl1pPr>
          </a:lstStyle>
          <a:p>
            <a:pPr/>
            <a:r>
              <a:t>92% of too-specific announcements are due to VRPs that do not have the MaxLength attribute</a:t>
            </a:r>
          </a:p>
        </p:txBody>
      </p:sp>
      <p:sp>
        <p:nvSpPr>
          <p:cNvPr id="823" name="Group"/>
          <p:cNvSpPr/>
          <p:nvPr/>
        </p:nvSpPr>
        <p:spPr>
          <a:xfrm>
            <a:off x="2172041" y="3855064"/>
            <a:ext cx="6389803" cy="1514476"/>
          </a:xfrm>
          <a:prstGeom prst="rect">
            <a:avLst/>
          </a:prstGeom>
          <a:solidFill>
            <a:srgbClr val="000000"/>
          </a:solidFill>
          <a:ln w="12700">
            <a:miter lim="400000"/>
          </a:ln>
        </p:spPr>
        <p:txBody>
          <a:bodyPr lIns="50800" tIns="50800" rIns="50800" bIns="50800" anchor="ctr"/>
          <a:lstStyle/>
          <a:p>
            <a:pPr defTabSz="584200">
              <a:defRPr b="0" sz="2200">
                <a:latin typeface="+mn-lt"/>
                <a:ea typeface="+mn-ea"/>
                <a:cs typeface="+mn-cs"/>
                <a:sym typeface="Helvetica Neue Medium"/>
              </a:defRPr>
            </a:pPr>
          </a:p>
        </p:txBody>
      </p:sp>
      <p:grpSp>
        <p:nvGrpSpPr>
          <p:cNvPr id="827" name="Group"/>
          <p:cNvGrpSpPr/>
          <p:nvPr/>
        </p:nvGrpSpPr>
        <p:grpSpPr>
          <a:xfrm>
            <a:off x="2208754" y="7262921"/>
            <a:ext cx="6346020" cy="2493766"/>
            <a:chOff x="0" y="0"/>
            <a:chExt cx="6346018" cy="2493765"/>
          </a:xfrm>
        </p:grpSpPr>
        <p:sp>
          <p:nvSpPr>
            <p:cNvPr id="824" name="Group"/>
            <p:cNvSpPr/>
            <p:nvPr/>
          </p:nvSpPr>
          <p:spPr>
            <a:xfrm>
              <a:off x="0" y="568892"/>
              <a:ext cx="6346019" cy="1924874"/>
            </a:xfrm>
            <a:prstGeom prst="rect">
              <a:avLst/>
            </a:prstGeom>
            <a:solidFill>
              <a:srgbClr val="000000"/>
            </a:solidFill>
            <a:ln w="12700" cap="flat">
              <a:noFill/>
              <a:miter lim="400000"/>
            </a:ln>
            <a:effectLst/>
          </p:spPr>
          <p:txBody>
            <a:bodyPr wrap="square" lIns="50800" tIns="50800" rIns="50800" bIns="50800" numCol="1" anchor="ctr">
              <a:noAutofit/>
            </a:bodyPr>
            <a:lstStyle/>
            <a:p>
              <a:pPr defTabSz="584200">
                <a:defRPr b="0" sz="2200">
                  <a:latin typeface="+mn-lt"/>
                  <a:ea typeface="+mn-ea"/>
                  <a:cs typeface="+mn-cs"/>
                  <a:sym typeface="Helvetica Neue Medium"/>
                </a:defRPr>
              </a:pPr>
            </a:p>
          </p:txBody>
        </p:sp>
        <p:sp>
          <p:nvSpPr>
            <p:cNvPr id="825" name="Group"/>
            <p:cNvSpPr/>
            <p:nvPr/>
          </p:nvSpPr>
          <p:spPr>
            <a:xfrm>
              <a:off x="0" y="380391"/>
              <a:ext cx="6346019" cy="761912"/>
            </a:xfrm>
            <a:prstGeom prst="rect">
              <a:avLst/>
            </a:prstGeom>
            <a:solidFill>
              <a:srgbClr val="000000"/>
            </a:solidFill>
            <a:ln w="12700" cap="flat">
              <a:noFill/>
              <a:miter lim="400000"/>
            </a:ln>
            <a:effectLst/>
          </p:spPr>
          <p:txBody>
            <a:bodyPr wrap="square" lIns="50800" tIns="50800" rIns="50800" bIns="50800" numCol="1" anchor="ctr">
              <a:noAutofit/>
            </a:bodyPr>
            <a:lstStyle/>
            <a:p>
              <a:pPr defTabSz="584200">
                <a:defRPr b="0" sz="2200">
                  <a:latin typeface="+mn-lt"/>
                  <a:ea typeface="+mn-ea"/>
                  <a:cs typeface="+mn-cs"/>
                  <a:sym typeface="Helvetica Neue Medium"/>
                </a:defRPr>
              </a:pPr>
            </a:p>
          </p:txBody>
        </p:sp>
        <p:sp>
          <p:nvSpPr>
            <p:cNvPr id="826" name="Group"/>
            <p:cNvSpPr/>
            <p:nvPr/>
          </p:nvSpPr>
          <p:spPr>
            <a:xfrm>
              <a:off x="3208558" y="0"/>
              <a:ext cx="3122640" cy="1924874"/>
            </a:xfrm>
            <a:prstGeom prst="rect">
              <a:avLst/>
            </a:prstGeom>
            <a:solidFill>
              <a:srgbClr val="000000"/>
            </a:solidFill>
            <a:ln w="12700" cap="flat">
              <a:noFill/>
              <a:miter lim="400000"/>
            </a:ln>
            <a:effectLst/>
          </p:spPr>
          <p:txBody>
            <a:bodyPr wrap="square" lIns="50800" tIns="50800" rIns="50800" bIns="50800" numCol="1" anchor="ctr">
              <a:noAutofit/>
            </a:bodyPr>
            <a:lstStyle/>
            <a:p>
              <a:pPr defTabSz="584200">
                <a:defRPr b="0" sz="2200">
                  <a:latin typeface="+mn-lt"/>
                  <a:ea typeface="+mn-ea"/>
                  <a:cs typeface="+mn-cs"/>
                  <a:sym typeface="Helvetica Neue Medium"/>
                </a:defRPr>
              </a:pPr>
            </a:p>
          </p:txBody>
        </p:sp>
      </p:grpSp>
      <p:sp>
        <p:nvSpPr>
          <p:cNvPr id="828" name="Group"/>
          <p:cNvSpPr/>
          <p:nvPr/>
        </p:nvSpPr>
        <p:spPr>
          <a:xfrm>
            <a:off x="2210538" y="10044728"/>
            <a:ext cx="6342452" cy="2652784"/>
          </a:xfrm>
          <a:prstGeom prst="rect">
            <a:avLst/>
          </a:prstGeom>
          <a:solidFill>
            <a:srgbClr val="000000"/>
          </a:solidFill>
          <a:ln w="12700">
            <a:miter lim="400000"/>
          </a:ln>
        </p:spPr>
        <p:txBody>
          <a:bodyPr lIns="50800" tIns="50800" rIns="50800" bIns="50800" anchor="ctr"/>
          <a:lstStyle/>
          <a:p>
            <a:pPr defTabSz="584200">
              <a:defRPr b="0" sz="2200">
                <a:latin typeface="+mn-lt"/>
                <a:ea typeface="+mn-ea"/>
                <a:cs typeface="+mn-cs"/>
                <a:sym typeface="Helvetica Neue Medium"/>
              </a:defRPr>
            </a:pPr>
          </a:p>
        </p:txBody>
      </p:sp>
      <p:sp>
        <p:nvSpPr>
          <p:cNvPr id="82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xit" nodeType="clickEffect" presetSubtype="8" presetID="22" grpId="2" fill="hold">
                                  <p:stCondLst>
                                    <p:cond delay="0"/>
                                  </p:stCondLst>
                                  <p:iterate type="el" backwards="0">
                                    <p:tmAbs val="0"/>
                                  </p:iterate>
                                  <p:childTnLst>
                                    <p:animEffect filter="wipe(left)" transition="out">
                                      <p:cBhvr>
                                        <p:cTn id="10" dur="300" fill="hold"/>
                                        <p:tgtEl>
                                          <p:spTgt spid="823"/>
                                        </p:tgtEl>
                                      </p:cBhvr>
                                    </p:animEffect>
                                    <p:set>
                                      <p:cBhvr>
                                        <p:cTn id="11" fill="hold">
                                          <p:stCondLst>
                                            <p:cond delay="299"/>
                                          </p:stCondLst>
                                        </p:cTn>
                                        <p:tgtEl>
                                          <p:spTgt spid="823"/>
                                        </p:tgtEl>
                                        <p:attrNameLst>
                                          <p:attrName>style.visibility</p:attrName>
                                        </p:attrNameLst>
                                      </p:cBhvr>
                                      <p:to>
                                        <p:strVal val="hidden"/>
                                      </p:to>
                                    </p:set>
                                  </p:childTnLst>
                                </p:cTn>
                              </p:par>
                            </p:childTnLst>
                          </p:cTn>
                        </p:par>
                        <p:par>
                          <p:cTn id="12" fill="hold">
                            <p:stCondLst>
                              <p:cond delay="300"/>
                            </p:stCondLst>
                            <p:childTnLst>
                              <p:par>
                                <p:cTn id="13" presetClass="entr" nodeType="afterEffect" presetSubtype="0" presetID="1" grpId="3" fill="hold">
                                  <p:stCondLst>
                                    <p:cond delay="0"/>
                                  </p:stCondLst>
                                  <p:iterate type="el" backwards="0">
                                    <p:tmAbs val="0"/>
                                  </p:iterate>
                                  <p:childTnLst>
                                    <p:set>
                                      <p:cBhvr>
                                        <p:cTn id="14" fill="hold"/>
                                        <p:tgtEl>
                                          <p:spTgt spid="8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8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xit" nodeType="clickEffect" presetSubtype="8" presetID="22" grpId="5" fill="hold">
                                  <p:stCondLst>
                                    <p:cond delay="0"/>
                                  </p:stCondLst>
                                  <p:iterate type="el" backwards="0">
                                    <p:tmAbs val="0"/>
                                  </p:iterate>
                                  <p:childTnLst>
                                    <p:animEffect filter="wipe(left)" transition="out">
                                      <p:cBhvr>
                                        <p:cTn id="22" dur="300" fill="hold"/>
                                        <p:tgtEl>
                                          <p:spTgt spid="827"/>
                                        </p:tgtEl>
                                      </p:cBhvr>
                                    </p:animEffect>
                                    <p:set>
                                      <p:cBhvr>
                                        <p:cTn id="23" fill="hold">
                                          <p:stCondLst>
                                            <p:cond delay="299"/>
                                          </p:stCondLst>
                                        </p:cTn>
                                        <p:tgtEl>
                                          <p:spTgt spid="827"/>
                                        </p:tgtEl>
                                        <p:attrNameLst>
                                          <p:attrName>style.visibility</p:attrName>
                                        </p:attrNameLst>
                                      </p:cBhvr>
                                      <p:to>
                                        <p:strVal val="hidden"/>
                                      </p:to>
                                    </p:set>
                                  </p:childTnLst>
                                </p:cTn>
                              </p:par>
                            </p:childTnLst>
                          </p:cTn>
                        </p:par>
                        <p:par>
                          <p:cTn id="24" fill="hold">
                            <p:stCondLst>
                              <p:cond delay="300"/>
                            </p:stCondLst>
                            <p:childTnLst>
                              <p:par>
                                <p:cTn id="25" presetClass="entr" nodeType="afterEffect" presetSubtype="0" presetID="1" grpId="6" fill="hold">
                                  <p:stCondLst>
                                    <p:cond delay="0"/>
                                  </p:stCondLst>
                                  <p:iterate type="el" backwards="0">
                                    <p:tmAbs val="0"/>
                                  </p:iterate>
                                  <p:childTnLst>
                                    <p:set>
                                      <p:cBhvr>
                                        <p:cTn id="26" fill="hold"/>
                                        <p:tgtEl>
                                          <p:spTgt spid="8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xit" nodeType="clickEffect" presetSubtype="8" presetID="22" grpId="7" fill="hold">
                                  <p:stCondLst>
                                    <p:cond delay="0"/>
                                  </p:stCondLst>
                                  <p:iterate type="el" backwards="0">
                                    <p:tmAbs val="0"/>
                                  </p:iterate>
                                  <p:childTnLst>
                                    <p:animEffect filter="wipe(left)" transition="out">
                                      <p:cBhvr>
                                        <p:cTn id="30" dur="300" fill="hold"/>
                                        <p:tgtEl>
                                          <p:spTgt spid="828"/>
                                        </p:tgtEl>
                                      </p:cBhvr>
                                    </p:animEffect>
                                    <p:set>
                                      <p:cBhvr>
                                        <p:cTn id="31" fill="hold">
                                          <p:stCondLst>
                                            <p:cond delay="299"/>
                                          </p:stCondLst>
                                        </p:cTn>
                                        <p:tgtEl>
                                          <p:spTgt spid="828"/>
                                        </p:tgtEl>
                                        <p:attrNameLst>
                                          <p:attrName>style.visibility</p:attrName>
                                        </p:attrNameLst>
                                      </p:cBhvr>
                                      <p:to>
                                        <p:strVal val="hidden"/>
                                      </p:to>
                                    </p:set>
                                  </p:childTnLst>
                                </p:cTn>
                              </p:par>
                            </p:childTnLst>
                          </p:cTn>
                        </p:par>
                        <p:par>
                          <p:cTn id="32" fill="hold">
                            <p:stCondLst>
                              <p:cond delay="300"/>
                            </p:stCondLst>
                            <p:childTnLst>
                              <p:par>
                                <p:cTn id="33" presetClass="entr" nodeType="afterEffect" presetSubtype="0" presetID="1" grpId="8" fill="hold">
                                  <p:stCondLst>
                                    <p:cond delay="0"/>
                                  </p:stCondLst>
                                  <p:iterate type="el" backwards="0">
                                    <p:tmAbs val="0"/>
                                  </p:iterate>
                                  <p:childTnLst>
                                    <p:set>
                                      <p:cBhvr>
                                        <p:cTn id="34" fill="hold"/>
                                        <p:tgtEl>
                                          <p:spTgt spid="8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21" grpId="6"/>
      <p:bldP build="whole" bldLvl="1" animBg="1" rev="0" advAuto="0" spid="828" grpId="7"/>
      <p:bldP build="whole" bldLvl="1" animBg="1" rev="0" advAuto="0" spid="822" grpId="8"/>
      <p:bldP build="whole" bldLvl="1" animBg="1" rev="0" advAuto="0" spid="820" grpId="3"/>
      <p:bldP build="whole" bldLvl="1" animBg="1" rev="0" advAuto="0" spid="827" grpId="5"/>
      <p:bldP build="whole" bldLvl="1" animBg="1" rev="0" advAuto="0" spid="817" grpId="1"/>
      <p:bldP build="whole" bldLvl="1" animBg="1" rev="0" advAuto="0" spid="823" grpId="2"/>
      <p:bldP build="whole" bldLvl="1" animBg="1" rev="0" advAuto="0" spid="819" grpId="4"/>
    </p:bld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33" name="Image" descr="Image"/>
          <p:cNvPicPr>
            <a:picLocks noChangeAspect="1"/>
          </p:cNvPicPr>
          <p:nvPr/>
        </p:nvPicPr>
        <p:blipFill>
          <a:blip r:embed="rId3">
            <a:extLst/>
          </a:blip>
          <a:stretch>
            <a:fillRect/>
          </a:stretch>
        </p:blipFill>
        <p:spPr>
          <a:xfrm>
            <a:off x="127000" y="2540000"/>
            <a:ext cx="10160000" cy="10630371"/>
          </a:xfrm>
          <a:prstGeom prst="rect">
            <a:avLst/>
          </a:prstGeom>
          <a:ln w="12700">
            <a:miter lim="400000"/>
          </a:ln>
        </p:spPr>
      </p:pic>
      <p:sp>
        <p:nvSpPr>
          <p:cNvPr id="834" name="Wrong ASN"/>
          <p:cNvSpPr txBox="1"/>
          <p:nvPr>
            <p:ph type="title"/>
          </p:nvPr>
        </p:nvSpPr>
        <p:spPr>
          <a:prstGeom prst="rect">
            <a:avLst/>
          </a:prstGeom>
        </p:spPr>
        <p:txBody>
          <a:bodyPr/>
          <a:lstStyle/>
          <a:p>
            <a:pPr/>
            <a:r>
              <a:t>Wrong ASN</a:t>
            </a:r>
          </a:p>
        </p:txBody>
      </p:sp>
      <p:graphicFrame>
        <p:nvGraphicFramePr>
          <p:cNvPr id="835" name="Table"/>
          <p:cNvGraphicFramePr/>
          <p:nvPr/>
        </p:nvGraphicFramePr>
        <p:xfrm>
          <a:off x="10088857" y="5699461"/>
          <a:ext cx="13955743" cy="4760773"/>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946820"/>
                <a:gridCol w="10008922"/>
              </a:tblGrid>
              <a:tr h="1190193">
                <a:tc>
                  <a:txBody>
                    <a:bodyPr/>
                    <a:lstStyle/>
                    <a:p>
                      <a:pPr defTabSz="821531">
                        <a:defRPr sz="1800">
                          <a:solidFill>
                            <a:srgbClr val="000000"/>
                          </a:solidFill>
                        </a:defRPr>
                      </a:pPr>
                      <a:r>
                        <a:rPr sz="2900">
                          <a:solidFill>
                            <a:schemeClr val="accent1">
                              <a:lumOff val="13529"/>
                            </a:schemeClr>
                          </a:solidFill>
                          <a:sym typeface="Helvetica Neue"/>
                        </a:rPr>
                        <a:t>Same ISP</a:t>
                      </a:r>
                    </a:p>
                  </a:txBody>
                  <a:tcPr marL="50800" marR="50800" marT="50800" marB="50800" anchor="ctr" anchorCtr="0" horzOverflow="overflow">
                    <a:lnL w="0">
                      <a:miter lim="400000"/>
                    </a:lnL>
                    <a:lnT w="0">
                      <a:miter lim="400000"/>
                    </a:lnT>
                  </a:tcPr>
                </a:tc>
                <a:tc>
                  <a:txBody>
                    <a:bodyPr/>
                    <a:lstStyle/>
                    <a:p>
                      <a:pPr defTabSz="821531">
                        <a:defRPr sz="1800">
                          <a:solidFill>
                            <a:srgbClr val="000000"/>
                          </a:solidFill>
                        </a:defRPr>
                      </a:pPr>
                      <a:r>
                        <a:rPr sz="2900">
                          <a:solidFill>
                            <a:srgbClr val="FFFFFF"/>
                          </a:solidFill>
                          <a:sym typeface="Helvetica Neue"/>
                        </a:rPr>
                        <a:t>Two different ASNs are managed by the same operator</a:t>
                      </a:r>
                    </a:p>
                  </a:txBody>
                  <a:tcPr marL="50800" marR="50800" marT="50800" marB="50800" anchor="ctr" anchorCtr="0" horzOverflow="overflow">
                    <a:lnR w="0">
                      <a:miter lim="400000"/>
                    </a:lnR>
                    <a:lnT w="0">
                      <a:miter lim="400000"/>
                    </a:lnT>
                  </a:tcPr>
                </a:tc>
              </a:tr>
              <a:tr h="1190193">
                <a:tc>
                  <a:txBody>
                    <a:bodyPr/>
                    <a:lstStyle/>
                    <a:p>
                      <a:pPr defTabSz="821531">
                        <a:defRPr sz="1800">
                          <a:solidFill>
                            <a:srgbClr val="000000"/>
                          </a:solidFill>
                        </a:defRPr>
                      </a:pPr>
                      <a:r>
                        <a:rPr sz="2900">
                          <a:solidFill>
                            <a:schemeClr val="accent5">
                              <a:hueOff val="89162"/>
                              <a:satOff val="9554"/>
                              <a:lumOff val="16296"/>
                            </a:schemeClr>
                          </a:solidFill>
                          <a:sym typeface="Helvetica Neue"/>
                        </a:rPr>
                        <a:t>Provider—Customer Relationship</a:t>
                      </a:r>
                    </a:p>
                  </a:txBody>
                  <a:tcPr marL="50800" marR="50800" marT="50800" marB="50800" anchor="ctr" anchorCtr="0" horzOverflow="overflow">
                    <a:lnL w="0">
                      <a:miter lim="400000"/>
                    </a:lnL>
                  </a:tcPr>
                </a:tc>
                <a:tc>
                  <a:txBody>
                    <a:bodyPr/>
                    <a:lstStyle/>
                    <a:p>
                      <a:pPr defTabSz="821531">
                        <a:defRPr sz="1800">
                          <a:solidFill>
                            <a:srgbClr val="000000"/>
                          </a:solidFill>
                        </a:defRPr>
                      </a:pPr>
                      <a:r>
                        <a:rPr sz="2900">
                          <a:solidFill>
                            <a:srgbClr val="FFFFFF"/>
                          </a:solidFill>
                          <a:sym typeface="Helvetica Neue"/>
                        </a:rPr>
                        <a:t>An AS can sub-allocate part of its IP prefixes to its customer </a:t>
                      </a:r>
                    </a:p>
                  </a:txBody>
                  <a:tcPr marL="50800" marR="50800" marT="50800" marB="50800" anchor="ctr" anchorCtr="0" horzOverflow="overflow">
                    <a:lnR w="0">
                      <a:miter lim="400000"/>
                    </a:lnR>
                  </a:tcPr>
                </a:tc>
              </a:tr>
              <a:tr h="1190193">
                <a:tc>
                  <a:txBody>
                    <a:bodyPr/>
                    <a:lstStyle/>
                    <a:p>
                      <a:pPr defTabSz="821531">
                        <a:defRPr sz="1800">
                          <a:solidFill>
                            <a:srgbClr val="000000"/>
                          </a:solidFill>
                        </a:defRPr>
                      </a:pPr>
                      <a:r>
                        <a:rPr sz="2900">
                          <a:solidFill>
                            <a:schemeClr val="accent3">
                              <a:hueOff val="-365725"/>
                              <a:satOff val="-32500"/>
                              <a:lumOff val="18235"/>
                            </a:schemeClr>
                          </a:solidFill>
                          <a:sym typeface="Helvetica Neue"/>
                        </a:rPr>
                        <a:t>DDoS Protection</a:t>
                      </a:r>
                    </a:p>
                  </a:txBody>
                  <a:tcPr marL="50800" marR="50800" marT="50800" marB="50800" anchor="ctr" anchorCtr="0" horzOverflow="overflow">
                    <a:lnL w="0">
                      <a:miter lim="400000"/>
                    </a:lnL>
                  </a:tcPr>
                </a:tc>
                <a:tc>
                  <a:txBody>
                    <a:bodyPr/>
                    <a:lstStyle/>
                    <a:p>
                      <a:pPr defTabSz="821531">
                        <a:defRPr sz="1800">
                          <a:solidFill>
                            <a:srgbClr val="000000"/>
                          </a:solidFill>
                        </a:defRPr>
                      </a:pPr>
                      <a:r>
                        <a:rPr sz="2900">
                          <a:solidFill>
                            <a:srgbClr val="FFFFFF"/>
                          </a:solidFill>
                          <a:sym typeface="Helvetica Neue"/>
                        </a:rPr>
                        <a:t>Origin ASes may outsource “scrubbing” of their traffic by using traffic diversion to a DDoS protection service (DPS) </a:t>
                      </a:r>
                    </a:p>
                  </a:txBody>
                  <a:tcPr marL="50800" marR="50800" marT="50800" marB="50800" anchor="ctr" anchorCtr="0" horzOverflow="overflow">
                    <a:lnR w="0">
                      <a:miter lim="400000"/>
                    </a:lnR>
                  </a:tcPr>
                </a:tc>
              </a:tr>
              <a:tr h="1190193">
                <a:tc>
                  <a:txBody>
                    <a:bodyPr/>
                    <a:lstStyle/>
                    <a:p>
                      <a:pPr defTabSz="821531">
                        <a:defRPr sz="1800">
                          <a:solidFill>
                            <a:srgbClr val="000000"/>
                          </a:solidFill>
                        </a:defRPr>
                      </a:pPr>
                      <a:r>
                        <a:rPr sz="2900">
                          <a:solidFill>
                            <a:srgbClr val="FFFFFF"/>
                          </a:solidFill>
                          <a:sym typeface="Helvetica Neue"/>
                        </a:rPr>
                        <a:t>Other</a:t>
                      </a:r>
                    </a:p>
                  </a:txBody>
                  <a:tcPr marL="50800" marR="50800" marT="50800" marB="50800" anchor="ctr" anchorCtr="0" horzOverflow="overflow">
                    <a:lnL w="0">
                      <a:miter lim="400000"/>
                    </a:lnL>
                    <a:lnB w="0">
                      <a:miter lim="400000"/>
                    </a:lnB>
                  </a:tcPr>
                </a:tc>
                <a:tc>
                  <a:txBody>
                    <a:bodyPr/>
                    <a:lstStyle/>
                    <a:p>
                      <a:pPr defTabSz="821531">
                        <a:defRPr sz="1800">
                          <a:solidFill>
                            <a:srgbClr val="000000"/>
                          </a:solidFill>
                        </a:defRPr>
                      </a:pPr>
                      <a:r>
                        <a:rPr sz="2900">
                          <a:solidFill>
                            <a:srgbClr val="FFFFFF"/>
                          </a:solidFill>
                          <a:sym typeface="Helvetica Neue"/>
                        </a:rPr>
                        <a:t>We don’t know, but it could be malicious (e.g., hijacking)</a:t>
                      </a:r>
                    </a:p>
                  </a:txBody>
                  <a:tcPr marL="50800" marR="50800" marT="50800" marB="50800" anchor="ctr" anchorCtr="0" horzOverflow="overflow">
                    <a:lnR w="0">
                      <a:miter lim="400000"/>
                    </a:lnR>
                    <a:lnB w="0">
                      <a:miter lim="400000"/>
                    </a:lnB>
                  </a:tcPr>
                </a:tc>
              </a:tr>
            </a:tbl>
          </a:graphicData>
        </a:graphic>
      </p:graphicFrame>
      <p:pic>
        <p:nvPicPr>
          <p:cNvPr id="836" name="Image" descr="Image"/>
          <p:cNvPicPr>
            <a:picLocks noChangeAspect="1"/>
          </p:cNvPicPr>
          <p:nvPr/>
        </p:nvPicPr>
        <p:blipFill>
          <a:blip r:embed="rId4">
            <a:extLst/>
          </a:blip>
          <a:stretch>
            <a:fillRect/>
          </a:stretch>
        </p:blipFill>
        <p:spPr>
          <a:xfrm>
            <a:off x="2271571" y="4030259"/>
            <a:ext cx="4275934" cy="1556441"/>
          </a:xfrm>
          <a:prstGeom prst="rect">
            <a:avLst/>
          </a:prstGeom>
          <a:ln w="12700">
            <a:miter lim="400000"/>
          </a:ln>
        </p:spPr>
      </p:pic>
      <p:grpSp>
        <p:nvGrpSpPr>
          <p:cNvPr id="842" name="Group"/>
          <p:cNvGrpSpPr/>
          <p:nvPr/>
        </p:nvGrpSpPr>
        <p:grpSpPr>
          <a:xfrm>
            <a:off x="2118361" y="3702007"/>
            <a:ext cx="7556263" cy="8409033"/>
            <a:chOff x="0" y="0"/>
            <a:chExt cx="7556262" cy="8409032"/>
          </a:xfrm>
        </p:grpSpPr>
        <p:sp>
          <p:nvSpPr>
            <p:cNvPr id="837" name="Group"/>
            <p:cNvSpPr/>
            <p:nvPr/>
          </p:nvSpPr>
          <p:spPr>
            <a:xfrm>
              <a:off x="575500" y="0"/>
              <a:ext cx="6960918" cy="1995441"/>
            </a:xfrm>
            <a:prstGeom prst="rect">
              <a:avLst/>
            </a:prstGeom>
            <a:solidFill>
              <a:srgbClr val="000000"/>
            </a:solidFill>
            <a:ln w="12700" cap="flat">
              <a:noFill/>
              <a:miter lim="400000"/>
            </a:ln>
            <a:effectLst/>
          </p:spPr>
          <p:txBody>
            <a:bodyPr wrap="square" lIns="50800" tIns="50800" rIns="50800" bIns="50800" numCol="1" anchor="ctr">
              <a:noAutofit/>
            </a:bodyPr>
            <a:lstStyle/>
            <a:p>
              <a:pPr defTabSz="584200">
                <a:defRPr b="0" sz="2200">
                  <a:latin typeface="+mn-lt"/>
                  <a:ea typeface="+mn-ea"/>
                  <a:cs typeface="+mn-cs"/>
                  <a:sym typeface="Helvetica Neue Medium"/>
                </a:defRPr>
              </a:pPr>
            </a:p>
          </p:txBody>
        </p:sp>
        <p:sp>
          <p:nvSpPr>
            <p:cNvPr id="838" name="Group"/>
            <p:cNvSpPr/>
            <p:nvPr/>
          </p:nvSpPr>
          <p:spPr>
            <a:xfrm>
              <a:off x="0" y="2811160"/>
              <a:ext cx="7556262" cy="2416477"/>
            </a:xfrm>
            <a:prstGeom prst="rect">
              <a:avLst/>
            </a:prstGeom>
            <a:solidFill>
              <a:srgbClr val="000000"/>
            </a:solidFill>
            <a:ln w="12700" cap="flat">
              <a:noFill/>
              <a:miter lim="400000"/>
            </a:ln>
            <a:effectLst/>
          </p:spPr>
          <p:txBody>
            <a:bodyPr wrap="square" lIns="50800" tIns="50800" rIns="50800" bIns="50800" numCol="1" anchor="ctr">
              <a:noAutofit/>
            </a:bodyPr>
            <a:lstStyle/>
            <a:p>
              <a:pPr defTabSz="584200">
                <a:defRPr b="0" sz="2200">
                  <a:latin typeface="+mn-lt"/>
                  <a:ea typeface="+mn-ea"/>
                  <a:cs typeface="+mn-cs"/>
                  <a:sym typeface="Helvetica Neue Medium"/>
                </a:defRPr>
              </a:pPr>
            </a:p>
          </p:txBody>
        </p:sp>
        <p:grpSp>
          <p:nvGrpSpPr>
            <p:cNvPr id="841" name="Group"/>
            <p:cNvGrpSpPr/>
            <p:nvPr/>
          </p:nvGrpSpPr>
          <p:grpSpPr>
            <a:xfrm>
              <a:off x="-1" y="5588185"/>
              <a:ext cx="7556263" cy="2820848"/>
              <a:chOff x="0" y="0"/>
              <a:chExt cx="7556261" cy="2820847"/>
            </a:xfrm>
          </p:grpSpPr>
          <p:sp>
            <p:nvSpPr>
              <p:cNvPr id="839" name="Group"/>
              <p:cNvSpPr/>
              <p:nvPr/>
            </p:nvSpPr>
            <p:spPr>
              <a:xfrm>
                <a:off x="0" y="404370"/>
                <a:ext cx="7556262" cy="2416478"/>
              </a:xfrm>
              <a:prstGeom prst="rect">
                <a:avLst/>
              </a:prstGeom>
              <a:solidFill>
                <a:srgbClr val="000000"/>
              </a:solidFill>
              <a:ln w="12700" cap="flat">
                <a:noFill/>
                <a:miter lim="400000"/>
              </a:ln>
              <a:effectLst/>
            </p:spPr>
            <p:txBody>
              <a:bodyPr wrap="square" lIns="50800" tIns="50800" rIns="50800" bIns="50800" numCol="1" anchor="ctr">
                <a:noAutofit/>
              </a:bodyPr>
              <a:lstStyle/>
              <a:p>
                <a:pPr defTabSz="584200">
                  <a:defRPr b="0" sz="2200">
                    <a:latin typeface="+mn-lt"/>
                    <a:ea typeface="+mn-ea"/>
                    <a:cs typeface="+mn-cs"/>
                    <a:sym typeface="Helvetica Neue Medium"/>
                  </a:defRPr>
                </a:pPr>
              </a:p>
            </p:txBody>
          </p:sp>
          <p:sp>
            <p:nvSpPr>
              <p:cNvPr id="840" name="Group"/>
              <p:cNvSpPr/>
              <p:nvPr/>
            </p:nvSpPr>
            <p:spPr>
              <a:xfrm>
                <a:off x="4406769" y="0"/>
                <a:ext cx="3149493" cy="2416477"/>
              </a:xfrm>
              <a:prstGeom prst="rect">
                <a:avLst/>
              </a:prstGeom>
              <a:solidFill>
                <a:srgbClr val="000000"/>
              </a:solidFill>
              <a:ln w="12700" cap="flat">
                <a:noFill/>
                <a:miter lim="400000"/>
              </a:ln>
              <a:effectLst/>
            </p:spPr>
            <p:txBody>
              <a:bodyPr wrap="square" lIns="50800" tIns="50800" rIns="50800" bIns="50800" numCol="1" anchor="ctr">
                <a:noAutofit/>
              </a:bodyPr>
              <a:lstStyle/>
              <a:p>
                <a:pPr defTabSz="584200">
                  <a:defRPr b="0" sz="2200">
                    <a:latin typeface="+mn-lt"/>
                    <a:ea typeface="+mn-ea"/>
                    <a:cs typeface="+mn-cs"/>
                    <a:sym typeface="Helvetica Neue Medium"/>
                  </a:defRPr>
                </a:pPr>
              </a:p>
            </p:txBody>
          </p:sp>
        </p:grpSp>
      </p:grpSp>
      <p:sp>
        <p:nvSpPr>
          <p:cNvPr id="84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xit" nodeType="clickEffect" presetSubtype="8" presetID="22" grpId="2" fill="hold">
                                  <p:stCondLst>
                                    <p:cond delay="0"/>
                                  </p:stCondLst>
                                  <p:iterate type="el" backwards="0">
                                    <p:tmAbs val="0"/>
                                  </p:iterate>
                                  <p:childTnLst>
                                    <p:animEffect filter="wipe(left)" transition="out">
                                      <p:cBhvr>
                                        <p:cTn id="10" dur="300" fill="hold"/>
                                        <p:tgtEl>
                                          <p:spTgt spid="842"/>
                                        </p:tgtEl>
                                      </p:cBhvr>
                                    </p:animEffect>
                                    <p:set>
                                      <p:cBhvr>
                                        <p:cTn id="11" fill="hold">
                                          <p:stCondLst>
                                            <p:cond delay="299"/>
                                          </p:stCondLst>
                                        </p:cTn>
                                        <p:tgtEl>
                                          <p:spTgt spid="84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42" grpId="2"/>
      <p:bldP build="whole" bldLvl="1" animBg="1" rev="0" advAuto="0" spid="835" grpId="1"/>
    </p:bld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47" name="Image" descr="Image"/>
          <p:cNvPicPr>
            <a:picLocks noChangeAspect="1"/>
          </p:cNvPicPr>
          <p:nvPr/>
        </p:nvPicPr>
        <p:blipFill>
          <a:blip r:embed="rId3">
            <a:extLst/>
          </a:blip>
          <a:stretch>
            <a:fillRect/>
          </a:stretch>
        </p:blipFill>
        <p:spPr>
          <a:xfrm>
            <a:off x="127000" y="2540000"/>
            <a:ext cx="10160000" cy="10630371"/>
          </a:xfrm>
          <a:prstGeom prst="rect">
            <a:avLst/>
          </a:prstGeom>
          <a:ln w="12700">
            <a:miter lim="400000"/>
          </a:ln>
        </p:spPr>
      </p:pic>
      <p:sp>
        <p:nvSpPr>
          <p:cNvPr id="848" name="Wrong ASN:…"/>
          <p:cNvSpPr txBox="1"/>
          <p:nvPr>
            <p:ph type="title"/>
          </p:nvPr>
        </p:nvSpPr>
        <p:spPr>
          <a:prstGeom prst="rect">
            <a:avLst/>
          </a:prstGeom>
        </p:spPr>
        <p:txBody>
          <a:bodyPr/>
          <a:lstStyle/>
          <a:p>
            <a:pPr defTabSz="553084">
              <a:defRPr sz="7504"/>
            </a:pPr>
            <a:r>
              <a:t>Wrong ASN:</a:t>
            </a:r>
          </a:p>
          <a:p>
            <a:pPr defTabSz="553084">
              <a:defRPr sz="7504"/>
            </a:pPr>
            <a:r>
              <a:t>Same ISP</a:t>
            </a:r>
          </a:p>
        </p:txBody>
      </p:sp>
      <p:sp>
        <p:nvSpPr>
          <p:cNvPr id="849" name="Telmex Columbia S.A. manages two ASes  (AS 10620, 14080)…"/>
          <p:cNvSpPr txBox="1"/>
          <p:nvPr/>
        </p:nvSpPr>
        <p:spPr>
          <a:xfrm>
            <a:off x="10456431" y="9055845"/>
            <a:ext cx="13220594" cy="17811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b="0" sz="3700">
                <a:latin typeface="Gill Sans"/>
                <a:ea typeface="Gill Sans"/>
                <a:cs typeface="Gill Sans"/>
                <a:sym typeface="Gill Sans"/>
              </a:defRPr>
            </a:pPr>
            <a:r>
              <a:t>Telmex Columbia S.A. manages two ASes  (AS 10620, 14080)</a:t>
            </a:r>
          </a:p>
          <a:p>
            <a:pPr algn="l">
              <a:defRPr b="0" sz="3700">
                <a:solidFill>
                  <a:schemeClr val="accent1">
                    <a:lumOff val="13529"/>
                  </a:schemeClr>
                </a:solidFill>
                <a:latin typeface="Gill Sans"/>
                <a:ea typeface="Gill Sans"/>
                <a:cs typeface="Gill Sans"/>
                <a:sym typeface="Gill Sans"/>
              </a:defRPr>
            </a:pPr>
            <a:r>
              <a:rPr>
                <a:solidFill>
                  <a:srgbClr val="FFFFFF"/>
                </a:solidFill>
              </a:rPr>
              <a:t>AS 10620 announced 1,500 prefixes supposed to be from AS 14080</a:t>
            </a:r>
            <a:r>
              <a:t> </a:t>
            </a:r>
            <a:r>
              <a:rPr>
                <a:solidFill>
                  <a:schemeClr val="accent5"/>
                </a:solidFill>
              </a:rPr>
              <a:t>for 9 months</a:t>
            </a:r>
          </a:p>
        </p:txBody>
      </p:sp>
      <p:sp>
        <p:nvSpPr>
          <p:cNvPr id="850" name="Line"/>
          <p:cNvSpPr/>
          <p:nvPr/>
        </p:nvSpPr>
        <p:spPr>
          <a:xfrm flipV="1">
            <a:off x="3192288" y="6526736"/>
            <a:ext cx="671509" cy="671509"/>
          </a:xfrm>
          <a:prstGeom prst="line">
            <a:avLst/>
          </a:prstGeom>
          <a:ln w="25400">
            <a:solidFill>
              <a:schemeClr val="accent1">
                <a:lumOff val="13529"/>
              </a:schemeClr>
            </a:solidFill>
            <a:prstDash val="sysDot"/>
            <a:miter lim="400000"/>
            <a:headEnd type="triangle"/>
          </a:ln>
        </p:spPr>
        <p:txBody>
          <a:bodyPr lIns="71437" tIns="71437" rIns="71437" bIns="71437" anchor="ctr"/>
          <a:lstStyle/>
          <a:p>
            <a:pPr>
              <a:defRPr b="0" sz="3000">
                <a:latin typeface="+mn-lt"/>
                <a:ea typeface="+mn-ea"/>
                <a:cs typeface="+mn-cs"/>
                <a:sym typeface="Helvetica Neue Medium"/>
              </a:defRPr>
            </a:pPr>
          </a:p>
        </p:txBody>
      </p:sp>
      <p:sp>
        <p:nvSpPr>
          <p:cNvPr id="851" name="Line"/>
          <p:cNvSpPr/>
          <p:nvPr/>
        </p:nvSpPr>
        <p:spPr>
          <a:xfrm flipV="1">
            <a:off x="3192288" y="9798638"/>
            <a:ext cx="671509" cy="671509"/>
          </a:xfrm>
          <a:prstGeom prst="line">
            <a:avLst/>
          </a:prstGeom>
          <a:ln w="25400">
            <a:solidFill>
              <a:schemeClr val="accent1">
                <a:lumOff val="13529"/>
              </a:schemeClr>
            </a:solidFill>
            <a:prstDash val="sysDot"/>
            <a:miter lim="400000"/>
            <a:headEnd type="triangle"/>
          </a:ln>
        </p:spPr>
        <p:txBody>
          <a:bodyPr lIns="71437" tIns="71437" rIns="71437" bIns="71437" anchor="ctr"/>
          <a:lstStyle/>
          <a:p>
            <a:pPr>
              <a:defRPr b="0" sz="3000">
                <a:latin typeface="+mn-lt"/>
                <a:ea typeface="+mn-ea"/>
                <a:cs typeface="+mn-cs"/>
                <a:sym typeface="Helvetica Neue Medium"/>
              </a:defRPr>
            </a:pPr>
          </a:p>
        </p:txBody>
      </p:sp>
      <p:graphicFrame>
        <p:nvGraphicFramePr>
          <p:cNvPr id="852" name="Table"/>
          <p:cNvGraphicFramePr/>
          <p:nvPr/>
        </p:nvGraphicFramePr>
        <p:xfrm>
          <a:off x="10088857" y="2932929"/>
          <a:ext cx="13955743" cy="4760773"/>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946820"/>
                <a:gridCol w="10008922"/>
              </a:tblGrid>
              <a:tr h="1190193">
                <a:tc>
                  <a:txBody>
                    <a:bodyPr/>
                    <a:lstStyle/>
                    <a:p>
                      <a:pPr defTabSz="821531">
                        <a:defRPr sz="1800">
                          <a:solidFill>
                            <a:srgbClr val="000000"/>
                          </a:solidFill>
                        </a:defRPr>
                      </a:pPr>
                      <a:r>
                        <a:rPr sz="2900">
                          <a:solidFill>
                            <a:schemeClr val="accent1">
                              <a:lumOff val="13529"/>
                            </a:schemeClr>
                          </a:solidFill>
                          <a:sym typeface="Helvetica Neue"/>
                        </a:rPr>
                        <a:t>Same ISP</a:t>
                      </a:r>
                    </a:p>
                  </a:txBody>
                  <a:tcPr marL="50800" marR="50800" marT="50800" marB="50800" anchor="ctr" anchorCtr="0" horzOverflow="overflow">
                    <a:lnL w="0">
                      <a:miter lim="400000"/>
                    </a:lnL>
                    <a:lnT w="0">
                      <a:miter lim="400000"/>
                    </a:lnT>
                  </a:tcPr>
                </a:tc>
                <a:tc>
                  <a:txBody>
                    <a:bodyPr/>
                    <a:lstStyle/>
                    <a:p>
                      <a:pPr defTabSz="821531">
                        <a:defRPr sz="1800">
                          <a:solidFill>
                            <a:srgbClr val="000000"/>
                          </a:solidFill>
                        </a:defRPr>
                      </a:pPr>
                      <a:r>
                        <a:rPr sz="2900">
                          <a:solidFill>
                            <a:srgbClr val="FFFFFF"/>
                          </a:solidFill>
                          <a:sym typeface="Helvetica Neue"/>
                        </a:rPr>
                        <a:t>Two different ASNs are managed by the same operator</a:t>
                      </a:r>
                    </a:p>
                  </a:txBody>
                  <a:tcPr marL="50800" marR="50800" marT="50800" marB="50800" anchor="ctr" anchorCtr="0" horzOverflow="overflow">
                    <a:lnR w="0">
                      <a:miter lim="400000"/>
                    </a:lnR>
                    <a:lnT w="0">
                      <a:miter lim="400000"/>
                    </a:lnT>
                  </a:tcPr>
                </a:tc>
              </a:tr>
              <a:tr h="1190193">
                <a:tc>
                  <a:txBody>
                    <a:bodyPr/>
                    <a:lstStyle/>
                    <a:p>
                      <a:pPr defTabSz="821531">
                        <a:defRPr sz="1800">
                          <a:solidFill>
                            <a:srgbClr val="000000"/>
                          </a:solidFill>
                        </a:defRPr>
                      </a:pPr>
                      <a:r>
                        <a:rPr sz="2900">
                          <a:solidFill>
                            <a:schemeClr val="accent5">
                              <a:hueOff val="89162"/>
                              <a:satOff val="9554"/>
                              <a:lumOff val="16296"/>
                            </a:schemeClr>
                          </a:solidFill>
                          <a:sym typeface="Helvetica Neue"/>
                        </a:rPr>
                        <a:t>Provider—Customer Relationship</a:t>
                      </a:r>
                    </a:p>
                  </a:txBody>
                  <a:tcPr marL="50800" marR="50800" marT="50800" marB="50800" anchor="ctr" anchorCtr="0" horzOverflow="overflow">
                    <a:lnL w="0">
                      <a:miter lim="400000"/>
                    </a:lnL>
                  </a:tcPr>
                </a:tc>
                <a:tc>
                  <a:txBody>
                    <a:bodyPr/>
                    <a:lstStyle/>
                    <a:p>
                      <a:pPr defTabSz="821531">
                        <a:defRPr sz="1800">
                          <a:solidFill>
                            <a:srgbClr val="000000"/>
                          </a:solidFill>
                        </a:defRPr>
                      </a:pPr>
                      <a:r>
                        <a:rPr sz="2900">
                          <a:solidFill>
                            <a:srgbClr val="FFFFFF"/>
                          </a:solidFill>
                          <a:sym typeface="Helvetica Neue"/>
                        </a:rPr>
                        <a:t>An AS can sub-allocate part of its IP prefixes to its customer </a:t>
                      </a:r>
                    </a:p>
                  </a:txBody>
                  <a:tcPr marL="50800" marR="50800" marT="50800" marB="50800" anchor="ctr" anchorCtr="0" horzOverflow="overflow">
                    <a:lnR w="0">
                      <a:miter lim="400000"/>
                    </a:lnR>
                  </a:tcPr>
                </a:tc>
              </a:tr>
              <a:tr h="1190193">
                <a:tc>
                  <a:txBody>
                    <a:bodyPr/>
                    <a:lstStyle/>
                    <a:p>
                      <a:pPr defTabSz="821531">
                        <a:defRPr sz="1800">
                          <a:solidFill>
                            <a:srgbClr val="000000"/>
                          </a:solidFill>
                        </a:defRPr>
                      </a:pPr>
                      <a:r>
                        <a:rPr sz="2900">
                          <a:solidFill>
                            <a:schemeClr val="accent3">
                              <a:hueOff val="-365725"/>
                              <a:satOff val="-32500"/>
                              <a:lumOff val="18235"/>
                            </a:schemeClr>
                          </a:solidFill>
                          <a:sym typeface="Helvetica Neue"/>
                        </a:rPr>
                        <a:t>DDoS Protection</a:t>
                      </a:r>
                    </a:p>
                  </a:txBody>
                  <a:tcPr marL="50800" marR="50800" marT="50800" marB="50800" anchor="ctr" anchorCtr="0" horzOverflow="overflow">
                    <a:lnL w="0">
                      <a:miter lim="400000"/>
                    </a:lnL>
                  </a:tcPr>
                </a:tc>
                <a:tc>
                  <a:txBody>
                    <a:bodyPr/>
                    <a:lstStyle/>
                    <a:p>
                      <a:pPr defTabSz="821531">
                        <a:defRPr sz="1800">
                          <a:solidFill>
                            <a:srgbClr val="000000"/>
                          </a:solidFill>
                        </a:defRPr>
                      </a:pPr>
                      <a:r>
                        <a:rPr sz="2900">
                          <a:solidFill>
                            <a:srgbClr val="FFFFFF"/>
                          </a:solidFill>
                          <a:sym typeface="Helvetica Neue"/>
                        </a:rPr>
                        <a:t>Origin ASes may outsource “scrubbing” of their traffic by using traffic diversion to a DDoS protection service (DPS) </a:t>
                      </a:r>
                    </a:p>
                  </a:txBody>
                  <a:tcPr marL="50800" marR="50800" marT="50800" marB="50800" anchor="ctr" anchorCtr="0" horzOverflow="overflow">
                    <a:lnR w="0">
                      <a:miter lim="400000"/>
                    </a:lnR>
                  </a:tcPr>
                </a:tc>
              </a:tr>
              <a:tr h="1190193">
                <a:tc>
                  <a:txBody>
                    <a:bodyPr/>
                    <a:lstStyle/>
                    <a:p>
                      <a:pPr defTabSz="821531">
                        <a:defRPr sz="1800">
                          <a:solidFill>
                            <a:srgbClr val="000000"/>
                          </a:solidFill>
                        </a:defRPr>
                      </a:pPr>
                      <a:r>
                        <a:rPr sz="2900">
                          <a:solidFill>
                            <a:srgbClr val="FFFFFF"/>
                          </a:solidFill>
                          <a:sym typeface="Helvetica Neue"/>
                        </a:rPr>
                        <a:t>Other</a:t>
                      </a:r>
                    </a:p>
                  </a:txBody>
                  <a:tcPr marL="50800" marR="50800" marT="50800" marB="50800" anchor="ctr" anchorCtr="0" horzOverflow="overflow">
                    <a:lnL w="0">
                      <a:miter lim="400000"/>
                    </a:lnL>
                    <a:lnB w="0">
                      <a:miter lim="400000"/>
                    </a:lnB>
                  </a:tcPr>
                </a:tc>
                <a:tc>
                  <a:txBody>
                    <a:bodyPr/>
                    <a:lstStyle/>
                    <a:p>
                      <a:pPr defTabSz="821531">
                        <a:defRPr sz="1800">
                          <a:solidFill>
                            <a:srgbClr val="000000"/>
                          </a:solidFill>
                        </a:defRPr>
                      </a:pPr>
                      <a:r>
                        <a:rPr sz="2900">
                          <a:solidFill>
                            <a:srgbClr val="FFFFFF"/>
                          </a:solidFill>
                          <a:sym typeface="Helvetica Neue"/>
                        </a:rPr>
                        <a:t>We don’t know, but it could be malicious (e.g., hijacking)</a:t>
                      </a:r>
                    </a:p>
                  </a:txBody>
                  <a:tcPr marL="50800" marR="50800" marT="50800" marB="50800" anchor="ctr" anchorCtr="0" horzOverflow="overflow">
                    <a:lnR w="0">
                      <a:miter lim="400000"/>
                    </a:lnR>
                    <a:lnB w="0">
                      <a:miter lim="400000"/>
                    </a:lnB>
                  </a:tcPr>
                </a:tc>
              </a:tr>
            </a:tbl>
          </a:graphicData>
        </a:graphic>
      </p:graphicFrame>
      <p:sp>
        <p:nvSpPr>
          <p:cNvPr id="853" name="Rectangle"/>
          <p:cNvSpPr/>
          <p:nvPr/>
        </p:nvSpPr>
        <p:spPr>
          <a:xfrm>
            <a:off x="2290783" y="4606411"/>
            <a:ext cx="3062557" cy="943715"/>
          </a:xfrm>
          <a:prstGeom prst="rect">
            <a:avLst/>
          </a:prstGeom>
          <a:solidFill>
            <a:srgbClr val="000000"/>
          </a:solidFill>
          <a:ln w="12700">
            <a:miter lim="400000"/>
          </a:ln>
        </p:spPr>
        <p:txBody>
          <a:bodyPr lIns="71437" tIns="71437" rIns="71437" bIns="71437" anchor="ctr"/>
          <a:lstStyle/>
          <a:p>
            <a:pPr>
              <a:defRPr b="0" sz="3000">
                <a:latin typeface="+mn-lt"/>
                <a:ea typeface="+mn-ea"/>
                <a:cs typeface="+mn-cs"/>
                <a:sym typeface="Helvetica Neue Medium"/>
              </a:defRPr>
            </a:pPr>
          </a:p>
        </p:txBody>
      </p:sp>
      <p:pic>
        <p:nvPicPr>
          <p:cNvPr id="854" name="Image" descr="Image"/>
          <p:cNvPicPr>
            <a:picLocks noChangeAspect="1"/>
          </p:cNvPicPr>
          <p:nvPr/>
        </p:nvPicPr>
        <p:blipFill>
          <a:blip r:embed="rId4">
            <a:extLst/>
          </a:blip>
          <a:stretch>
            <a:fillRect/>
          </a:stretch>
        </p:blipFill>
        <p:spPr>
          <a:xfrm>
            <a:off x="2271571" y="4030259"/>
            <a:ext cx="4275934" cy="1556441"/>
          </a:xfrm>
          <a:prstGeom prst="rect">
            <a:avLst/>
          </a:prstGeom>
          <a:ln w="12700">
            <a:miter lim="400000"/>
          </a:ln>
        </p:spPr>
      </p:pic>
      <p:sp>
        <p:nvSpPr>
          <p:cNvPr id="85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30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50"/>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851"/>
                                        </p:tgtEl>
                                        <p:attrNameLst>
                                          <p:attrName>style.visibility</p:attrName>
                                        </p:attrNameLst>
                                      </p:cBhvr>
                                      <p:to>
                                        <p:strVal val="visible"/>
                                      </p:to>
                                    </p:set>
                                  </p:childTnLst>
                                </p:cTn>
                              </p:par>
                            </p:childTnLst>
                          </p:cTn>
                        </p:par>
                        <p:par>
                          <p:cTn id="10" fill="hold">
                            <p:stCondLst>
                              <p:cond delay="0"/>
                            </p:stCondLst>
                            <p:childTnLst>
                              <p:par>
                                <p:cTn id="11" presetClass="emph" nodeType="afterEffect" presetSubtype="0" presetID="35" grpId="3" repeatCount="4000" fill="hold">
                                  <p:stCondLst>
                                    <p:cond delay="0"/>
                                  </p:stCondLst>
                                  <p:childTnLst>
                                    <p:anim calcmode="discrete" valueType="str">
                                      <p:cBhvr>
                                        <p:cTn id="12" dur="1000" fill="hold"/>
                                        <p:tgtEl>
                                          <p:spTgt spid="850"/>
                                        </p:tgtEl>
                                        <p:attrNameLst>
                                          <p:attrName>style.visibility</p:attrName>
                                        </p:attrNameLst>
                                      </p:cBhvr>
                                      <p:tavLst>
                                        <p:tav tm="0">
                                          <p:val>
                                            <p:strVal val="hidden"/>
                                          </p:val>
                                        </p:tav>
                                        <p:tav tm="50000">
                                          <p:val>
                                            <p:strVal val="visible"/>
                                          </p:val>
                                        </p:tav>
                                      </p:tavLst>
                                    </p:anim>
                                  </p:childTnLst>
                                </p:cTn>
                              </p:par>
                            </p:childTnLst>
                          </p:cTn>
                        </p:par>
                        <p:par>
                          <p:cTn id="13" fill="hold">
                            <p:stCondLst>
                              <p:cond delay="0"/>
                            </p:stCondLst>
                            <p:childTnLst>
                              <p:par>
                                <p:cTn id="14" presetClass="emph" nodeType="withEffect" presetSubtype="0" presetID="35" grpId="4" repeatCount="4000" fill="hold">
                                  <p:stCondLst>
                                    <p:cond delay="0"/>
                                  </p:stCondLst>
                                  <p:childTnLst>
                                    <p:anim calcmode="discrete" valueType="str">
                                      <p:cBhvr>
                                        <p:cTn id="15" dur="1000" fill="hold"/>
                                        <p:tgtEl>
                                          <p:spTgt spid="851"/>
                                        </p:tgtEl>
                                        <p:attrNameLst>
                                          <p:attrName>style.visibility</p:attrName>
                                        </p:attrNameLst>
                                      </p:cBhvr>
                                      <p:tavLst>
                                        <p:tav tm="0">
                                          <p:val>
                                            <p:strVal val="hidden"/>
                                          </p:val>
                                        </p:tav>
                                        <p:tav tm="50000">
                                          <p:val>
                                            <p:strVal val="visible"/>
                                          </p:val>
                                        </p:tav>
                                      </p:tavLst>
                                    </p:anim>
                                  </p:childTnLst>
                                </p:cTn>
                              </p:par>
                            </p:childTnLst>
                          </p:cTn>
                        </p:par>
                        <p:par>
                          <p:cTn id="16" fill="hold">
                            <p:stCondLst>
                              <p:cond delay="1000"/>
                            </p:stCondLst>
                            <p:childTnLst>
                              <p:par>
                                <p:cTn id="17" presetClass="exit" nodeType="afterEffect" presetSubtype="0" presetID="1" grpId="5" fill="hold">
                                  <p:stCondLst>
                                    <p:cond delay="0"/>
                                  </p:stCondLst>
                                  <p:iterate type="el" backwards="0">
                                    <p:tmAbs val="0"/>
                                  </p:iterate>
                                  <p:childTnLst>
                                    <p:set>
                                      <p:cBhvr>
                                        <p:cTn id="18" fill="hold">
                                          <p:stCondLst>
                                            <p:cond delay="0"/>
                                          </p:stCondLst>
                                        </p:cTn>
                                        <p:tgtEl>
                                          <p:spTgt spid="850"/>
                                        </p:tgtEl>
                                        <p:attrNameLst>
                                          <p:attrName>style.visibility</p:attrName>
                                        </p:attrNameLst>
                                      </p:cBhvr>
                                      <p:to>
                                        <p:strVal val="hidden"/>
                                      </p:to>
                                    </p:set>
                                  </p:childTnLst>
                                </p:cTn>
                              </p:par>
                            </p:childTnLst>
                          </p:cTn>
                        </p:par>
                        <p:par>
                          <p:cTn id="19" fill="hold">
                            <p:stCondLst>
                              <p:cond delay="1000"/>
                            </p:stCondLst>
                            <p:childTnLst>
                              <p:par>
                                <p:cTn id="20" presetClass="exit" nodeType="afterEffect" presetSubtype="0" presetID="1" grpId="6" fill="hold">
                                  <p:stCondLst>
                                    <p:cond delay="0"/>
                                  </p:stCondLst>
                                  <p:iterate type="el" backwards="0">
                                    <p:tmAbs val="0"/>
                                  </p:iterate>
                                  <p:childTnLst>
                                    <p:set>
                                      <p:cBhvr>
                                        <p:cTn id="21" fill="hold">
                                          <p:stCondLst>
                                            <p:cond delay="0"/>
                                          </p:stCondLst>
                                        </p:cTn>
                                        <p:tgtEl>
                                          <p:spTgt spid="851"/>
                                        </p:tgtEl>
                                        <p:attrNameLst>
                                          <p:attrName>style.visibility</p:attrName>
                                        </p:attrNameLst>
                                      </p:cBhvr>
                                      <p:to>
                                        <p:strVal val="hidden"/>
                                      </p:to>
                                    </p:set>
                                  </p:childTnLst>
                                </p:cTn>
                              </p:par>
                            </p:childTnLst>
                          </p:cTn>
                        </p:par>
                        <p:par>
                          <p:cTn id="22" fill="hold">
                            <p:stCondLst>
                              <p:cond delay="1000"/>
                            </p:stCondLst>
                            <p:childTnLst>
                              <p:par>
                                <p:cTn id="23" presetClass="entr" nodeType="afterEffect" presetSubtype="0" presetID="1" grpId="7" fill="hold">
                                  <p:stCondLst>
                                    <p:cond delay="0"/>
                                  </p:stCondLst>
                                  <p:iterate type="el" backwards="0">
                                    <p:tmAbs val="0"/>
                                  </p:iterate>
                                  <p:childTnLst>
                                    <p:set>
                                      <p:cBhvr>
                                        <p:cTn id="24" fill="hold"/>
                                        <p:tgtEl>
                                          <p:spTgt spid="8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51" grpId="2"/>
      <p:bldP build="whole" bldLvl="1" animBg="1" rev="0" advAuto="0" spid="849" grpId="7"/>
      <p:bldP build="whole" bldLvl="1" animBg="1" rev="0" advAuto="0" spid="851" grpId="4"/>
      <p:bldP build="whole" bldLvl="1" animBg="1" rev="0" advAuto="0" spid="851" grpId="6"/>
      <p:bldP build="whole" bldLvl="1" animBg="1" rev="0" advAuto="0" spid="850" grpId="1"/>
      <p:bldP build="whole" bldLvl="1" animBg="1" rev="0" advAuto="0" spid="850" grpId="3"/>
      <p:bldP build="whole" bldLvl="1" animBg="1" rev="0" advAuto="0" spid="850" grpId="5"/>
    </p:bld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59" name="Image" descr="Image"/>
          <p:cNvPicPr>
            <a:picLocks noChangeAspect="1"/>
          </p:cNvPicPr>
          <p:nvPr/>
        </p:nvPicPr>
        <p:blipFill>
          <a:blip r:embed="rId3">
            <a:extLst/>
          </a:blip>
          <a:stretch>
            <a:fillRect/>
          </a:stretch>
        </p:blipFill>
        <p:spPr>
          <a:xfrm>
            <a:off x="127000" y="2540000"/>
            <a:ext cx="10160000" cy="10630371"/>
          </a:xfrm>
          <a:prstGeom prst="rect">
            <a:avLst/>
          </a:prstGeom>
          <a:ln w="12700">
            <a:miter lim="400000"/>
          </a:ln>
        </p:spPr>
      </p:pic>
      <p:sp>
        <p:nvSpPr>
          <p:cNvPr id="860" name="Wrong ASN:…"/>
          <p:cNvSpPr txBox="1"/>
          <p:nvPr>
            <p:ph type="title"/>
          </p:nvPr>
        </p:nvSpPr>
        <p:spPr>
          <a:prstGeom prst="rect">
            <a:avLst/>
          </a:prstGeom>
        </p:spPr>
        <p:txBody>
          <a:bodyPr/>
          <a:lstStyle/>
          <a:p>
            <a:pPr defTabSz="553084">
              <a:defRPr sz="7504"/>
            </a:pPr>
            <a:r>
              <a:t>Wrong ASN: </a:t>
            </a:r>
          </a:p>
          <a:p>
            <a:pPr defTabSz="553084">
              <a:defRPr sz="7504"/>
            </a:pPr>
            <a:r>
              <a:t>Provider — Customer Relationship</a:t>
            </a:r>
          </a:p>
        </p:txBody>
      </p:sp>
      <p:sp>
        <p:nvSpPr>
          <p:cNvPr id="861" name="P-C and C-P are quite prevalent; mainly due to providers that have not updated after leasing to the IP prefixes customers (up to 89.45%) such as AS 6128 (CableVision Systems) allocating to 9 different ASes"/>
          <p:cNvSpPr txBox="1"/>
          <p:nvPr/>
        </p:nvSpPr>
        <p:spPr>
          <a:xfrm>
            <a:off x="10240646" y="9268782"/>
            <a:ext cx="13220594" cy="1514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lvl="1" algn="l">
              <a:defRPr b="0">
                <a:latin typeface="Gill Sans"/>
                <a:ea typeface="Gill Sans"/>
                <a:cs typeface="Gill Sans"/>
                <a:sym typeface="Gill Sans"/>
              </a:defRPr>
            </a:pPr>
            <a:r>
              <a:t>P-C and C-P are quite prevalent; mainly due to providers that have not updated after leasing to the IP prefixes customers (up to 89.45%) such as AS 6128 (CableVision Systems) allocating to 9 different ASes</a:t>
            </a:r>
          </a:p>
        </p:txBody>
      </p:sp>
      <p:sp>
        <p:nvSpPr>
          <p:cNvPr id="862" name="Rectangle"/>
          <p:cNvSpPr/>
          <p:nvPr/>
        </p:nvSpPr>
        <p:spPr>
          <a:xfrm>
            <a:off x="2599427" y="4943244"/>
            <a:ext cx="2987235" cy="640214"/>
          </a:xfrm>
          <a:prstGeom prst="rect">
            <a:avLst/>
          </a:prstGeom>
          <a:solidFill>
            <a:srgbClr val="000000"/>
          </a:solidFill>
          <a:ln w="12700">
            <a:miter lim="400000"/>
          </a:ln>
        </p:spPr>
        <p:txBody>
          <a:bodyPr lIns="71437" tIns="71437" rIns="71437" bIns="71437" anchor="ctr"/>
          <a:lstStyle/>
          <a:p>
            <a:pPr>
              <a:defRPr b="0" sz="3000">
                <a:latin typeface="+mn-lt"/>
                <a:ea typeface="+mn-ea"/>
                <a:cs typeface="+mn-cs"/>
                <a:sym typeface="Helvetica Neue Medium"/>
              </a:defRPr>
            </a:pPr>
          </a:p>
        </p:txBody>
      </p:sp>
      <p:sp>
        <p:nvSpPr>
          <p:cNvPr id="863" name="Rectangle"/>
          <p:cNvSpPr/>
          <p:nvPr/>
        </p:nvSpPr>
        <p:spPr>
          <a:xfrm>
            <a:off x="2599427" y="3920300"/>
            <a:ext cx="2987235" cy="640214"/>
          </a:xfrm>
          <a:prstGeom prst="rect">
            <a:avLst/>
          </a:prstGeom>
          <a:solidFill>
            <a:srgbClr val="000000"/>
          </a:solidFill>
          <a:ln w="12700">
            <a:miter lim="400000"/>
          </a:ln>
        </p:spPr>
        <p:txBody>
          <a:bodyPr lIns="71437" tIns="71437" rIns="71437" bIns="71437" anchor="ctr"/>
          <a:lstStyle/>
          <a:p>
            <a:pPr>
              <a:defRPr b="0" sz="3000">
                <a:latin typeface="+mn-lt"/>
                <a:ea typeface="+mn-ea"/>
                <a:cs typeface="+mn-cs"/>
                <a:sym typeface="Helvetica Neue Medium"/>
              </a:defRPr>
            </a:pPr>
          </a:p>
        </p:txBody>
      </p:sp>
      <p:pic>
        <p:nvPicPr>
          <p:cNvPr id="864" name="Image" descr="Image"/>
          <p:cNvPicPr>
            <a:picLocks noChangeAspect="1"/>
          </p:cNvPicPr>
          <p:nvPr/>
        </p:nvPicPr>
        <p:blipFill>
          <a:blip r:embed="rId4">
            <a:extLst/>
          </a:blip>
          <a:stretch>
            <a:fillRect/>
          </a:stretch>
        </p:blipFill>
        <p:spPr>
          <a:xfrm>
            <a:off x="2271571" y="4030259"/>
            <a:ext cx="4275934" cy="1556441"/>
          </a:xfrm>
          <a:prstGeom prst="rect">
            <a:avLst/>
          </a:prstGeom>
          <a:ln w="12700">
            <a:miter lim="400000"/>
          </a:ln>
        </p:spPr>
      </p:pic>
      <p:graphicFrame>
        <p:nvGraphicFramePr>
          <p:cNvPr id="865" name="Table"/>
          <p:cNvGraphicFramePr/>
          <p:nvPr/>
        </p:nvGraphicFramePr>
        <p:xfrm>
          <a:off x="10088857" y="2932929"/>
          <a:ext cx="13955743" cy="4760773"/>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946820"/>
                <a:gridCol w="10008922"/>
              </a:tblGrid>
              <a:tr h="1190193">
                <a:tc>
                  <a:txBody>
                    <a:bodyPr/>
                    <a:lstStyle/>
                    <a:p>
                      <a:pPr defTabSz="821531">
                        <a:defRPr sz="1800">
                          <a:solidFill>
                            <a:srgbClr val="000000"/>
                          </a:solidFill>
                        </a:defRPr>
                      </a:pPr>
                      <a:r>
                        <a:rPr sz="2900">
                          <a:solidFill>
                            <a:schemeClr val="accent1">
                              <a:lumOff val="13529"/>
                            </a:schemeClr>
                          </a:solidFill>
                          <a:sym typeface="Helvetica Neue"/>
                        </a:rPr>
                        <a:t>Same ISP</a:t>
                      </a:r>
                    </a:p>
                  </a:txBody>
                  <a:tcPr marL="50800" marR="50800" marT="50800" marB="50800" anchor="ctr" anchorCtr="0" horzOverflow="overflow">
                    <a:lnL w="0">
                      <a:miter lim="400000"/>
                    </a:lnL>
                    <a:lnT w="0">
                      <a:miter lim="400000"/>
                    </a:lnT>
                  </a:tcPr>
                </a:tc>
                <a:tc>
                  <a:txBody>
                    <a:bodyPr/>
                    <a:lstStyle/>
                    <a:p>
                      <a:pPr defTabSz="821531">
                        <a:defRPr sz="1800">
                          <a:solidFill>
                            <a:srgbClr val="000000"/>
                          </a:solidFill>
                        </a:defRPr>
                      </a:pPr>
                      <a:r>
                        <a:rPr sz="2900">
                          <a:solidFill>
                            <a:srgbClr val="FFFFFF"/>
                          </a:solidFill>
                          <a:sym typeface="Helvetica Neue"/>
                        </a:rPr>
                        <a:t>Two different ASNs are managed by the same operator</a:t>
                      </a:r>
                    </a:p>
                  </a:txBody>
                  <a:tcPr marL="50800" marR="50800" marT="50800" marB="50800" anchor="ctr" anchorCtr="0" horzOverflow="overflow">
                    <a:lnR w="0">
                      <a:miter lim="400000"/>
                    </a:lnR>
                    <a:lnT w="0">
                      <a:miter lim="400000"/>
                    </a:lnT>
                  </a:tcPr>
                </a:tc>
              </a:tr>
              <a:tr h="1190193">
                <a:tc>
                  <a:txBody>
                    <a:bodyPr/>
                    <a:lstStyle/>
                    <a:p>
                      <a:pPr defTabSz="821531">
                        <a:defRPr sz="1800">
                          <a:solidFill>
                            <a:srgbClr val="000000"/>
                          </a:solidFill>
                        </a:defRPr>
                      </a:pPr>
                      <a:r>
                        <a:rPr sz="2900">
                          <a:solidFill>
                            <a:schemeClr val="accent5">
                              <a:hueOff val="89162"/>
                              <a:satOff val="9554"/>
                              <a:lumOff val="16296"/>
                            </a:schemeClr>
                          </a:solidFill>
                          <a:sym typeface="Helvetica Neue"/>
                        </a:rPr>
                        <a:t>Provider—Customer Relationship</a:t>
                      </a:r>
                    </a:p>
                  </a:txBody>
                  <a:tcPr marL="50800" marR="50800" marT="50800" marB="50800" anchor="ctr" anchorCtr="0" horzOverflow="overflow">
                    <a:lnL w="0">
                      <a:miter lim="400000"/>
                    </a:lnL>
                  </a:tcPr>
                </a:tc>
                <a:tc>
                  <a:txBody>
                    <a:bodyPr/>
                    <a:lstStyle/>
                    <a:p>
                      <a:pPr defTabSz="821531">
                        <a:defRPr sz="1800">
                          <a:solidFill>
                            <a:srgbClr val="000000"/>
                          </a:solidFill>
                        </a:defRPr>
                      </a:pPr>
                      <a:r>
                        <a:rPr sz="2900">
                          <a:solidFill>
                            <a:srgbClr val="FFFFFF"/>
                          </a:solidFill>
                          <a:sym typeface="Helvetica Neue"/>
                        </a:rPr>
                        <a:t>An AS can sub-allocate part of its IP prefixes to its customer </a:t>
                      </a:r>
                    </a:p>
                  </a:txBody>
                  <a:tcPr marL="50800" marR="50800" marT="50800" marB="50800" anchor="ctr" anchorCtr="0" horzOverflow="overflow">
                    <a:lnR w="0">
                      <a:miter lim="400000"/>
                    </a:lnR>
                  </a:tcPr>
                </a:tc>
              </a:tr>
              <a:tr h="1190193">
                <a:tc>
                  <a:txBody>
                    <a:bodyPr/>
                    <a:lstStyle/>
                    <a:p>
                      <a:pPr defTabSz="821531">
                        <a:defRPr sz="1800">
                          <a:solidFill>
                            <a:srgbClr val="000000"/>
                          </a:solidFill>
                        </a:defRPr>
                      </a:pPr>
                      <a:r>
                        <a:rPr sz="2900">
                          <a:solidFill>
                            <a:schemeClr val="accent3">
                              <a:hueOff val="-365725"/>
                              <a:satOff val="-32500"/>
                              <a:lumOff val="18235"/>
                            </a:schemeClr>
                          </a:solidFill>
                          <a:sym typeface="Helvetica Neue"/>
                        </a:rPr>
                        <a:t>DDoS Protection</a:t>
                      </a:r>
                    </a:p>
                  </a:txBody>
                  <a:tcPr marL="50800" marR="50800" marT="50800" marB="50800" anchor="ctr" anchorCtr="0" horzOverflow="overflow">
                    <a:lnL w="0">
                      <a:miter lim="400000"/>
                    </a:lnL>
                  </a:tcPr>
                </a:tc>
                <a:tc>
                  <a:txBody>
                    <a:bodyPr/>
                    <a:lstStyle/>
                    <a:p>
                      <a:pPr defTabSz="821531">
                        <a:defRPr sz="1800">
                          <a:solidFill>
                            <a:srgbClr val="000000"/>
                          </a:solidFill>
                        </a:defRPr>
                      </a:pPr>
                      <a:r>
                        <a:rPr sz="2900">
                          <a:solidFill>
                            <a:srgbClr val="FFFFFF"/>
                          </a:solidFill>
                          <a:sym typeface="Helvetica Neue"/>
                        </a:rPr>
                        <a:t>Origin ASes may outsource “scrubbing” of their traffic by using traffic diversion to a DDoS protection service (DPS) </a:t>
                      </a:r>
                    </a:p>
                  </a:txBody>
                  <a:tcPr marL="50800" marR="50800" marT="50800" marB="50800" anchor="ctr" anchorCtr="0" horzOverflow="overflow">
                    <a:lnR w="0">
                      <a:miter lim="400000"/>
                    </a:lnR>
                  </a:tcPr>
                </a:tc>
              </a:tr>
              <a:tr h="1190193">
                <a:tc>
                  <a:txBody>
                    <a:bodyPr/>
                    <a:lstStyle/>
                    <a:p>
                      <a:pPr defTabSz="821531">
                        <a:defRPr sz="1800">
                          <a:solidFill>
                            <a:srgbClr val="000000"/>
                          </a:solidFill>
                        </a:defRPr>
                      </a:pPr>
                      <a:r>
                        <a:rPr sz="2900">
                          <a:solidFill>
                            <a:srgbClr val="FFFFFF"/>
                          </a:solidFill>
                          <a:sym typeface="Helvetica Neue"/>
                        </a:rPr>
                        <a:t>Other</a:t>
                      </a:r>
                    </a:p>
                  </a:txBody>
                  <a:tcPr marL="50800" marR="50800" marT="50800" marB="50800" anchor="ctr" anchorCtr="0" horzOverflow="overflow">
                    <a:lnL w="0">
                      <a:miter lim="400000"/>
                    </a:lnL>
                    <a:lnB w="0">
                      <a:miter lim="400000"/>
                    </a:lnB>
                  </a:tcPr>
                </a:tc>
                <a:tc>
                  <a:txBody>
                    <a:bodyPr/>
                    <a:lstStyle/>
                    <a:p>
                      <a:pPr defTabSz="821531">
                        <a:defRPr sz="1800">
                          <a:solidFill>
                            <a:srgbClr val="000000"/>
                          </a:solidFill>
                        </a:defRPr>
                      </a:pPr>
                      <a:r>
                        <a:rPr sz="2900">
                          <a:solidFill>
                            <a:srgbClr val="FFFFFF"/>
                          </a:solidFill>
                          <a:sym typeface="Helvetica Neue"/>
                        </a:rPr>
                        <a:t>We don’t know, but it could be malicious (e.g., hijacking)</a:t>
                      </a:r>
                    </a:p>
                  </a:txBody>
                  <a:tcPr marL="50800" marR="50800" marT="50800" marB="50800" anchor="ctr" anchorCtr="0" horzOverflow="overflow">
                    <a:lnR w="0">
                      <a:miter lim="400000"/>
                    </a:lnR>
                    <a:lnB w="0">
                      <a:miter lim="400000"/>
                    </a:lnB>
                  </a:tcPr>
                </a:tc>
              </a:tr>
            </a:tbl>
          </a:graphicData>
        </a:graphic>
      </p:graphicFrame>
      <p:sp>
        <p:nvSpPr>
          <p:cNvPr id="86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70" name="Image" descr="Image"/>
          <p:cNvPicPr>
            <a:picLocks noChangeAspect="1"/>
          </p:cNvPicPr>
          <p:nvPr/>
        </p:nvPicPr>
        <p:blipFill>
          <a:blip r:embed="rId3">
            <a:extLst/>
          </a:blip>
          <a:stretch>
            <a:fillRect/>
          </a:stretch>
        </p:blipFill>
        <p:spPr>
          <a:xfrm>
            <a:off x="127000" y="2540000"/>
            <a:ext cx="10160000" cy="10630371"/>
          </a:xfrm>
          <a:prstGeom prst="rect">
            <a:avLst/>
          </a:prstGeom>
          <a:ln w="12700">
            <a:miter lim="400000"/>
          </a:ln>
        </p:spPr>
      </p:pic>
      <p:sp>
        <p:nvSpPr>
          <p:cNvPr id="871" name="Wrong ASN:…"/>
          <p:cNvSpPr txBox="1"/>
          <p:nvPr>
            <p:ph type="title"/>
          </p:nvPr>
        </p:nvSpPr>
        <p:spPr>
          <a:prstGeom prst="rect">
            <a:avLst/>
          </a:prstGeom>
        </p:spPr>
        <p:txBody>
          <a:bodyPr/>
          <a:lstStyle/>
          <a:p>
            <a:pPr defTabSz="553084">
              <a:defRPr sz="7504"/>
            </a:pPr>
            <a:r>
              <a:t>Wrong ASN:</a:t>
            </a:r>
          </a:p>
          <a:p>
            <a:pPr defTabSz="553084">
              <a:defRPr sz="7504"/>
            </a:pPr>
            <a:r>
              <a:t>DDoS Protection</a:t>
            </a:r>
          </a:p>
        </p:txBody>
      </p:sp>
      <p:sp>
        <p:nvSpPr>
          <p:cNvPr id="872" name="We rarely see announcements from DDoS protection services…"/>
          <p:cNvSpPr txBox="1"/>
          <p:nvPr/>
        </p:nvSpPr>
        <p:spPr>
          <a:xfrm>
            <a:off x="10704599" y="9327367"/>
            <a:ext cx="13220594" cy="1514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b="0">
                <a:latin typeface="Gill Sans"/>
                <a:ea typeface="Gill Sans"/>
                <a:cs typeface="Gill Sans"/>
                <a:sym typeface="Gill Sans"/>
              </a:defRPr>
            </a:pPr>
            <a:r>
              <a:t>We rarely see announcements from DDoS protection services</a:t>
            </a:r>
          </a:p>
          <a:p>
            <a:pPr algn="l">
              <a:defRPr b="0">
                <a:latin typeface="Gill Sans"/>
                <a:ea typeface="Gill Sans"/>
                <a:cs typeface="Gill Sans"/>
                <a:sym typeface="Gill Sans"/>
              </a:defRPr>
            </a:pPr>
            <a:r>
              <a:t>AS 26415 (Verisign) announced 6 IP prefixes of AS 13285 (TalkTalk)</a:t>
            </a:r>
          </a:p>
          <a:p>
            <a:pPr algn="l">
              <a:defRPr b="0">
                <a:latin typeface="Gill Sans"/>
                <a:ea typeface="Gill Sans"/>
                <a:cs typeface="Gill Sans"/>
                <a:sym typeface="Gill Sans"/>
              </a:defRPr>
            </a:pPr>
            <a:r>
              <a:t>AS 19905 (Neustar) announced 1 IP prefix of AS 21599</a:t>
            </a:r>
          </a:p>
        </p:txBody>
      </p:sp>
      <p:sp>
        <p:nvSpPr>
          <p:cNvPr id="873" name="Line"/>
          <p:cNvSpPr/>
          <p:nvPr/>
        </p:nvSpPr>
        <p:spPr>
          <a:xfrm flipV="1">
            <a:off x="9490167" y="10447981"/>
            <a:ext cx="1007755" cy="1549836"/>
          </a:xfrm>
          <a:prstGeom prst="line">
            <a:avLst/>
          </a:prstGeom>
          <a:ln w="25400">
            <a:solidFill>
              <a:schemeClr val="accent3">
                <a:hueOff val="-365725"/>
                <a:satOff val="-32500"/>
                <a:lumOff val="18235"/>
              </a:schemeClr>
            </a:solidFill>
            <a:prstDash val="sysDot"/>
            <a:miter lim="400000"/>
            <a:headEnd type="triangle"/>
          </a:ln>
        </p:spPr>
        <p:txBody>
          <a:bodyPr lIns="71437" tIns="71437" rIns="71437" bIns="71437" anchor="ctr"/>
          <a:lstStyle/>
          <a:p>
            <a:pPr>
              <a:defRPr b="0" sz="3000">
                <a:latin typeface="+mn-lt"/>
                <a:ea typeface="+mn-ea"/>
                <a:cs typeface="+mn-cs"/>
                <a:sym typeface="Helvetica Neue Medium"/>
              </a:defRPr>
            </a:pPr>
          </a:p>
        </p:txBody>
      </p:sp>
      <p:sp>
        <p:nvSpPr>
          <p:cNvPr id="874" name="Rectangle"/>
          <p:cNvSpPr/>
          <p:nvPr/>
        </p:nvSpPr>
        <p:spPr>
          <a:xfrm>
            <a:off x="2799417" y="4269200"/>
            <a:ext cx="3714609" cy="640214"/>
          </a:xfrm>
          <a:prstGeom prst="rect">
            <a:avLst/>
          </a:prstGeom>
          <a:solidFill>
            <a:srgbClr val="000000"/>
          </a:solidFill>
          <a:ln w="12700">
            <a:miter lim="400000"/>
          </a:ln>
        </p:spPr>
        <p:txBody>
          <a:bodyPr lIns="71437" tIns="71437" rIns="71437" bIns="71437" anchor="ctr"/>
          <a:lstStyle/>
          <a:p>
            <a:pPr>
              <a:defRPr b="0" sz="3000">
                <a:latin typeface="+mn-lt"/>
                <a:ea typeface="+mn-ea"/>
                <a:cs typeface="+mn-cs"/>
                <a:sym typeface="Helvetica Neue Medium"/>
              </a:defRPr>
            </a:pPr>
          </a:p>
        </p:txBody>
      </p:sp>
      <p:sp>
        <p:nvSpPr>
          <p:cNvPr id="875" name="Rectangle"/>
          <p:cNvSpPr/>
          <p:nvPr/>
        </p:nvSpPr>
        <p:spPr>
          <a:xfrm>
            <a:off x="2799417" y="5208657"/>
            <a:ext cx="3714609" cy="461059"/>
          </a:xfrm>
          <a:prstGeom prst="rect">
            <a:avLst/>
          </a:prstGeom>
          <a:solidFill>
            <a:srgbClr val="000000"/>
          </a:solidFill>
          <a:ln w="12700">
            <a:miter lim="400000"/>
          </a:ln>
        </p:spPr>
        <p:txBody>
          <a:bodyPr lIns="71437" tIns="71437" rIns="71437" bIns="71437" anchor="ctr"/>
          <a:lstStyle/>
          <a:p>
            <a:pPr>
              <a:defRPr b="0" sz="3000">
                <a:latin typeface="+mn-lt"/>
                <a:ea typeface="+mn-ea"/>
                <a:cs typeface="+mn-cs"/>
                <a:sym typeface="Helvetica Neue Medium"/>
              </a:defRPr>
            </a:pPr>
          </a:p>
        </p:txBody>
      </p:sp>
      <p:pic>
        <p:nvPicPr>
          <p:cNvPr id="876" name="Image" descr="Image"/>
          <p:cNvPicPr>
            <a:picLocks noChangeAspect="1"/>
          </p:cNvPicPr>
          <p:nvPr/>
        </p:nvPicPr>
        <p:blipFill>
          <a:blip r:embed="rId4">
            <a:extLst/>
          </a:blip>
          <a:stretch>
            <a:fillRect/>
          </a:stretch>
        </p:blipFill>
        <p:spPr>
          <a:xfrm>
            <a:off x="2271571" y="4030259"/>
            <a:ext cx="4275934" cy="1556441"/>
          </a:xfrm>
          <a:prstGeom prst="rect">
            <a:avLst/>
          </a:prstGeom>
          <a:ln w="12700">
            <a:miter lim="400000"/>
          </a:ln>
        </p:spPr>
      </p:pic>
      <p:graphicFrame>
        <p:nvGraphicFramePr>
          <p:cNvPr id="877" name="Table"/>
          <p:cNvGraphicFramePr/>
          <p:nvPr/>
        </p:nvGraphicFramePr>
        <p:xfrm>
          <a:off x="10088857" y="2932929"/>
          <a:ext cx="13955743" cy="4760773"/>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946820"/>
                <a:gridCol w="10008922"/>
              </a:tblGrid>
              <a:tr h="1190193">
                <a:tc>
                  <a:txBody>
                    <a:bodyPr/>
                    <a:lstStyle/>
                    <a:p>
                      <a:pPr defTabSz="821531">
                        <a:defRPr sz="1800">
                          <a:solidFill>
                            <a:srgbClr val="000000"/>
                          </a:solidFill>
                        </a:defRPr>
                      </a:pPr>
                      <a:r>
                        <a:rPr sz="2900">
                          <a:solidFill>
                            <a:schemeClr val="accent1">
                              <a:lumOff val="13529"/>
                            </a:schemeClr>
                          </a:solidFill>
                          <a:sym typeface="Helvetica Neue"/>
                        </a:rPr>
                        <a:t>Same ISP</a:t>
                      </a:r>
                    </a:p>
                  </a:txBody>
                  <a:tcPr marL="50800" marR="50800" marT="50800" marB="50800" anchor="ctr" anchorCtr="0" horzOverflow="overflow">
                    <a:lnL w="0">
                      <a:miter lim="400000"/>
                    </a:lnL>
                    <a:lnT w="0">
                      <a:miter lim="400000"/>
                    </a:lnT>
                  </a:tcPr>
                </a:tc>
                <a:tc>
                  <a:txBody>
                    <a:bodyPr/>
                    <a:lstStyle/>
                    <a:p>
                      <a:pPr defTabSz="821531">
                        <a:defRPr sz="1800">
                          <a:solidFill>
                            <a:srgbClr val="000000"/>
                          </a:solidFill>
                        </a:defRPr>
                      </a:pPr>
                      <a:r>
                        <a:rPr sz="2900">
                          <a:solidFill>
                            <a:srgbClr val="FFFFFF"/>
                          </a:solidFill>
                          <a:sym typeface="Helvetica Neue"/>
                        </a:rPr>
                        <a:t>Two different ASNs are managed by the same operator</a:t>
                      </a:r>
                    </a:p>
                  </a:txBody>
                  <a:tcPr marL="50800" marR="50800" marT="50800" marB="50800" anchor="ctr" anchorCtr="0" horzOverflow="overflow">
                    <a:lnR w="0">
                      <a:miter lim="400000"/>
                    </a:lnR>
                    <a:lnT w="0">
                      <a:miter lim="400000"/>
                    </a:lnT>
                  </a:tcPr>
                </a:tc>
              </a:tr>
              <a:tr h="1190193">
                <a:tc>
                  <a:txBody>
                    <a:bodyPr/>
                    <a:lstStyle/>
                    <a:p>
                      <a:pPr defTabSz="821531">
                        <a:defRPr sz="1800">
                          <a:solidFill>
                            <a:srgbClr val="000000"/>
                          </a:solidFill>
                        </a:defRPr>
                      </a:pPr>
                      <a:r>
                        <a:rPr sz="2900">
                          <a:solidFill>
                            <a:schemeClr val="accent5">
                              <a:hueOff val="89162"/>
                              <a:satOff val="9554"/>
                              <a:lumOff val="16296"/>
                            </a:schemeClr>
                          </a:solidFill>
                          <a:sym typeface="Helvetica Neue"/>
                        </a:rPr>
                        <a:t>Provider—Customer Relationship</a:t>
                      </a:r>
                    </a:p>
                  </a:txBody>
                  <a:tcPr marL="50800" marR="50800" marT="50800" marB="50800" anchor="ctr" anchorCtr="0" horzOverflow="overflow">
                    <a:lnL w="0">
                      <a:miter lim="400000"/>
                    </a:lnL>
                  </a:tcPr>
                </a:tc>
                <a:tc>
                  <a:txBody>
                    <a:bodyPr/>
                    <a:lstStyle/>
                    <a:p>
                      <a:pPr defTabSz="821531">
                        <a:defRPr sz="1800">
                          <a:solidFill>
                            <a:srgbClr val="000000"/>
                          </a:solidFill>
                        </a:defRPr>
                      </a:pPr>
                      <a:r>
                        <a:rPr sz="2900">
                          <a:solidFill>
                            <a:srgbClr val="FFFFFF"/>
                          </a:solidFill>
                          <a:sym typeface="Helvetica Neue"/>
                        </a:rPr>
                        <a:t>An AS can sub-allocate part of its IP prefixes to its customer </a:t>
                      </a:r>
                    </a:p>
                  </a:txBody>
                  <a:tcPr marL="50800" marR="50800" marT="50800" marB="50800" anchor="ctr" anchorCtr="0" horzOverflow="overflow">
                    <a:lnR w="0">
                      <a:miter lim="400000"/>
                    </a:lnR>
                  </a:tcPr>
                </a:tc>
              </a:tr>
              <a:tr h="1190193">
                <a:tc>
                  <a:txBody>
                    <a:bodyPr/>
                    <a:lstStyle/>
                    <a:p>
                      <a:pPr defTabSz="821531">
                        <a:defRPr sz="1800">
                          <a:solidFill>
                            <a:srgbClr val="000000"/>
                          </a:solidFill>
                        </a:defRPr>
                      </a:pPr>
                      <a:r>
                        <a:rPr sz="2900">
                          <a:solidFill>
                            <a:schemeClr val="accent3">
                              <a:hueOff val="-365725"/>
                              <a:satOff val="-32500"/>
                              <a:lumOff val="18235"/>
                            </a:schemeClr>
                          </a:solidFill>
                          <a:sym typeface="Helvetica Neue"/>
                        </a:rPr>
                        <a:t>DDoS Protection</a:t>
                      </a:r>
                    </a:p>
                  </a:txBody>
                  <a:tcPr marL="50800" marR="50800" marT="50800" marB="50800" anchor="ctr" anchorCtr="0" horzOverflow="overflow">
                    <a:lnL w="0">
                      <a:miter lim="400000"/>
                    </a:lnL>
                  </a:tcPr>
                </a:tc>
                <a:tc>
                  <a:txBody>
                    <a:bodyPr/>
                    <a:lstStyle/>
                    <a:p>
                      <a:pPr defTabSz="821531">
                        <a:defRPr sz="1800">
                          <a:solidFill>
                            <a:srgbClr val="000000"/>
                          </a:solidFill>
                        </a:defRPr>
                      </a:pPr>
                      <a:r>
                        <a:rPr sz="2900">
                          <a:solidFill>
                            <a:srgbClr val="FFFFFF"/>
                          </a:solidFill>
                          <a:sym typeface="Helvetica Neue"/>
                        </a:rPr>
                        <a:t>Origin ASes may outsource “scrubbing” of their traffic by using traffic diversion to a DDoS protection service (DPS) </a:t>
                      </a:r>
                    </a:p>
                  </a:txBody>
                  <a:tcPr marL="50800" marR="50800" marT="50800" marB="50800" anchor="ctr" anchorCtr="0" horzOverflow="overflow">
                    <a:lnR w="0">
                      <a:miter lim="400000"/>
                    </a:lnR>
                  </a:tcPr>
                </a:tc>
              </a:tr>
              <a:tr h="1190193">
                <a:tc>
                  <a:txBody>
                    <a:bodyPr/>
                    <a:lstStyle/>
                    <a:p>
                      <a:pPr defTabSz="821531">
                        <a:defRPr sz="1800">
                          <a:solidFill>
                            <a:srgbClr val="000000"/>
                          </a:solidFill>
                        </a:defRPr>
                      </a:pPr>
                      <a:r>
                        <a:rPr sz="2900">
                          <a:solidFill>
                            <a:srgbClr val="FFFFFF"/>
                          </a:solidFill>
                          <a:sym typeface="Helvetica Neue"/>
                        </a:rPr>
                        <a:t>Other</a:t>
                      </a:r>
                    </a:p>
                  </a:txBody>
                  <a:tcPr marL="50800" marR="50800" marT="50800" marB="50800" anchor="ctr" anchorCtr="0" horzOverflow="overflow">
                    <a:lnL w="0">
                      <a:miter lim="400000"/>
                    </a:lnL>
                    <a:lnB w="0">
                      <a:miter lim="400000"/>
                    </a:lnB>
                  </a:tcPr>
                </a:tc>
                <a:tc>
                  <a:txBody>
                    <a:bodyPr/>
                    <a:lstStyle/>
                    <a:p>
                      <a:pPr defTabSz="821531">
                        <a:defRPr sz="1800">
                          <a:solidFill>
                            <a:srgbClr val="000000"/>
                          </a:solidFill>
                        </a:defRPr>
                      </a:pPr>
                      <a:r>
                        <a:rPr sz="2900">
                          <a:solidFill>
                            <a:srgbClr val="FFFFFF"/>
                          </a:solidFill>
                          <a:sym typeface="Helvetica Neue"/>
                        </a:rPr>
                        <a:t>We don’t know, but it could be malicious (e.g., hijacking)</a:t>
                      </a:r>
                    </a:p>
                  </a:txBody>
                  <a:tcPr marL="50800" marR="50800" marT="50800" marB="50800" anchor="ctr" anchorCtr="0" horzOverflow="overflow">
                    <a:lnR w="0">
                      <a:miter lim="400000"/>
                    </a:lnR>
                    <a:lnB w="0">
                      <a:miter lim="400000"/>
                    </a:lnB>
                  </a:tcPr>
                </a:tc>
              </a:tr>
            </a:tbl>
          </a:graphicData>
        </a:graphic>
      </p:graphicFrame>
      <p:sp>
        <p:nvSpPr>
          <p:cNvPr id="87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73"/>
                                        </p:tgtEl>
                                        <p:attrNameLst>
                                          <p:attrName>style.visibility</p:attrName>
                                        </p:attrNameLst>
                                      </p:cBhvr>
                                      <p:to>
                                        <p:strVal val="visible"/>
                                      </p:to>
                                    </p:set>
                                  </p:childTnLst>
                                </p:cTn>
                              </p:par>
                            </p:childTnLst>
                          </p:cTn>
                        </p:par>
                        <p:par>
                          <p:cTn id="7" fill="hold">
                            <p:stCondLst>
                              <p:cond delay="0"/>
                            </p:stCondLst>
                            <p:childTnLst>
                              <p:par>
                                <p:cTn id="8" presetClass="emph" nodeType="afterEffect" presetSubtype="0" presetID="35" grpId="2" repeatCount="4000" fill="hold">
                                  <p:stCondLst>
                                    <p:cond delay="0"/>
                                  </p:stCondLst>
                                  <p:childTnLst>
                                    <p:anim calcmode="discrete" valueType="str">
                                      <p:cBhvr>
                                        <p:cTn id="9" dur="1000" fill="hold"/>
                                        <p:tgtEl>
                                          <p:spTgt spid="873"/>
                                        </p:tgtEl>
                                        <p:attrNameLst>
                                          <p:attrName>style.visibility</p:attrName>
                                        </p:attrNameLst>
                                      </p:cBhvr>
                                      <p:tavLst>
                                        <p:tav tm="0">
                                          <p:val>
                                            <p:strVal val="hidden"/>
                                          </p:val>
                                        </p:tav>
                                        <p:tav tm="50000">
                                          <p:val>
                                            <p:strVal val="visible"/>
                                          </p:val>
                                        </p:tav>
                                      </p:tavLst>
                                    </p:anim>
                                  </p:childTnLst>
                                </p:cTn>
                              </p:par>
                            </p:childTnLst>
                          </p:cTn>
                        </p:par>
                        <p:par>
                          <p:cTn id="10" fill="hold">
                            <p:stCondLst>
                              <p:cond delay="1000"/>
                            </p:stCondLst>
                            <p:childTnLst>
                              <p:par>
                                <p:cTn id="11" presetClass="exit" nodeType="afterEffect" presetSubtype="0" presetID="1" grpId="3" fill="hold">
                                  <p:stCondLst>
                                    <p:cond delay="0"/>
                                  </p:stCondLst>
                                  <p:iterate type="el" backwards="0">
                                    <p:tmAbs val="0"/>
                                  </p:iterate>
                                  <p:childTnLst>
                                    <p:set>
                                      <p:cBhvr>
                                        <p:cTn id="12" fill="hold">
                                          <p:stCondLst>
                                            <p:cond delay="0"/>
                                          </p:stCondLst>
                                        </p:cTn>
                                        <p:tgtEl>
                                          <p:spTgt spid="87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73" grpId="3"/>
      <p:bldP build="whole" bldLvl="1" animBg="1" rev="0" advAuto="0" spid="873" grpId="1"/>
      <p:bldP build="whole" bldLvl="1" animBg="1" rev="0" advAuto="0" spid="873" grpId="2"/>
    </p:bld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82" name="Image" descr="Image"/>
          <p:cNvPicPr>
            <a:picLocks noChangeAspect="1"/>
          </p:cNvPicPr>
          <p:nvPr/>
        </p:nvPicPr>
        <p:blipFill>
          <a:blip r:embed="rId3">
            <a:extLst/>
          </a:blip>
          <a:stretch>
            <a:fillRect/>
          </a:stretch>
        </p:blipFill>
        <p:spPr>
          <a:xfrm>
            <a:off x="127000" y="2540000"/>
            <a:ext cx="10160000" cy="10630371"/>
          </a:xfrm>
          <a:prstGeom prst="rect">
            <a:avLst/>
          </a:prstGeom>
          <a:ln w="12700">
            <a:miter lim="400000"/>
          </a:ln>
        </p:spPr>
      </p:pic>
      <p:sp>
        <p:nvSpPr>
          <p:cNvPr id="883" name="Wrong ASNs:…"/>
          <p:cNvSpPr txBox="1"/>
          <p:nvPr>
            <p:ph type="title"/>
          </p:nvPr>
        </p:nvSpPr>
        <p:spPr>
          <a:prstGeom prst="rect">
            <a:avLst/>
          </a:prstGeom>
        </p:spPr>
        <p:txBody>
          <a:bodyPr/>
          <a:lstStyle/>
          <a:p>
            <a:pPr defTabSz="553084">
              <a:defRPr sz="7504"/>
            </a:pPr>
            <a:r>
              <a:t>Wrong ASNs: </a:t>
            </a:r>
          </a:p>
          <a:p>
            <a:pPr defTabSz="553084">
              <a:defRPr sz="7504"/>
            </a:pPr>
            <a:r>
              <a:t>The others (possibly suspicious)</a:t>
            </a:r>
          </a:p>
        </p:txBody>
      </p:sp>
      <p:sp>
        <p:nvSpPr>
          <p:cNvPr id="884" name="(2) Targeted attack: AS 55649 (a private ISP in Hong Kong) announced 1,091 IP prefixes owned by 12 ASes, 10 of which are in China on February 28, 2018"/>
          <p:cNvSpPr txBox="1"/>
          <p:nvPr/>
        </p:nvSpPr>
        <p:spPr>
          <a:xfrm>
            <a:off x="11274255" y="6742233"/>
            <a:ext cx="11546585" cy="1514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b="0">
                <a:latin typeface="Gill Sans"/>
                <a:ea typeface="Gill Sans"/>
                <a:cs typeface="Gill Sans"/>
                <a:sym typeface="Gill Sans"/>
              </a:defRPr>
            </a:lvl1pPr>
          </a:lstStyle>
          <a:p>
            <a:pPr/>
            <a:r>
              <a:t>(2) Targeted attack: AS 55649 (a private ISP in Hong Kong) announced 1,091 IP prefixes owned by 12 ASes, 10 of which are in China on February 28, 2018</a:t>
            </a:r>
          </a:p>
        </p:txBody>
      </p:sp>
      <p:sp>
        <p:nvSpPr>
          <p:cNvPr id="885" name="(1) AS 37468 (Angola Cables) announced more than 2,500 IP prefixes owned by 82 ASes on May 11, 2018 and 15,000 IP prefixes owned by 1,554 ASes on July 19, 2018"/>
          <p:cNvSpPr txBox="1"/>
          <p:nvPr/>
        </p:nvSpPr>
        <p:spPr>
          <a:xfrm>
            <a:off x="11274255" y="4059727"/>
            <a:ext cx="11546585" cy="1514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b="0">
                <a:latin typeface="Gill Sans"/>
                <a:ea typeface="Gill Sans"/>
                <a:cs typeface="Gill Sans"/>
                <a:sym typeface="Gill Sans"/>
              </a:defRPr>
            </a:pPr>
            <a:r>
              <a:t>(1) AS 37468 (Angola Cables) announced more than 2,500 IP prefixes owned by 82 ASes on May 11, 2018 and </a:t>
            </a:r>
            <a:r>
              <a:rPr>
                <a:solidFill>
                  <a:schemeClr val="accent5"/>
                </a:solidFill>
              </a:rPr>
              <a:t>15,000</a:t>
            </a:r>
            <a:r>
              <a:t> IP prefixes owned by 1,554 ASes on July 19, 2018</a:t>
            </a:r>
          </a:p>
        </p:txBody>
      </p:sp>
      <p:sp>
        <p:nvSpPr>
          <p:cNvPr id="886" name="(3) Targeted attack: 401 IP prefixes owned by AS 27738 (Ecuadortelecom S.A.)  are announced by 743 ASes on January 7, 2018?"/>
          <p:cNvSpPr txBox="1"/>
          <p:nvPr/>
        </p:nvSpPr>
        <p:spPr>
          <a:xfrm>
            <a:off x="11274255" y="8988047"/>
            <a:ext cx="11546585" cy="1514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b="0">
                <a:latin typeface="Gill Sans"/>
                <a:ea typeface="Gill Sans"/>
                <a:cs typeface="Gill Sans"/>
                <a:sym typeface="Gill Sans"/>
              </a:defRPr>
            </a:lvl1pPr>
          </a:lstStyle>
          <a:p>
            <a:pPr/>
            <a:r>
              <a:t>(3) Targeted attack: 401 IP prefixes owned by AS 27738 (Ecuadortelecom S.A.)  are announced by 743 ASes on January 7, 2018?</a:t>
            </a:r>
          </a:p>
        </p:txBody>
      </p:sp>
      <p:pic>
        <p:nvPicPr>
          <p:cNvPr id="887" name="Image" descr="Image"/>
          <p:cNvPicPr>
            <a:picLocks noChangeAspect="1"/>
          </p:cNvPicPr>
          <p:nvPr/>
        </p:nvPicPr>
        <p:blipFill>
          <a:blip r:embed="rId4">
            <a:extLst/>
          </a:blip>
          <a:stretch>
            <a:fillRect/>
          </a:stretch>
        </p:blipFill>
        <p:spPr>
          <a:xfrm>
            <a:off x="2271571" y="4030259"/>
            <a:ext cx="4275934" cy="1556441"/>
          </a:xfrm>
          <a:prstGeom prst="rect">
            <a:avLst/>
          </a:prstGeom>
          <a:ln w="12700">
            <a:miter lim="400000"/>
          </a:ln>
        </p:spPr>
      </p:pic>
      <p:sp>
        <p:nvSpPr>
          <p:cNvPr id="88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892" name="Image" descr="Image"/>
          <p:cNvPicPr>
            <a:picLocks noChangeAspect="1"/>
          </p:cNvPicPr>
          <p:nvPr/>
        </p:nvPicPr>
        <p:blipFill>
          <a:blip r:embed="rId3">
            <a:extLst/>
          </a:blip>
          <a:stretch>
            <a:fillRect/>
          </a:stretch>
        </p:blipFill>
        <p:spPr>
          <a:xfrm>
            <a:off x="2989102" y="-21655"/>
            <a:ext cx="17924543" cy="13759310"/>
          </a:xfrm>
          <a:prstGeom prst="rect">
            <a:avLst/>
          </a:prstGeom>
          <a:ln w="12700">
            <a:miter lim="400000"/>
          </a:ln>
        </p:spPr>
      </p:pic>
      <p:sp>
        <p:nvSpPr>
          <p:cNvPr id="893" name="Slide Number"/>
          <p:cNvSpPr txBox="1"/>
          <p:nvPr>
            <p:ph type="sldNum" sz="quarter" idx="2"/>
          </p:nvPr>
        </p:nvSpPr>
        <p:spPr>
          <a:xfrm>
            <a:off x="12004699" y="12954000"/>
            <a:ext cx="374602"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And more.."/>
          <p:cNvSpPr txBox="1"/>
          <p:nvPr>
            <p:ph type="title"/>
          </p:nvPr>
        </p:nvSpPr>
        <p:spPr>
          <a:prstGeom prst="rect">
            <a:avLst/>
          </a:prstGeom>
        </p:spPr>
        <p:txBody>
          <a:bodyPr/>
          <a:lstStyle/>
          <a:p>
            <a:pPr/>
            <a:r>
              <a:t>And more..</a:t>
            </a:r>
          </a:p>
        </p:txBody>
      </p:sp>
      <p:sp>
        <p:nvSpPr>
          <p:cNvPr id="180" name="Body"/>
          <p:cNvSpPr txBox="1"/>
          <p:nvPr>
            <p:ph type="body" idx="1"/>
          </p:nvPr>
        </p:nvSpPr>
        <p:spPr>
          <a:prstGeom prst="rect">
            <a:avLst/>
          </a:prstGeom>
        </p:spPr>
        <p:txBody>
          <a:bodyPr/>
          <a:lstStyle/>
          <a:p>
            <a:pPr/>
          </a:p>
        </p:txBody>
      </p:sp>
      <p:sp>
        <p:nvSpPr>
          <p:cNvPr id="181" name="Slide Number"/>
          <p:cNvSpPr txBox="1"/>
          <p:nvPr>
            <p:ph type="sldNum" sz="quarter" idx="2"/>
          </p:nvPr>
        </p:nvSpPr>
        <p:spPr>
          <a:xfrm>
            <a:off x="12044288" y="12954000"/>
            <a:ext cx="295424"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82" name="Image" descr="Image"/>
          <p:cNvPicPr>
            <a:picLocks noChangeAspect="1"/>
          </p:cNvPicPr>
          <p:nvPr/>
        </p:nvPicPr>
        <p:blipFill>
          <a:blip r:embed="rId2">
            <a:extLst/>
          </a:blip>
          <a:stretch>
            <a:fillRect/>
          </a:stretch>
        </p:blipFill>
        <p:spPr>
          <a:xfrm>
            <a:off x="7900630" y="2793458"/>
            <a:ext cx="16113085" cy="3440429"/>
          </a:xfrm>
          <a:prstGeom prst="rect">
            <a:avLst/>
          </a:prstGeom>
          <a:ln w="12700">
            <a:miter lim="400000"/>
          </a:ln>
        </p:spPr>
      </p:pic>
      <p:pic>
        <p:nvPicPr>
          <p:cNvPr id="183" name="Image" descr="Image"/>
          <p:cNvPicPr>
            <a:picLocks noChangeAspect="1"/>
          </p:cNvPicPr>
          <p:nvPr/>
        </p:nvPicPr>
        <p:blipFill>
          <a:blip r:embed="rId3">
            <a:extLst/>
          </a:blip>
          <a:stretch>
            <a:fillRect/>
          </a:stretch>
        </p:blipFill>
        <p:spPr>
          <a:xfrm>
            <a:off x="91721" y="6151578"/>
            <a:ext cx="15705041" cy="4529170"/>
          </a:xfrm>
          <a:prstGeom prst="rect">
            <a:avLst/>
          </a:prstGeom>
          <a:ln w="12700">
            <a:miter lim="400000"/>
          </a:ln>
        </p:spPr>
      </p:pic>
      <p:pic>
        <p:nvPicPr>
          <p:cNvPr id="184" name="Image" descr="Image"/>
          <p:cNvPicPr>
            <a:picLocks noChangeAspect="1"/>
          </p:cNvPicPr>
          <p:nvPr/>
        </p:nvPicPr>
        <p:blipFill>
          <a:blip r:embed="rId4">
            <a:extLst/>
          </a:blip>
          <a:stretch>
            <a:fillRect/>
          </a:stretch>
        </p:blipFill>
        <p:spPr>
          <a:xfrm>
            <a:off x="9857166" y="10186189"/>
            <a:ext cx="14454364" cy="3212081"/>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7" name="Case-study: BGPStream"/>
          <p:cNvSpPr txBox="1"/>
          <p:nvPr>
            <p:ph type="title"/>
          </p:nvPr>
        </p:nvSpPr>
        <p:spPr>
          <a:prstGeom prst="rect">
            <a:avLst/>
          </a:prstGeom>
        </p:spPr>
        <p:txBody>
          <a:bodyPr/>
          <a:lstStyle/>
          <a:p>
            <a:pPr/>
            <a:r>
              <a:t>Case-study: BGPStream</a:t>
            </a:r>
          </a:p>
        </p:txBody>
      </p:sp>
      <p:grpSp>
        <p:nvGrpSpPr>
          <p:cNvPr id="900" name="Group"/>
          <p:cNvGrpSpPr/>
          <p:nvPr/>
        </p:nvGrpSpPr>
        <p:grpSpPr>
          <a:xfrm>
            <a:off x="12520066" y="8232177"/>
            <a:ext cx="2376073" cy="646874"/>
            <a:chOff x="0" y="0"/>
            <a:chExt cx="2376072" cy="646872"/>
          </a:xfrm>
        </p:grpSpPr>
        <p:sp>
          <p:nvSpPr>
            <p:cNvPr id="898" name="Line"/>
            <p:cNvSpPr/>
            <p:nvPr/>
          </p:nvSpPr>
          <p:spPr>
            <a:xfrm>
              <a:off x="94350" y="0"/>
              <a:ext cx="2262317" cy="0"/>
            </a:xfrm>
            <a:prstGeom prst="line">
              <a:avLst/>
            </a:prstGeom>
            <a:noFill/>
            <a:ln w="25400" cap="flat">
              <a:solidFill>
                <a:srgbClr val="FFFFFF"/>
              </a:solidFill>
              <a:prstDash val="solid"/>
              <a:miter lim="400000"/>
              <a:tailEnd type="triangle" w="med" len="med"/>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899" name="RPKI validation"/>
            <p:cNvSpPr txBox="1"/>
            <p:nvPr/>
          </p:nvSpPr>
          <p:spPr>
            <a:xfrm>
              <a:off x="0" y="113472"/>
              <a:ext cx="2376073" cy="533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584200">
                <a:defRPr b="0" sz="2900">
                  <a:solidFill>
                    <a:schemeClr val="accent4">
                      <a:hueOff val="468000"/>
                      <a:satOff val="-4761"/>
                      <a:lumOff val="10196"/>
                    </a:schemeClr>
                  </a:solidFill>
                  <a:latin typeface="Gill Sans"/>
                  <a:ea typeface="Gill Sans"/>
                  <a:cs typeface="Gill Sans"/>
                  <a:sym typeface="Gill Sans"/>
                </a:defRPr>
              </a:lvl1pPr>
            </a:lstStyle>
            <a:p>
              <a:pPr/>
              <a:r>
                <a:t>RPKI validation</a:t>
              </a:r>
            </a:p>
          </p:txBody>
        </p:sp>
      </p:grpSp>
      <p:grpSp>
        <p:nvGrpSpPr>
          <p:cNvPr id="919" name="Group"/>
          <p:cNvGrpSpPr/>
          <p:nvPr/>
        </p:nvGrpSpPr>
        <p:grpSpPr>
          <a:xfrm>
            <a:off x="1889889" y="6802573"/>
            <a:ext cx="4477520" cy="2943793"/>
            <a:chOff x="0" y="0"/>
            <a:chExt cx="4477518" cy="2943791"/>
          </a:xfrm>
        </p:grpSpPr>
        <p:sp>
          <p:nvSpPr>
            <p:cNvPr id="901" name="Ballot"/>
            <p:cNvSpPr/>
            <p:nvPr/>
          </p:nvSpPr>
          <p:spPr>
            <a:xfrm>
              <a:off x="3714456" y="768742"/>
              <a:ext cx="464261" cy="6183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2342"/>
                  </a:lnTo>
                  <a:lnTo>
                    <a:pt x="18478" y="0"/>
                  </a:lnTo>
                  <a:lnTo>
                    <a:pt x="0" y="0"/>
                  </a:lnTo>
                  <a:close/>
                  <a:moveTo>
                    <a:pt x="2780" y="2106"/>
                  </a:moveTo>
                  <a:lnTo>
                    <a:pt x="15405" y="2106"/>
                  </a:lnTo>
                  <a:lnTo>
                    <a:pt x="15405" y="4225"/>
                  </a:lnTo>
                  <a:lnTo>
                    <a:pt x="2780" y="4225"/>
                  </a:lnTo>
                  <a:lnTo>
                    <a:pt x="2780" y="2106"/>
                  </a:lnTo>
                  <a:close/>
                  <a:moveTo>
                    <a:pt x="17628" y="2106"/>
                  </a:moveTo>
                  <a:cubicBezTo>
                    <a:pt x="18408" y="2106"/>
                    <a:pt x="19040" y="2581"/>
                    <a:pt x="19040" y="3166"/>
                  </a:cubicBezTo>
                  <a:cubicBezTo>
                    <a:pt x="19040" y="3751"/>
                    <a:pt x="18408" y="4225"/>
                    <a:pt x="17628" y="4225"/>
                  </a:cubicBezTo>
                  <a:cubicBezTo>
                    <a:pt x="16849" y="4225"/>
                    <a:pt x="16217" y="3751"/>
                    <a:pt x="16217" y="3166"/>
                  </a:cubicBezTo>
                  <a:cubicBezTo>
                    <a:pt x="16217" y="2581"/>
                    <a:pt x="16849" y="2106"/>
                    <a:pt x="17628" y="2106"/>
                  </a:cubicBezTo>
                  <a:close/>
                  <a:moveTo>
                    <a:pt x="2780" y="5160"/>
                  </a:moveTo>
                  <a:lnTo>
                    <a:pt x="15405" y="5160"/>
                  </a:lnTo>
                  <a:lnTo>
                    <a:pt x="15405" y="7278"/>
                  </a:lnTo>
                  <a:lnTo>
                    <a:pt x="2780" y="7278"/>
                  </a:lnTo>
                  <a:lnTo>
                    <a:pt x="2780" y="5160"/>
                  </a:lnTo>
                  <a:close/>
                  <a:moveTo>
                    <a:pt x="17628" y="5160"/>
                  </a:moveTo>
                  <a:cubicBezTo>
                    <a:pt x="18408" y="5160"/>
                    <a:pt x="19040" y="5635"/>
                    <a:pt x="19040" y="6220"/>
                  </a:cubicBezTo>
                  <a:cubicBezTo>
                    <a:pt x="19040" y="6805"/>
                    <a:pt x="18408" y="7278"/>
                    <a:pt x="17628" y="7278"/>
                  </a:cubicBezTo>
                  <a:cubicBezTo>
                    <a:pt x="16849" y="7278"/>
                    <a:pt x="16217" y="6805"/>
                    <a:pt x="16217" y="6220"/>
                  </a:cubicBezTo>
                  <a:cubicBezTo>
                    <a:pt x="16217" y="5635"/>
                    <a:pt x="16849" y="5160"/>
                    <a:pt x="17628" y="5160"/>
                  </a:cubicBezTo>
                  <a:close/>
                  <a:moveTo>
                    <a:pt x="2780" y="8213"/>
                  </a:moveTo>
                  <a:lnTo>
                    <a:pt x="15405" y="8213"/>
                  </a:lnTo>
                  <a:lnTo>
                    <a:pt x="15405" y="10333"/>
                  </a:lnTo>
                  <a:lnTo>
                    <a:pt x="2780" y="10333"/>
                  </a:lnTo>
                  <a:lnTo>
                    <a:pt x="2780" y="8213"/>
                  </a:lnTo>
                  <a:close/>
                  <a:moveTo>
                    <a:pt x="17628" y="8213"/>
                  </a:moveTo>
                  <a:cubicBezTo>
                    <a:pt x="18408" y="8213"/>
                    <a:pt x="19040" y="8688"/>
                    <a:pt x="19040" y="9273"/>
                  </a:cubicBezTo>
                  <a:cubicBezTo>
                    <a:pt x="19040" y="9858"/>
                    <a:pt x="18408" y="10333"/>
                    <a:pt x="17628" y="10333"/>
                  </a:cubicBezTo>
                  <a:cubicBezTo>
                    <a:pt x="16849" y="10333"/>
                    <a:pt x="16217" y="9858"/>
                    <a:pt x="16217" y="9273"/>
                  </a:cubicBezTo>
                  <a:cubicBezTo>
                    <a:pt x="16217" y="8688"/>
                    <a:pt x="16849" y="8213"/>
                    <a:pt x="17628" y="8213"/>
                  </a:cubicBezTo>
                  <a:close/>
                  <a:moveTo>
                    <a:pt x="18404" y="8667"/>
                  </a:moveTo>
                  <a:cubicBezTo>
                    <a:pt x="18338" y="8670"/>
                    <a:pt x="18273" y="8694"/>
                    <a:pt x="18226" y="8734"/>
                  </a:cubicBezTo>
                  <a:lnTo>
                    <a:pt x="17325" y="9511"/>
                  </a:lnTo>
                  <a:lnTo>
                    <a:pt x="17026" y="9271"/>
                  </a:lnTo>
                  <a:cubicBezTo>
                    <a:pt x="16928" y="9193"/>
                    <a:pt x="16764" y="9189"/>
                    <a:pt x="16660" y="9263"/>
                  </a:cubicBezTo>
                  <a:cubicBezTo>
                    <a:pt x="16555" y="9336"/>
                    <a:pt x="16548" y="9459"/>
                    <a:pt x="16646" y="9538"/>
                  </a:cubicBezTo>
                  <a:lnTo>
                    <a:pt x="17143" y="9934"/>
                  </a:lnTo>
                  <a:cubicBezTo>
                    <a:pt x="17192" y="9974"/>
                    <a:pt x="17260" y="9997"/>
                    <a:pt x="17332" y="9997"/>
                  </a:cubicBezTo>
                  <a:cubicBezTo>
                    <a:pt x="17333" y="9997"/>
                    <a:pt x="17337" y="9997"/>
                    <a:pt x="17338" y="9997"/>
                  </a:cubicBezTo>
                  <a:cubicBezTo>
                    <a:pt x="17412" y="9996"/>
                    <a:pt x="17479" y="9971"/>
                    <a:pt x="17527" y="9929"/>
                  </a:cubicBezTo>
                  <a:lnTo>
                    <a:pt x="18617" y="8989"/>
                  </a:lnTo>
                  <a:cubicBezTo>
                    <a:pt x="18711" y="8908"/>
                    <a:pt x="18701" y="8785"/>
                    <a:pt x="18593" y="8714"/>
                  </a:cubicBezTo>
                  <a:cubicBezTo>
                    <a:pt x="18539" y="8679"/>
                    <a:pt x="18470" y="8664"/>
                    <a:pt x="18404" y="8667"/>
                  </a:cubicBezTo>
                  <a:close/>
                  <a:moveTo>
                    <a:pt x="2780" y="11266"/>
                  </a:moveTo>
                  <a:lnTo>
                    <a:pt x="15405" y="11266"/>
                  </a:lnTo>
                  <a:lnTo>
                    <a:pt x="15405" y="13385"/>
                  </a:lnTo>
                  <a:lnTo>
                    <a:pt x="2780" y="13385"/>
                  </a:lnTo>
                  <a:lnTo>
                    <a:pt x="2780" y="11266"/>
                  </a:lnTo>
                  <a:close/>
                  <a:moveTo>
                    <a:pt x="17628" y="11266"/>
                  </a:moveTo>
                  <a:cubicBezTo>
                    <a:pt x="18408" y="11266"/>
                    <a:pt x="19040" y="11740"/>
                    <a:pt x="19040" y="12326"/>
                  </a:cubicBezTo>
                  <a:cubicBezTo>
                    <a:pt x="19040" y="12911"/>
                    <a:pt x="18408" y="13385"/>
                    <a:pt x="17628" y="13385"/>
                  </a:cubicBezTo>
                  <a:cubicBezTo>
                    <a:pt x="16849" y="13385"/>
                    <a:pt x="16217" y="12911"/>
                    <a:pt x="16217" y="12326"/>
                  </a:cubicBezTo>
                  <a:cubicBezTo>
                    <a:pt x="16217" y="11740"/>
                    <a:pt x="16849" y="11266"/>
                    <a:pt x="17628" y="11266"/>
                  </a:cubicBezTo>
                  <a:close/>
                  <a:moveTo>
                    <a:pt x="2780" y="14320"/>
                  </a:moveTo>
                  <a:lnTo>
                    <a:pt x="15405" y="14320"/>
                  </a:lnTo>
                  <a:lnTo>
                    <a:pt x="15405" y="16440"/>
                  </a:lnTo>
                  <a:lnTo>
                    <a:pt x="2780" y="16440"/>
                  </a:lnTo>
                  <a:lnTo>
                    <a:pt x="2780" y="14320"/>
                  </a:lnTo>
                  <a:close/>
                  <a:moveTo>
                    <a:pt x="17628" y="14320"/>
                  </a:moveTo>
                  <a:cubicBezTo>
                    <a:pt x="18408" y="14320"/>
                    <a:pt x="19040" y="14795"/>
                    <a:pt x="19040" y="15380"/>
                  </a:cubicBezTo>
                  <a:cubicBezTo>
                    <a:pt x="19040" y="15965"/>
                    <a:pt x="18408" y="16440"/>
                    <a:pt x="17628" y="16440"/>
                  </a:cubicBezTo>
                  <a:cubicBezTo>
                    <a:pt x="16849" y="16440"/>
                    <a:pt x="16217" y="15965"/>
                    <a:pt x="16217" y="15380"/>
                  </a:cubicBezTo>
                  <a:cubicBezTo>
                    <a:pt x="16217" y="14795"/>
                    <a:pt x="16849" y="14320"/>
                    <a:pt x="17628" y="14320"/>
                  </a:cubicBezTo>
                  <a:close/>
                  <a:moveTo>
                    <a:pt x="2780" y="17373"/>
                  </a:moveTo>
                  <a:lnTo>
                    <a:pt x="15405" y="17373"/>
                  </a:lnTo>
                  <a:lnTo>
                    <a:pt x="15405" y="19492"/>
                  </a:lnTo>
                  <a:lnTo>
                    <a:pt x="2780" y="19492"/>
                  </a:lnTo>
                  <a:lnTo>
                    <a:pt x="2780" y="17373"/>
                  </a:lnTo>
                  <a:close/>
                  <a:moveTo>
                    <a:pt x="17628" y="17373"/>
                  </a:moveTo>
                  <a:cubicBezTo>
                    <a:pt x="18408" y="17373"/>
                    <a:pt x="19040" y="17847"/>
                    <a:pt x="19040" y="18433"/>
                  </a:cubicBezTo>
                  <a:cubicBezTo>
                    <a:pt x="19040" y="19018"/>
                    <a:pt x="18408" y="19492"/>
                    <a:pt x="17628" y="19492"/>
                  </a:cubicBezTo>
                  <a:cubicBezTo>
                    <a:pt x="16849" y="19492"/>
                    <a:pt x="16217" y="19018"/>
                    <a:pt x="16217" y="18433"/>
                  </a:cubicBezTo>
                  <a:cubicBezTo>
                    <a:pt x="16217" y="17847"/>
                    <a:pt x="16849" y="17373"/>
                    <a:pt x="17628" y="17373"/>
                  </a:cubicBezTo>
                  <a:close/>
                </a:path>
              </a:pathLst>
            </a:custGeom>
            <a:solidFill>
              <a:srgbClr val="FFFFFF"/>
            </a:solidFill>
            <a:ln w="12700" cap="flat">
              <a:noFill/>
              <a:miter lim="400000"/>
            </a:ln>
            <a:effectLst/>
          </p:spPr>
          <p:txBody>
            <a:bodyPr wrap="square" lIns="71437" tIns="71437" rIns="71437" bIns="71437" numCol="1" anchor="ctr">
              <a:noAutofit/>
            </a:bodyPr>
            <a:lstStyle/>
            <a:p>
              <a:pPr>
                <a:defRPr b="0" sz="3000">
                  <a:solidFill>
                    <a:srgbClr val="000000"/>
                  </a:solidFill>
                  <a:latin typeface="+mn-lt"/>
                  <a:ea typeface="+mn-ea"/>
                  <a:cs typeface="+mn-cs"/>
                  <a:sym typeface="Helvetica Neue Medium"/>
                </a:defRPr>
              </a:pPr>
            </a:p>
          </p:txBody>
        </p:sp>
        <p:grpSp>
          <p:nvGrpSpPr>
            <p:cNvPr id="917" name="Group"/>
            <p:cNvGrpSpPr/>
            <p:nvPr/>
          </p:nvGrpSpPr>
          <p:grpSpPr>
            <a:xfrm>
              <a:off x="0" y="0"/>
              <a:ext cx="4477519" cy="2943792"/>
              <a:chOff x="0" y="0"/>
              <a:chExt cx="4477518" cy="2943791"/>
            </a:xfrm>
          </p:grpSpPr>
          <p:sp>
            <p:nvSpPr>
              <p:cNvPr id="902" name="Rectangle"/>
              <p:cNvSpPr/>
              <p:nvPr/>
            </p:nvSpPr>
            <p:spPr>
              <a:xfrm>
                <a:off x="210872" y="596818"/>
                <a:ext cx="4055775" cy="1693005"/>
              </a:xfrm>
              <a:prstGeom prst="rect">
                <a:avLst/>
              </a:prstGeom>
              <a:noFill/>
              <a:ln w="25400" cap="flat">
                <a:solidFill>
                  <a:srgbClr val="FFFFFF">
                    <a:alpha val="68332"/>
                  </a:srgbClr>
                </a:solidFill>
                <a:prstDash val="solid"/>
                <a:miter lim="400000"/>
              </a:ln>
              <a:effectLst/>
            </p:spPr>
            <p:txBody>
              <a:bodyPr wrap="square" lIns="50800" tIns="50800" rIns="50800" bIns="50800" numCol="1" anchor="ctr">
                <a:noAutofit/>
              </a:bodyPr>
              <a:lstStyle/>
              <a:p>
                <a:pPr defTabSz="584200">
                  <a:defRPr b="0" sz="2200">
                    <a:latin typeface="+mn-lt"/>
                    <a:ea typeface="+mn-ea"/>
                    <a:cs typeface="+mn-cs"/>
                    <a:sym typeface="Helvetica Neue Medium"/>
                  </a:defRPr>
                </a:pPr>
              </a:p>
            </p:txBody>
          </p:sp>
          <p:sp>
            <p:nvSpPr>
              <p:cNvPr id="903" name="Hijack Reports from BGPStream"/>
              <p:cNvSpPr txBox="1"/>
              <p:nvPr/>
            </p:nvSpPr>
            <p:spPr>
              <a:xfrm>
                <a:off x="0" y="0"/>
                <a:ext cx="4477519"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584200">
                  <a:defRPr b="0" sz="2600">
                    <a:latin typeface="Gill Sans"/>
                    <a:ea typeface="Gill Sans"/>
                    <a:cs typeface="Gill Sans"/>
                    <a:sym typeface="Gill Sans"/>
                  </a:defRPr>
                </a:lvl1pPr>
              </a:lstStyle>
              <a:p>
                <a:pPr/>
                <a:r>
                  <a:t>Hijack Reports from BGPStream</a:t>
                </a:r>
              </a:p>
            </p:txBody>
          </p:sp>
          <p:sp>
            <p:nvSpPr>
              <p:cNvPr id="904" name="Ballot"/>
              <p:cNvSpPr/>
              <p:nvPr/>
            </p:nvSpPr>
            <p:spPr>
              <a:xfrm>
                <a:off x="338566" y="768742"/>
                <a:ext cx="464261" cy="6183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2342"/>
                    </a:lnTo>
                    <a:lnTo>
                      <a:pt x="18478" y="0"/>
                    </a:lnTo>
                    <a:lnTo>
                      <a:pt x="0" y="0"/>
                    </a:lnTo>
                    <a:close/>
                    <a:moveTo>
                      <a:pt x="2780" y="2106"/>
                    </a:moveTo>
                    <a:lnTo>
                      <a:pt x="15405" y="2106"/>
                    </a:lnTo>
                    <a:lnTo>
                      <a:pt x="15405" y="4225"/>
                    </a:lnTo>
                    <a:lnTo>
                      <a:pt x="2780" y="4225"/>
                    </a:lnTo>
                    <a:lnTo>
                      <a:pt x="2780" y="2106"/>
                    </a:lnTo>
                    <a:close/>
                    <a:moveTo>
                      <a:pt x="17628" y="2106"/>
                    </a:moveTo>
                    <a:cubicBezTo>
                      <a:pt x="18408" y="2106"/>
                      <a:pt x="19040" y="2581"/>
                      <a:pt x="19040" y="3166"/>
                    </a:cubicBezTo>
                    <a:cubicBezTo>
                      <a:pt x="19040" y="3751"/>
                      <a:pt x="18408" y="4225"/>
                      <a:pt x="17628" y="4225"/>
                    </a:cubicBezTo>
                    <a:cubicBezTo>
                      <a:pt x="16849" y="4225"/>
                      <a:pt x="16217" y="3751"/>
                      <a:pt x="16217" y="3166"/>
                    </a:cubicBezTo>
                    <a:cubicBezTo>
                      <a:pt x="16217" y="2581"/>
                      <a:pt x="16849" y="2106"/>
                      <a:pt x="17628" y="2106"/>
                    </a:cubicBezTo>
                    <a:close/>
                    <a:moveTo>
                      <a:pt x="2780" y="5160"/>
                    </a:moveTo>
                    <a:lnTo>
                      <a:pt x="15405" y="5160"/>
                    </a:lnTo>
                    <a:lnTo>
                      <a:pt x="15405" y="7278"/>
                    </a:lnTo>
                    <a:lnTo>
                      <a:pt x="2780" y="7278"/>
                    </a:lnTo>
                    <a:lnTo>
                      <a:pt x="2780" y="5160"/>
                    </a:lnTo>
                    <a:close/>
                    <a:moveTo>
                      <a:pt x="17628" y="5160"/>
                    </a:moveTo>
                    <a:cubicBezTo>
                      <a:pt x="18408" y="5160"/>
                      <a:pt x="19040" y="5635"/>
                      <a:pt x="19040" y="6220"/>
                    </a:cubicBezTo>
                    <a:cubicBezTo>
                      <a:pt x="19040" y="6805"/>
                      <a:pt x="18408" y="7278"/>
                      <a:pt x="17628" y="7278"/>
                    </a:cubicBezTo>
                    <a:cubicBezTo>
                      <a:pt x="16849" y="7278"/>
                      <a:pt x="16217" y="6805"/>
                      <a:pt x="16217" y="6220"/>
                    </a:cubicBezTo>
                    <a:cubicBezTo>
                      <a:pt x="16217" y="5635"/>
                      <a:pt x="16849" y="5160"/>
                      <a:pt x="17628" y="5160"/>
                    </a:cubicBezTo>
                    <a:close/>
                    <a:moveTo>
                      <a:pt x="2780" y="8213"/>
                    </a:moveTo>
                    <a:lnTo>
                      <a:pt x="15405" y="8213"/>
                    </a:lnTo>
                    <a:lnTo>
                      <a:pt x="15405" y="10333"/>
                    </a:lnTo>
                    <a:lnTo>
                      <a:pt x="2780" y="10333"/>
                    </a:lnTo>
                    <a:lnTo>
                      <a:pt x="2780" y="8213"/>
                    </a:lnTo>
                    <a:close/>
                    <a:moveTo>
                      <a:pt x="17628" y="8213"/>
                    </a:moveTo>
                    <a:cubicBezTo>
                      <a:pt x="18408" y="8213"/>
                      <a:pt x="19040" y="8688"/>
                      <a:pt x="19040" y="9273"/>
                    </a:cubicBezTo>
                    <a:cubicBezTo>
                      <a:pt x="19040" y="9858"/>
                      <a:pt x="18408" y="10333"/>
                      <a:pt x="17628" y="10333"/>
                    </a:cubicBezTo>
                    <a:cubicBezTo>
                      <a:pt x="16849" y="10333"/>
                      <a:pt x="16217" y="9858"/>
                      <a:pt x="16217" y="9273"/>
                    </a:cubicBezTo>
                    <a:cubicBezTo>
                      <a:pt x="16217" y="8688"/>
                      <a:pt x="16849" y="8213"/>
                      <a:pt x="17628" y="8213"/>
                    </a:cubicBezTo>
                    <a:close/>
                    <a:moveTo>
                      <a:pt x="18404" y="8667"/>
                    </a:moveTo>
                    <a:cubicBezTo>
                      <a:pt x="18338" y="8670"/>
                      <a:pt x="18273" y="8694"/>
                      <a:pt x="18226" y="8734"/>
                    </a:cubicBezTo>
                    <a:lnTo>
                      <a:pt x="17325" y="9511"/>
                    </a:lnTo>
                    <a:lnTo>
                      <a:pt x="17026" y="9271"/>
                    </a:lnTo>
                    <a:cubicBezTo>
                      <a:pt x="16928" y="9193"/>
                      <a:pt x="16764" y="9189"/>
                      <a:pt x="16660" y="9263"/>
                    </a:cubicBezTo>
                    <a:cubicBezTo>
                      <a:pt x="16555" y="9336"/>
                      <a:pt x="16548" y="9459"/>
                      <a:pt x="16646" y="9538"/>
                    </a:cubicBezTo>
                    <a:lnTo>
                      <a:pt x="17143" y="9934"/>
                    </a:lnTo>
                    <a:cubicBezTo>
                      <a:pt x="17192" y="9974"/>
                      <a:pt x="17260" y="9997"/>
                      <a:pt x="17332" y="9997"/>
                    </a:cubicBezTo>
                    <a:cubicBezTo>
                      <a:pt x="17333" y="9997"/>
                      <a:pt x="17337" y="9997"/>
                      <a:pt x="17338" y="9997"/>
                    </a:cubicBezTo>
                    <a:cubicBezTo>
                      <a:pt x="17412" y="9996"/>
                      <a:pt x="17479" y="9971"/>
                      <a:pt x="17527" y="9929"/>
                    </a:cubicBezTo>
                    <a:lnTo>
                      <a:pt x="18617" y="8989"/>
                    </a:lnTo>
                    <a:cubicBezTo>
                      <a:pt x="18711" y="8908"/>
                      <a:pt x="18701" y="8785"/>
                      <a:pt x="18593" y="8714"/>
                    </a:cubicBezTo>
                    <a:cubicBezTo>
                      <a:pt x="18539" y="8679"/>
                      <a:pt x="18470" y="8664"/>
                      <a:pt x="18404" y="8667"/>
                    </a:cubicBezTo>
                    <a:close/>
                    <a:moveTo>
                      <a:pt x="2780" y="11266"/>
                    </a:moveTo>
                    <a:lnTo>
                      <a:pt x="15405" y="11266"/>
                    </a:lnTo>
                    <a:lnTo>
                      <a:pt x="15405" y="13385"/>
                    </a:lnTo>
                    <a:lnTo>
                      <a:pt x="2780" y="13385"/>
                    </a:lnTo>
                    <a:lnTo>
                      <a:pt x="2780" y="11266"/>
                    </a:lnTo>
                    <a:close/>
                    <a:moveTo>
                      <a:pt x="17628" y="11266"/>
                    </a:moveTo>
                    <a:cubicBezTo>
                      <a:pt x="18408" y="11266"/>
                      <a:pt x="19040" y="11740"/>
                      <a:pt x="19040" y="12326"/>
                    </a:cubicBezTo>
                    <a:cubicBezTo>
                      <a:pt x="19040" y="12911"/>
                      <a:pt x="18408" y="13385"/>
                      <a:pt x="17628" y="13385"/>
                    </a:cubicBezTo>
                    <a:cubicBezTo>
                      <a:pt x="16849" y="13385"/>
                      <a:pt x="16217" y="12911"/>
                      <a:pt x="16217" y="12326"/>
                    </a:cubicBezTo>
                    <a:cubicBezTo>
                      <a:pt x="16217" y="11740"/>
                      <a:pt x="16849" y="11266"/>
                      <a:pt x="17628" y="11266"/>
                    </a:cubicBezTo>
                    <a:close/>
                    <a:moveTo>
                      <a:pt x="2780" y="14320"/>
                    </a:moveTo>
                    <a:lnTo>
                      <a:pt x="15405" y="14320"/>
                    </a:lnTo>
                    <a:lnTo>
                      <a:pt x="15405" y="16440"/>
                    </a:lnTo>
                    <a:lnTo>
                      <a:pt x="2780" y="16440"/>
                    </a:lnTo>
                    <a:lnTo>
                      <a:pt x="2780" y="14320"/>
                    </a:lnTo>
                    <a:close/>
                    <a:moveTo>
                      <a:pt x="17628" y="14320"/>
                    </a:moveTo>
                    <a:cubicBezTo>
                      <a:pt x="18408" y="14320"/>
                      <a:pt x="19040" y="14795"/>
                      <a:pt x="19040" y="15380"/>
                    </a:cubicBezTo>
                    <a:cubicBezTo>
                      <a:pt x="19040" y="15965"/>
                      <a:pt x="18408" y="16440"/>
                      <a:pt x="17628" y="16440"/>
                    </a:cubicBezTo>
                    <a:cubicBezTo>
                      <a:pt x="16849" y="16440"/>
                      <a:pt x="16217" y="15965"/>
                      <a:pt x="16217" y="15380"/>
                    </a:cubicBezTo>
                    <a:cubicBezTo>
                      <a:pt x="16217" y="14795"/>
                      <a:pt x="16849" y="14320"/>
                      <a:pt x="17628" y="14320"/>
                    </a:cubicBezTo>
                    <a:close/>
                    <a:moveTo>
                      <a:pt x="2780" y="17373"/>
                    </a:moveTo>
                    <a:lnTo>
                      <a:pt x="15405" y="17373"/>
                    </a:lnTo>
                    <a:lnTo>
                      <a:pt x="15405" y="19492"/>
                    </a:lnTo>
                    <a:lnTo>
                      <a:pt x="2780" y="19492"/>
                    </a:lnTo>
                    <a:lnTo>
                      <a:pt x="2780" y="17373"/>
                    </a:lnTo>
                    <a:close/>
                    <a:moveTo>
                      <a:pt x="17628" y="17373"/>
                    </a:moveTo>
                    <a:cubicBezTo>
                      <a:pt x="18408" y="17373"/>
                      <a:pt x="19040" y="17847"/>
                      <a:pt x="19040" y="18433"/>
                    </a:cubicBezTo>
                    <a:cubicBezTo>
                      <a:pt x="19040" y="19018"/>
                      <a:pt x="18408" y="19492"/>
                      <a:pt x="17628" y="19492"/>
                    </a:cubicBezTo>
                    <a:cubicBezTo>
                      <a:pt x="16849" y="19492"/>
                      <a:pt x="16217" y="19018"/>
                      <a:pt x="16217" y="18433"/>
                    </a:cubicBezTo>
                    <a:cubicBezTo>
                      <a:pt x="16217" y="17847"/>
                      <a:pt x="16849" y="17373"/>
                      <a:pt x="17628" y="17373"/>
                    </a:cubicBezTo>
                    <a:close/>
                  </a:path>
                </a:pathLst>
              </a:custGeom>
              <a:solidFill>
                <a:srgbClr val="FFFFFF"/>
              </a:solidFill>
              <a:ln w="12700" cap="flat">
                <a:noFill/>
                <a:miter lim="400000"/>
              </a:ln>
              <a:effectLst/>
            </p:spPr>
            <p:txBody>
              <a:bodyPr wrap="square" lIns="71437" tIns="71437" rIns="71437" bIns="71437" numCol="1" anchor="ctr">
                <a:noAutofit/>
              </a:bodyPr>
              <a:lstStyle/>
              <a:p>
                <a:pPr>
                  <a:defRPr b="0" sz="3000">
                    <a:solidFill>
                      <a:srgbClr val="000000"/>
                    </a:solidFill>
                    <a:latin typeface="+mn-lt"/>
                    <a:ea typeface="+mn-ea"/>
                    <a:cs typeface="+mn-cs"/>
                    <a:sym typeface="Helvetica Neue Medium"/>
                  </a:defRPr>
                </a:pPr>
              </a:p>
            </p:txBody>
          </p:sp>
          <p:sp>
            <p:nvSpPr>
              <p:cNvPr id="905" name="2,361 IPv4 Reports"/>
              <p:cNvSpPr txBox="1"/>
              <p:nvPr/>
            </p:nvSpPr>
            <p:spPr>
              <a:xfrm>
                <a:off x="774660" y="2410391"/>
                <a:ext cx="2965389" cy="533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584200">
                  <a:defRPr b="0" sz="2900">
                    <a:solidFill>
                      <a:schemeClr val="accent4">
                        <a:hueOff val="468000"/>
                        <a:satOff val="-4761"/>
                        <a:lumOff val="10196"/>
                      </a:schemeClr>
                    </a:solidFill>
                    <a:latin typeface="Gill Sans"/>
                    <a:ea typeface="Gill Sans"/>
                    <a:cs typeface="Gill Sans"/>
                    <a:sym typeface="Gill Sans"/>
                  </a:defRPr>
                </a:lvl1pPr>
              </a:lstStyle>
              <a:p>
                <a:pPr/>
                <a:r>
                  <a:t>2,361 IPv4 Reports</a:t>
                </a:r>
              </a:p>
            </p:txBody>
          </p:sp>
          <p:sp>
            <p:nvSpPr>
              <p:cNvPr id="906" name="Ballot"/>
              <p:cNvSpPr/>
              <p:nvPr/>
            </p:nvSpPr>
            <p:spPr>
              <a:xfrm>
                <a:off x="900785" y="768742"/>
                <a:ext cx="464261" cy="6183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2342"/>
                    </a:lnTo>
                    <a:lnTo>
                      <a:pt x="18478" y="0"/>
                    </a:lnTo>
                    <a:lnTo>
                      <a:pt x="0" y="0"/>
                    </a:lnTo>
                    <a:close/>
                    <a:moveTo>
                      <a:pt x="2780" y="2106"/>
                    </a:moveTo>
                    <a:lnTo>
                      <a:pt x="15405" y="2106"/>
                    </a:lnTo>
                    <a:lnTo>
                      <a:pt x="15405" y="4225"/>
                    </a:lnTo>
                    <a:lnTo>
                      <a:pt x="2780" y="4225"/>
                    </a:lnTo>
                    <a:lnTo>
                      <a:pt x="2780" y="2106"/>
                    </a:lnTo>
                    <a:close/>
                    <a:moveTo>
                      <a:pt x="17628" y="2106"/>
                    </a:moveTo>
                    <a:cubicBezTo>
                      <a:pt x="18408" y="2106"/>
                      <a:pt x="19040" y="2581"/>
                      <a:pt x="19040" y="3166"/>
                    </a:cubicBezTo>
                    <a:cubicBezTo>
                      <a:pt x="19040" y="3751"/>
                      <a:pt x="18408" y="4225"/>
                      <a:pt x="17628" y="4225"/>
                    </a:cubicBezTo>
                    <a:cubicBezTo>
                      <a:pt x="16849" y="4225"/>
                      <a:pt x="16217" y="3751"/>
                      <a:pt x="16217" y="3166"/>
                    </a:cubicBezTo>
                    <a:cubicBezTo>
                      <a:pt x="16217" y="2581"/>
                      <a:pt x="16849" y="2106"/>
                      <a:pt x="17628" y="2106"/>
                    </a:cubicBezTo>
                    <a:close/>
                    <a:moveTo>
                      <a:pt x="2780" y="5160"/>
                    </a:moveTo>
                    <a:lnTo>
                      <a:pt x="15405" y="5160"/>
                    </a:lnTo>
                    <a:lnTo>
                      <a:pt x="15405" y="7278"/>
                    </a:lnTo>
                    <a:lnTo>
                      <a:pt x="2780" y="7278"/>
                    </a:lnTo>
                    <a:lnTo>
                      <a:pt x="2780" y="5160"/>
                    </a:lnTo>
                    <a:close/>
                    <a:moveTo>
                      <a:pt x="17628" y="5160"/>
                    </a:moveTo>
                    <a:cubicBezTo>
                      <a:pt x="18408" y="5160"/>
                      <a:pt x="19040" y="5635"/>
                      <a:pt x="19040" y="6220"/>
                    </a:cubicBezTo>
                    <a:cubicBezTo>
                      <a:pt x="19040" y="6805"/>
                      <a:pt x="18408" y="7278"/>
                      <a:pt x="17628" y="7278"/>
                    </a:cubicBezTo>
                    <a:cubicBezTo>
                      <a:pt x="16849" y="7278"/>
                      <a:pt x="16217" y="6805"/>
                      <a:pt x="16217" y="6220"/>
                    </a:cubicBezTo>
                    <a:cubicBezTo>
                      <a:pt x="16217" y="5635"/>
                      <a:pt x="16849" y="5160"/>
                      <a:pt x="17628" y="5160"/>
                    </a:cubicBezTo>
                    <a:close/>
                    <a:moveTo>
                      <a:pt x="2780" y="8213"/>
                    </a:moveTo>
                    <a:lnTo>
                      <a:pt x="15405" y="8213"/>
                    </a:lnTo>
                    <a:lnTo>
                      <a:pt x="15405" y="10333"/>
                    </a:lnTo>
                    <a:lnTo>
                      <a:pt x="2780" y="10333"/>
                    </a:lnTo>
                    <a:lnTo>
                      <a:pt x="2780" y="8213"/>
                    </a:lnTo>
                    <a:close/>
                    <a:moveTo>
                      <a:pt x="17628" y="8213"/>
                    </a:moveTo>
                    <a:cubicBezTo>
                      <a:pt x="18408" y="8213"/>
                      <a:pt x="19040" y="8688"/>
                      <a:pt x="19040" y="9273"/>
                    </a:cubicBezTo>
                    <a:cubicBezTo>
                      <a:pt x="19040" y="9858"/>
                      <a:pt x="18408" y="10333"/>
                      <a:pt x="17628" y="10333"/>
                    </a:cubicBezTo>
                    <a:cubicBezTo>
                      <a:pt x="16849" y="10333"/>
                      <a:pt x="16217" y="9858"/>
                      <a:pt x="16217" y="9273"/>
                    </a:cubicBezTo>
                    <a:cubicBezTo>
                      <a:pt x="16217" y="8688"/>
                      <a:pt x="16849" y="8213"/>
                      <a:pt x="17628" y="8213"/>
                    </a:cubicBezTo>
                    <a:close/>
                    <a:moveTo>
                      <a:pt x="18404" y="8667"/>
                    </a:moveTo>
                    <a:cubicBezTo>
                      <a:pt x="18338" y="8670"/>
                      <a:pt x="18273" y="8694"/>
                      <a:pt x="18226" y="8734"/>
                    </a:cubicBezTo>
                    <a:lnTo>
                      <a:pt x="17325" y="9511"/>
                    </a:lnTo>
                    <a:lnTo>
                      <a:pt x="17026" y="9271"/>
                    </a:lnTo>
                    <a:cubicBezTo>
                      <a:pt x="16928" y="9193"/>
                      <a:pt x="16764" y="9189"/>
                      <a:pt x="16660" y="9263"/>
                    </a:cubicBezTo>
                    <a:cubicBezTo>
                      <a:pt x="16555" y="9336"/>
                      <a:pt x="16548" y="9459"/>
                      <a:pt x="16646" y="9538"/>
                    </a:cubicBezTo>
                    <a:lnTo>
                      <a:pt x="17143" y="9934"/>
                    </a:lnTo>
                    <a:cubicBezTo>
                      <a:pt x="17192" y="9974"/>
                      <a:pt x="17260" y="9997"/>
                      <a:pt x="17332" y="9997"/>
                    </a:cubicBezTo>
                    <a:cubicBezTo>
                      <a:pt x="17333" y="9997"/>
                      <a:pt x="17337" y="9997"/>
                      <a:pt x="17338" y="9997"/>
                    </a:cubicBezTo>
                    <a:cubicBezTo>
                      <a:pt x="17412" y="9996"/>
                      <a:pt x="17479" y="9971"/>
                      <a:pt x="17527" y="9929"/>
                    </a:cubicBezTo>
                    <a:lnTo>
                      <a:pt x="18617" y="8989"/>
                    </a:lnTo>
                    <a:cubicBezTo>
                      <a:pt x="18711" y="8908"/>
                      <a:pt x="18701" y="8785"/>
                      <a:pt x="18593" y="8714"/>
                    </a:cubicBezTo>
                    <a:cubicBezTo>
                      <a:pt x="18539" y="8679"/>
                      <a:pt x="18470" y="8664"/>
                      <a:pt x="18404" y="8667"/>
                    </a:cubicBezTo>
                    <a:close/>
                    <a:moveTo>
                      <a:pt x="2780" y="11266"/>
                    </a:moveTo>
                    <a:lnTo>
                      <a:pt x="15405" y="11266"/>
                    </a:lnTo>
                    <a:lnTo>
                      <a:pt x="15405" y="13385"/>
                    </a:lnTo>
                    <a:lnTo>
                      <a:pt x="2780" y="13385"/>
                    </a:lnTo>
                    <a:lnTo>
                      <a:pt x="2780" y="11266"/>
                    </a:lnTo>
                    <a:close/>
                    <a:moveTo>
                      <a:pt x="17628" y="11266"/>
                    </a:moveTo>
                    <a:cubicBezTo>
                      <a:pt x="18408" y="11266"/>
                      <a:pt x="19040" y="11740"/>
                      <a:pt x="19040" y="12326"/>
                    </a:cubicBezTo>
                    <a:cubicBezTo>
                      <a:pt x="19040" y="12911"/>
                      <a:pt x="18408" y="13385"/>
                      <a:pt x="17628" y="13385"/>
                    </a:cubicBezTo>
                    <a:cubicBezTo>
                      <a:pt x="16849" y="13385"/>
                      <a:pt x="16217" y="12911"/>
                      <a:pt x="16217" y="12326"/>
                    </a:cubicBezTo>
                    <a:cubicBezTo>
                      <a:pt x="16217" y="11740"/>
                      <a:pt x="16849" y="11266"/>
                      <a:pt x="17628" y="11266"/>
                    </a:cubicBezTo>
                    <a:close/>
                    <a:moveTo>
                      <a:pt x="2780" y="14320"/>
                    </a:moveTo>
                    <a:lnTo>
                      <a:pt x="15405" y="14320"/>
                    </a:lnTo>
                    <a:lnTo>
                      <a:pt x="15405" y="16440"/>
                    </a:lnTo>
                    <a:lnTo>
                      <a:pt x="2780" y="16440"/>
                    </a:lnTo>
                    <a:lnTo>
                      <a:pt x="2780" y="14320"/>
                    </a:lnTo>
                    <a:close/>
                    <a:moveTo>
                      <a:pt x="17628" y="14320"/>
                    </a:moveTo>
                    <a:cubicBezTo>
                      <a:pt x="18408" y="14320"/>
                      <a:pt x="19040" y="14795"/>
                      <a:pt x="19040" y="15380"/>
                    </a:cubicBezTo>
                    <a:cubicBezTo>
                      <a:pt x="19040" y="15965"/>
                      <a:pt x="18408" y="16440"/>
                      <a:pt x="17628" y="16440"/>
                    </a:cubicBezTo>
                    <a:cubicBezTo>
                      <a:pt x="16849" y="16440"/>
                      <a:pt x="16217" y="15965"/>
                      <a:pt x="16217" y="15380"/>
                    </a:cubicBezTo>
                    <a:cubicBezTo>
                      <a:pt x="16217" y="14795"/>
                      <a:pt x="16849" y="14320"/>
                      <a:pt x="17628" y="14320"/>
                    </a:cubicBezTo>
                    <a:close/>
                    <a:moveTo>
                      <a:pt x="2780" y="17373"/>
                    </a:moveTo>
                    <a:lnTo>
                      <a:pt x="15405" y="17373"/>
                    </a:lnTo>
                    <a:lnTo>
                      <a:pt x="15405" y="19492"/>
                    </a:lnTo>
                    <a:lnTo>
                      <a:pt x="2780" y="19492"/>
                    </a:lnTo>
                    <a:lnTo>
                      <a:pt x="2780" y="17373"/>
                    </a:lnTo>
                    <a:close/>
                    <a:moveTo>
                      <a:pt x="17628" y="17373"/>
                    </a:moveTo>
                    <a:cubicBezTo>
                      <a:pt x="18408" y="17373"/>
                      <a:pt x="19040" y="17847"/>
                      <a:pt x="19040" y="18433"/>
                    </a:cubicBezTo>
                    <a:cubicBezTo>
                      <a:pt x="19040" y="19018"/>
                      <a:pt x="18408" y="19492"/>
                      <a:pt x="17628" y="19492"/>
                    </a:cubicBezTo>
                    <a:cubicBezTo>
                      <a:pt x="16849" y="19492"/>
                      <a:pt x="16217" y="19018"/>
                      <a:pt x="16217" y="18433"/>
                    </a:cubicBezTo>
                    <a:cubicBezTo>
                      <a:pt x="16217" y="17847"/>
                      <a:pt x="16849" y="17373"/>
                      <a:pt x="17628" y="17373"/>
                    </a:cubicBezTo>
                    <a:close/>
                  </a:path>
                </a:pathLst>
              </a:custGeom>
              <a:solidFill>
                <a:srgbClr val="FFFFFF"/>
              </a:solidFill>
              <a:ln w="12700" cap="flat">
                <a:noFill/>
                <a:miter lim="400000"/>
              </a:ln>
              <a:effectLst/>
            </p:spPr>
            <p:txBody>
              <a:bodyPr wrap="square" lIns="71437" tIns="71437" rIns="71437" bIns="71437" numCol="1" anchor="ctr">
                <a:noAutofit/>
              </a:bodyPr>
              <a:lstStyle/>
              <a:p>
                <a:pPr>
                  <a:defRPr b="0" sz="3000">
                    <a:solidFill>
                      <a:srgbClr val="000000"/>
                    </a:solidFill>
                    <a:latin typeface="+mn-lt"/>
                    <a:ea typeface="+mn-ea"/>
                    <a:cs typeface="+mn-cs"/>
                    <a:sym typeface="Helvetica Neue Medium"/>
                  </a:defRPr>
                </a:pPr>
              </a:p>
            </p:txBody>
          </p:sp>
          <p:sp>
            <p:nvSpPr>
              <p:cNvPr id="907" name="Ballot"/>
              <p:cNvSpPr/>
              <p:nvPr/>
            </p:nvSpPr>
            <p:spPr>
              <a:xfrm>
                <a:off x="1463004" y="768742"/>
                <a:ext cx="464261" cy="6183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2342"/>
                    </a:lnTo>
                    <a:lnTo>
                      <a:pt x="18478" y="0"/>
                    </a:lnTo>
                    <a:lnTo>
                      <a:pt x="0" y="0"/>
                    </a:lnTo>
                    <a:close/>
                    <a:moveTo>
                      <a:pt x="2780" y="2106"/>
                    </a:moveTo>
                    <a:lnTo>
                      <a:pt x="15405" y="2106"/>
                    </a:lnTo>
                    <a:lnTo>
                      <a:pt x="15405" y="4225"/>
                    </a:lnTo>
                    <a:lnTo>
                      <a:pt x="2780" y="4225"/>
                    </a:lnTo>
                    <a:lnTo>
                      <a:pt x="2780" y="2106"/>
                    </a:lnTo>
                    <a:close/>
                    <a:moveTo>
                      <a:pt x="17628" y="2106"/>
                    </a:moveTo>
                    <a:cubicBezTo>
                      <a:pt x="18408" y="2106"/>
                      <a:pt x="19040" y="2581"/>
                      <a:pt x="19040" y="3166"/>
                    </a:cubicBezTo>
                    <a:cubicBezTo>
                      <a:pt x="19040" y="3751"/>
                      <a:pt x="18408" y="4225"/>
                      <a:pt x="17628" y="4225"/>
                    </a:cubicBezTo>
                    <a:cubicBezTo>
                      <a:pt x="16849" y="4225"/>
                      <a:pt x="16217" y="3751"/>
                      <a:pt x="16217" y="3166"/>
                    </a:cubicBezTo>
                    <a:cubicBezTo>
                      <a:pt x="16217" y="2581"/>
                      <a:pt x="16849" y="2106"/>
                      <a:pt x="17628" y="2106"/>
                    </a:cubicBezTo>
                    <a:close/>
                    <a:moveTo>
                      <a:pt x="2780" y="5160"/>
                    </a:moveTo>
                    <a:lnTo>
                      <a:pt x="15405" y="5160"/>
                    </a:lnTo>
                    <a:lnTo>
                      <a:pt x="15405" y="7278"/>
                    </a:lnTo>
                    <a:lnTo>
                      <a:pt x="2780" y="7278"/>
                    </a:lnTo>
                    <a:lnTo>
                      <a:pt x="2780" y="5160"/>
                    </a:lnTo>
                    <a:close/>
                    <a:moveTo>
                      <a:pt x="17628" y="5160"/>
                    </a:moveTo>
                    <a:cubicBezTo>
                      <a:pt x="18408" y="5160"/>
                      <a:pt x="19040" y="5635"/>
                      <a:pt x="19040" y="6220"/>
                    </a:cubicBezTo>
                    <a:cubicBezTo>
                      <a:pt x="19040" y="6805"/>
                      <a:pt x="18408" y="7278"/>
                      <a:pt x="17628" y="7278"/>
                    </a:cubicBezTo>
                    <a:cubicBezTo>
                      <a:pt x="16849" y="7278"/>
                      <a:pt x="16217" y="6805"/>
                      <a:pt x="16217" y="6220"/>
                    </a:cubicBezTo>
                    <a:cubicBezTo>
                      <a:pt x="16217" y="5635"/>
                      <a:pt x="16849" y="5160"/>
                      <a:pt x="17628" y="5160"/>
                    </a:cubicBezTo>
                    <a:close/>
                    <a:moveTo>
                      <a:pt x="2780" y="8213"/>
                    </a:moveTo>
                    <a:lnTo>
                      <a:pt x="15405" y="8213"/>
                    </a:lnTo>
                    <a:lnTo>
                      <a:pt x="15405" y="10333"/>
                    </a:lnTo>
                    <a:lnTo>
                      <a:pt x="2780" y="10333"/>
                    </a:lnTo>
                    <a:lnTo>
                      <a:pt x="2780" y="8213"/>
                    </a:lnTo>
                    <a:close/>
                    <a:moveTo>
                      <a:pt x="17628" y="8213"/>
                    </a:moveTo>
                    <a:cubicBezTo>
                      <a:pt x="18408" y="8213"/>
                      <a:pt x="19040" y="8688"/>
                      <a:pt x="19040" y="9273"/>
                    </a:cubicBezTo>
                    <a:cubicBezTo>
                      <a:pt x="19040" y="9858"/>
                      <a:pt x="18408" y="10333"/>
                      <a:pt x="17628" y="10333"/>
                    </a:cubicBezTo>
                    <a:cubicBezTo>
                      <a:pt x="16849" y="10333"/>
                      <a:pt x="16217" y="9858"/>
                      <a:pt x="16217" y="9273"/>
                    </a:cubicBezTo>
                    <a:cubicBezTo>
                      <a:pt x="16217" y="8688"/>
                      <a:pt x="16849" y="8213"/>
                      <a:pt x="17628" y="8213"/>
                    </a:cubicBezTo>
                    <a:close/>
                    <a:moveTo>
                      <a:pt x="18404" y="8667"/>
                    </a:moveTo>
                    <a:cubicBezTo>
                      <a:pt x="18338" y="8670"/>
                      <a:pt x="18273" y="8694"/>
                      <a:pt x="18226" y="8734"/>
                    </a:cubicBezTo>
                    <a:lnTo>
                      <a:pt x="17325" y="9511"/>
                    </a:lnTo>
                    <a:lnTo>
                      <a:pt x="17026" y="9271"/>
                    </a:lnTo>
                    <a:cubicBezTo>
                      <a:pt x="16928" y="9193"/>
                      <a:pt x="16764" y="9189"/>
                      <a:pt x="16660" y="9263"/>
                    </a:cubicBezTo>
                    <a:cubicBezTo>
                      <a:pt x="16555" y="9336"/>
                      <a:pt x="16548" y="9459"/>
                      <a:pt x="16646" y="9538"/>
                    </a:cubicBezTo>
                    <a:lnTo>
                      <a:pt x="17143" y="9934"/>
                    </a:lnTo>
                    <a:cubicBezTo>
                      <a:pt x="17192" y="9974"/>
                      <a:pt x="17260" y="9997"/>
                      <a:pt x="17332" y="9997"/>
                    </a:cubicBezTo>
                    <a:cubicBezTo>
                      <a:pt x="17333" y="9997"/>
                      <a:pt x="17337" y="9997"/>
                      <a:pt x="17338" y="9997"/>
                    </a:cubicBezTo>
                    <a:cubicBezTo>
                      <a:pt x="17412" y="9996"/>
                      <a:pt x="17479" y="9971"/>
                      <a:pt x="17527" y="9929"/>
                    </a:cubicBezTo>
                    <a:lnTo>
                      <a:pt x="18617" y="8989"/>
                    </a:lnTo>
                    <a:cubicBezTo>
                      <a:pt x="18711" y="8908"/>
                      <a:pt x="18701" y="8785"/>
                      <a:pt x="18593" y="8714"/>
                    </a:cubicBezTo>
                    <a:cubicBezTo>
                      <a:pt x="18539" y="8679"/>
                      <a:pt x="18470" y="8664"/>
                      <a:pt x="18404" y="8667"/>
                    </a:cubicBezTo>
                    <a:close/>
                    <a:moveTo>
                      <a:pt x="2780" y="11266"/>
                    </a:moveTo>
                    <a:lnTo>
                      <a:pt x="15405" y="11266"/>
                    </a:lnTo>
                    <a:lnTo>
                      <a:pt x="15405" y="13385"/>
                    </a:lnTo>
                    <a:lnTo>
                      <a:pt x="2780" y="13385"/>
                    </a:lnTo>
                    <a:lnTo>
                      <a:pt x="2780" y="11266"/>
                    </a:lnTo>
                    <a:close/>
                    <a:moveTo>
                      <a:pt x="17628" y="11266"/>
                    </a:moveTo>
                    <a:cubicBezTo>
                      <a:pt x="18408" y="11266"/>
                      <a:pt x="19040" y="11740"/>
                      <a:pt x="19040" y="12326"/>
                    </a:cubicBezTo>
                    <a:cubicBezTo>
                      <a:pt x="19040" y="12911"/>
                      <a:pt x="18408" y="13385"/>
                      <a:pt x="17628" y="13385"/>
                    </a:cubicBezTo>
                    <a:cubicBezTo>
                      <a:pt x="16849" y="13385"/>
                      <a:pt x="16217" y="12911"/>
                      <a:pt x="16217" y="12326"/>
                    </a:cubicBezTo>
                    <a:cubicBezTo>
                      <a:pt x="16217" y="11740"/>
                      <a:pt x="16849" y="11266"/>
                      <a:pt x="17628" y="11266"/>
                    </a:cubicBezTo>
                    <a:close/>
                    <a:moveTo>
                      <a:pt x="2780" y="14320"/>
                    </a:moveTo>
                    <a:lnTo>
                      <a:pt x="15405" y="14320"/>
                    </a:lnTo>
                    <a:lnTo>
                      <a:pt x="15405" y="16440"/>
                    </a:lnTo>
                    <a:lnTo>
                      <a:pt x="2780" y="16440"/>
                    </a:lnTo>
                    <a:lnTo>
                      <a:pt x="2780" y="14320"/>
                    </a:lnTo>
                    <a:close/>
                    <a:moveTo>
                      <a:pt x="17628" y="14320"/>
                    </a:moveTo>
                    <a:cubicBezTo>
                      <a:pt x="18408" y="14320"/>
                      <a:pt x="19040" y="14795"/>
                      <a:pt x="19040" y="15380"/>
                    </a:cubicBezTo>
                    <a:cubicBezTo>
                      <a:pt x="19040" y="15965"/>
                      <a:pt x="18408" y="16440"/>
                      <a:pt x="17628" y="16440"/>
                    </a:cubicBezTo>
                    <a:cubicBezTo>
                      <a:pt x="16849" y="16440"/>
                      <a:pt x="16217" y="15965"/>
                      <a:pt x="16217" y="15380"/>
                    </a:cubicBezTo>
                    <a:cubicBezTo>
                      <a:pt x="16217" y="14795"/>
                      <a:pt x="16849" y="14320"/>
                      <a:pt x="17628" y="14320"/>
                    </a:cubicBezTo>
                    <a:close/>
                    <a:moveTo>
                      <a:pt x="2780" y="17373"/>
                    </a:moveTo>
                    <a:lnTo>
                      <a:pt x="15405" y="17373"/>
                    </a:lnTo>
                    <a:lnTo>
                      <a:pt x="15405" y="19492"/>
                    </a:lnTo>
                    <a:lnTo>
                      <a:pt x="2780" y="19492"/>
                    </a:lnTo>
                    <a:lnTo>
                      <a:pt x="2780" y="17373"/>
                    </a:lnTo>
                    <a:close/>
                    <a:moveTo>
                      <a:pt x="17628" y="17373"/>
                    </a:moveTo>
                    <a:cubicBezTo>
                      <a:pt x="18408" y="17373"/>
                      <a:pt x="19040" y="17847"/>
                      <a:pt x="19040" y="18433"/>
                    </a:cubicBezTo>
                    <a:cubicBezTo>
                      <a:pt x="19040" y="19018"/>
                      <a:pt x="18408" y="19492"/>
                      <a:pt x="17628" y="19492"/>
                    </a:cubicBezTo>
                    <a:cubicBezTo>
                      <a:pt x="16849" y="19492"/>
                      <a:pt x="16217" y="19018"/>
                      <a:pt x="16217" y="18433"/>
                    </a:cubicBezTo>
                    <a:cubicBezTo>
                      <a:pt x="16217" y="17847"/>
                      <a:pt x="16849" y="17373"/>
                      <a:pt x="17628" y="17373"/>
                    </a:cubicBezTo>
                    <a:close/>
                  </a:path>
                </a:pathLst>
              </a:custGeom>
              <a:solidFill>
                <a:srgbClr val="FFFFFF"/>
              </a:solidFill>
              <a:ln w="12700" cap="flat">
                <a:noFill/>
                <a:miter lim="400000"/>
              </a:ln>
              <a:effectLst/>
            </p:spPr>
            <p:txBody>
              <a:bodyPr wrap="square" lIns="71437" tIns="71437" rIns="71437" bIns="71437" numCol="1" anchor="ctr">
                <a:noAutofit/>
              </a:bodyPr>
              <a:lstStyle/>
              <a:p>
                <a:pPr>
                  <a:defRPr b="0" sz="3000">
                    <a:solidFill>
                      <a:srgbClr val="000000"/>
                    </a:solidFill>
                    <a:latin typeface="+mn-lt"/>
                    <a:ea typeface="+mn-ea"/>
                    <a:cs typeface="+mn-cs"/>
                    <a:sym typeface="Helvetica Neue Medium"/>
                  </a:defRPr>
                </a:pPr>
              </a:p>
            </p:txBody>
          </p:sp>
          <p:sp>
            <p:nvSpPr>
              <p:cNvPr id="908" name="Ballot"/>
              <p:cNvSpPr/>
              <p:nvPr/>
            </p:nvSpPr>
            <p:spPr>
              <a:xfrm>
                <a:off x="2025224" y="768742"/>
                <a:ext cx="464261" cy="6183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2342"/>
                    </a:lnTo>
                    <a:lnTo>
                      <a:pt x="18478" y="0"/>
                    </a:lnTo>
                    <a:lnTo>
                      <a:pt x="0" y="0"/>
                    </a:lnTo>
                    <a:close/>
                    <a:moveTo>
                      <a:pt x="2780" y="2106"/>
                    </a:moveTo>
                    <a:lnTo>
                      <a:pt x="15405" y="2106"/>
                    </a:lnTo>
                    <a:lnTo>
                      <a:pt x="15405" y="4225"/>
                    </a:lnTo>
                    <a:lnTo>
                      <a:pt x="2780" y="4225"/>
                    </a:lnTo>
                    <a:lnTo>
                      <a:pt x="2780" y="2106"/>
                    </a:lnTo>
                    <a:close/>
                    <a:moveTo>
                      <a:pt x="17628" y="2106"/>
                    </a:moveTo>
                    <a:cubicBezTo>
                      <a:pt x="18408" y="2106"/>
                      <a:pt x="19040" y="2581"/>
                      <a:pt x="19040" y="3166"/>
                    </a:cubicBezTo>
                    <a:cubicBezTo>
                      <a:pt x="19040" y="3751"/>
                      <a:pt x="18408" y="4225"/>
                      <a:pt x="17628" y="4225"/>
                    </a:cubicBezTo>
                    <a:cubicBezTo>
                      <a:pt x="16849" y="4225"/>
                      <a:pt x="16217" y="3751"/>
                      <a:pt x="16217" y="3166"/>
                    </a:cubicBezTo>
                    <a:cubicBezTo>
                      <a:pt x="16217" y="2581"/>
                      <a:pt x="16849" y="2106"/>
                      <a:pt x="17628" y="2106"/>
                    </a:cubicBezTo>
                    <a:close/>
                    <a:moveTo>
                      <a:pt x="2780" y="5160"/>
                    </a:moveTo>
                    <a:lnTo>
                      <a:pt x="15405" y="5160"/>
                    </a:lnTo>
                    <a:lnTo>
                      <a:pt x="15405" y="7278"/>
                    </a:lnTo>
                    <a:lnTo>
                      <a:pt x="2780" y="7278"/>
                    </a:lnTo>
                    <a:lnTo>
                      <a:pt x="2780" y="5160"/>
                    </a:lnTo>
                    <a:close/>
                    <a:moveTo>
                      <a:pt x="17628" y="5160"/>
                    </a:moveTo>
                    <a:cubicBezTo>
                      <a:pt x="18408" y="5160"/>
                      <a:pt x="19040" y="5635"/>
                      <a:pt x="19040" y="6220"/>
                    </a:cubicBezTo>
                    <a:cubicBezTo>
                      <a:pt x="19040" y="6805"/>
                      <a:pt x="18408" y="7278"/>
                      <a:pt x="17628" y="7278"/>
                    </a:cubicBezTo>
                    <a:cubicBezTo>
                      <a:pt x="16849" y="7278"/>
                      <a:pt x="16217" y="6805"/>
                      <a:pt x="16217" y="6220"/>
                    </a:cubicBezTo>
                    <a:cubicBezTo>
                      <a:pt x="16217" y="5635"/>
                      <a:pt x="16849" y="5160"/>
                      <a:pt x="17628" y="5160"/>
                    </a:cubicBezTo>
                    <a:close/>
                    <a:moveTo>
                      <a:pt x="2780" y="8213"/>
                    </a:moveTo>
                    <a:lnTo>
                      <a:pt x="15405" y="8213"/>
                    </a:lnTo>
                    <a:lnTo>
                      <a:pt x="15405" y="10333"/>
                    </a:lnTo>
                    <a:lnTo>
                      <a:pt x="2780" y="10333"/>
                    </a:lnTo>
                    <a:lnTo>
                      <a:pt x="2780" y="8213"/>
                    </a:lnTo>
                    <a:close/>
                    <a:moveTo>
                      <a:pt x="17628" y="8213"/>
                    </a:moveTo>
                    <a:cubicBezTo>
                      <a:pt x="18408" y="8213"/>
                      <a:pt x="19040" y="8688"/>
                      <a:pt x="19040" y="9273"/>
                    </a:cubicBezTo>
                    <a:cubicBezTo>
                      <a:pt x="19040" y="9858"/>
                      <a:pt x="18408" y="10333"/>
                      <a:pt x="17628" y="10333"/>
                    </a:cubicBezTo>
                    <a:cubicBezTo>
                      <a:pt x="16849" y="10333"/>
                      <a:pt x="16217" y="9858"/>
                      <a:pt x="16217" y="9273"/>
                    </a:cubicBezTo>
                    <a:cubicBezTo>
                      <a:pt x="16217" y="8688"/>
                      <a:pt x="16849" y="8213"/>
                      <a:pt x="17628" y="8213"/>
                    </a:cubicBezTo>
                    <a:close/>
                    <a:moveTo>
                      <a:pt x="18404" y="8667"/>
                    </a:moveTo>
                    <a:cubicBezTo>
                      <a:pt x="18338" y="8670"/>
                      <a:pt x="18273" y="8694"/>
                      <a:pt x="18226" y="8734"/>
                    </a:cubicBezTo>
                    <a:lnTo>
                      <a:pt x="17325" y="9511"/>
                    </a:lnTo>
                    <a:lnTo>
                      <a:pt x="17026" y="9271"/>
                    </a:lnTo>
                    <a:cubicBezTo>
                      <a:pt x="16928" y="9193"/>
                      <a:pt x="16764" y="9189"/>
                      <a:pt x="16660" y="9263"/>
                    </a:cubicBezTo>
                    <a:cubicBezTo>
                      <a:pt x="16555" y="9336"/>
                      <a:pt x="16548" y="9459"/>
                      <a:pt x="16646" y="9538"/>
                    </a:cubicBezTo>
                    <a:lnTo>
                      <a:pt x="17143" y="9934"/>
                    </a:lnTo>
                    <a:cubicBezTo>
                      <a:pt x="17192" y="9974"/>
                      <a:pt x="17260" y="9997"/>
                      <a:pt x="17332" y="9997"/>
                    </a:cubicBezTo>
                    <a:cubicBezTo>
                      <a:pt x="17333" y="9997"/>
                      <a:pt x="17337" y="9997"/>
                      <a:pt x="17338" y="9997"/>
                    </a:cubicBezTo>
                    <a:cubicBezTo>
                      <a:pt x="17412" y="9996"/>
                      <a:pt x="17479" y="9971"/>
                      <a:pt x="17527" y="9929"/>
                    </a:cubicBezTo>
                    <a:lnTo>
                      <a:pt x="18617" y="8989"/>
                    </a:lnTo>
                    <a:cubicBezTo>
                      <a:pt x="18711" y="8908"/>
                      <a:pt x="18701" y="8785"/>
                      <a:pt x="18593" y="8714"/>
                    </a:cubicBezTo>
                    <a:cubicBezTo>
                      <a:pt x="18539" y="8679"/>
                      <a:pt x="18470" y="8664"/>
                      <a:pt x="18404" y="8667"/>
                    </a:cubicBezTo>
                    <a:close/>
                    <a:moveTo>
                      <a:pt x="2780" y="11266"/>
                    </a:moveTo>
                    <a:lnTo>
                      <a:pt x="15405" y="11266"/>
                    </a:lnTo>
                    <a:lnTo>
                      <a:pt x="15405" y="13385"/>
                    </a:lnTo>
                    <a:lnTo>
                      <a:pt x="2780" y="13385"/>
                    </a:lnTo>
                    <a:lnTo>
                      <a:pt x="2780" y="11266"/>
                    </a:lnTo>
                    <a:close/>
                    <a:moveTo>
                      <a:pt x="17628" y="11266"/>
                    </a:moveTo>
                    <a:cubicBezTo>
                      <a:pt x="18408" y="11266"/>
                      <a:pt x="19040" y="11740"/>
                      <a:pt x="19040" y="12326"/>
                    </a:cubicBezTo>
                    <a:cubicBezTo>
                      <a:pt x="19040" y="12911"/>
                      <a:pt x="18408" y="13385"/>
                      <a:pt x="17628" y="13385"/>
                    </a:cubicBezTo>
                    <a:cubicBezTo>
                      <a:pt x="16849" y="13385"/>
                      <a:pt x="16217" y="12911"/>
                      <a:pt x="16217" y="12326"/>
                    </a:cubicBezTo>
                    <a:cubicBezTo>
                      <a:pt x="16217" y="11740"/>
                      <a:pt x="16849" y="11266"/>
                      <a:pt x="17628" y="11266"/>
                    </a:cubicBezTo>
                    <a:close/>
                    <a:moveTo>
                      <a:pt x="2780" y="14320"/>
                    </a:moveTo>
                    <a:lnTo>
                      <a:pt x="15405" y="14320"/>
                    </a:lnTo>
                    <a:lnTo>
                      <a:pt x="15405" y="16440"/>
                    </a:lnTo>
                    <a:lnTo>
                      <a:pt x="2780" y="16440"/>
                    </a:lnTo>
                    <a:lnTo>
                      <a:pt x="2780" y="14320"/>
                    </a:lnTo>
                    <a:close/>
                    <a:moveTo>
                      <a:pt x="17628" y="14320"/>
                    </a:moveTo>
                    <a:cubicBezTo>
                      <a:pt x="18408" y="14320"/>
                      <a:pt x="19040" y="14795"/>
                      <a:pt x="19040" y="15380"/>
                    </a:cubicBezTo>
                    <a:cubicBezTo>
                      <a:pt x="19040" y="15965"/>
                      <a:pt x="18408" y="16440"/>
                      <a:pt x="17628" y="16440"/>
                    </a:cubicBezTo>
                    <a:cubicBezTo>
                      <a:pt x="16849" y="16440"/>
                      <a:pt x="16217" y="15965"/>
                      <a:pt x="16217" y="15380"/>
                    </a:cubicBezTo>
                    <a:cubicBezTo>
                      <a:pt x="16217" y="14795"/>
                      <a:pt x="16849" y="14320"/>
                      <a:pt x="17628" y="14320"/>
                    </a:cubicBezTo>
                    <a:close/>
                    <a:moveTo>
                      <a:pt x="2780" y="17373"/>
                    </a:moveTo>
                    <a:lnTo>
                      <a:pt x="15405" y="17373"/>
                    </a:lnTo>
                    <a:lnTo>
                      <a:pt x="15405" y="19492"/>
                    </a:lnTo>
                    <a:lnTo>
                      <a:pt x="2780" y="19492"/>
                    </a:lnTo>
                    <a:lnTo>
                      <a:pt x="2780" y="17373"/>
                    </a:lnTo>
                    <a:close/>
                    <a:moveTo>
                      <a:pt x="17628" y="17373"/>
                    </a:moveTo>
                    <a:cubicBezTo>
                      <a:pt x="18408" y="17373"/>
                      <a:pt x="19040" y="17847"/>
                      <a:pt x="19040" y="18433"/>
                    </a:cubicBezTo>
                    <a:cubicBezTo>
                      <a:pt x="19040" y="19018"/>
                      <a:pt x="18408" y="19492"/>
                      <a:pt x="17628" y="19492"/>
                    </a:cubicBezTo>
                    <a:cubicBezTo>
                      <a:pt x="16849" y="19492"/>
                      <a:pt x="16217" y="19018"/>
                      <a:pt x="16217" y="18433"/>
                    </a:cubicBezTo>
                    <a:cubicBezTo>
                      <a:pt x="16217" y="17847"/>
                      <a:pt x="16849" y="17373"/>
                      <a:pt x="17628" y="17373"/>
                    </a:cubicBezTo>
                    <a:close/>
                  </a:path>
                </a:pathLst>
              </a:custGeom>
              <a:solidFill>
                <a:srgbClr val="FFFFFF"/>
              </a:solidFill>
              <a:ln w="12700" cap="flat">
                <a:noFill/>
                <a:miter lim="400000"/>
              </a:ln>
              <a:effectLst/>
            </p:spPr>
            <p:txBody>
              <a:bodyPr wrap="square" lIns="71437" tIns="71437" rIns="71437" bIns="71437" numCol="1" anchor="ctr">
                <a:noAutofit/>
              </a:bodyPr>
              <a:lstStyle/>
              <a:p>
                <a:pPr>
                  <a:defRPr b="0" sz="3000">
                    <a:solidFill>
                      <a:srgbClr val="000000"/>
                    </a:solidFill>
                    <a:latin typeface="+mn-lt"/>
                    <a:ea typeface="+mn-ea"/>
                    <a:cs typeface="+mn-cs"/>
                    <a:sym typeface="Helvetica Neue Medium"/>
                  </a:defRPr>
                </a:pPr>
              </a:p>
            </p:txBody>
          </p:sp>
          <p:sp>
            <p:nvSpPr>
              <p:cNvPr id="909" name="Ballot"/>
              <p:cNvSpPr/>
              <p:nvPr/>
            </p:nvSpPr>
            <p:spPr>
              <a:xfrm>
                <a:off x="2587443" y="768742"/>
                <a:ext cx="464261" cy="6183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2342"/>
                    </a:lnTo>
                    <a:lnTo>
                      <a:pt x="18478" y="0"/>
                    </a:lnTo>
                    <a:lnTo>
                      <a:pt x="0" y="0"/>
                    </a:lnTo>
                    <a:close/>
                    <a:moveTo>
                      <a:pt x="2780" y="2106"/>
                    </a:moveTo>
                    <a:lnTo>
                      <a:pt x="15405" y="2106"/>
                    </a:lnTo>
                    <a:lnTo>
                      <a:pt x="15405" y="4225"/>
                    </a:lnTo>
                    <a:lnTo>
                      <a:pt x="2780" y="4225"/>
                    </a:lnTo>
                    <a:lnTo>
                      <a:pt x="2780" y="2106"/>
                    </a:lnTo>
                    <a:close/>
                    <a:moveTo>
                      <a:pt x="17628" y="2106"/>
                    </a:moveTo>
                    <a:cubicBezTo>
                      <a:pt x="18408" y="2106"/>
                      <a:pt x="19040" y="2581"/>
                      <a:pt x="19040" y="3166"/>
                    </a:cubicBezTo>
                    <a:cubicBezTo>
                      <a:pt x="19040" y="3751"/>
                      <a:pt x="18408" y="4225"/>
                      <a:pt x="17628" y="4225"/>
                    </a:cubicBezTo>
                    <a:cubicBezTo>
                      <a:pt x="16849" y="4225"/>
                      <a:pt x="16217" y="3751"/>
                      <a:pt x="16217" y="3166"/>
                    </a:cubicBezTo>
                    <a:cubicBezTo>
                      <a:pt x="16217" y="2581"/>
                      <a:pt x="16849" y="2106"/>
                      <a:pt x="17628" y="2106"/>
                    </a:cubicBezTo>
                    <a:close/>
                    <a:moveTo>
                      <a:pt x="2780" y="5160"/>
                    </a:moveTo>
                    <a:lnTo>
                      <a:pt x="15405" y="5160"/>
                    </a:lnTo>
                    <a:lnTo>
                      <a:pt x="15405" y="7278"/>
                    </a:lnTo>
                    <a:lnTo>
                      <a:pt x="2780" y="7278"/>
                    </a:lnTo>
                    <a:lnTo>
                      <a:pt x="2780" y="5160"/>
                    </a:lnTo>
                    <a:close/>
                    <a:moveTo>
                      <a:pt x="17628" y="5160"/>
                    </a:moveTo>
                    <a:cubicBezTo>
                      <a:pt x="18408" y="5160"/>
                      <a:pt x="19040" y="5635"/>
                      <a:pt x="19040" y="6220"/>
                    </a:cubicBezTo>
                    <a:cubicBezTo>
                      <a:pt x="19040" y="6805"/>
                      <a:pt x="18408" y="7278"/>
                      <a:pt x="17628" y="7278"/>
                    </a:cubicBezTo>
                    <a:cubicBezTo>
                      <a:pt x="16849" y="7278"/>
                      <a:pt x="16217" y="6805"/>
                      <a:pt x="16217" y="6220"/>
                    </a:cubicBezTo>
                    <a:cubicBezTo>
                      <a:pt x="16217" y="5635"/>
                      <a:pt x="16849" y="5160"/>
                      <a:pt x="17628" y="5160"/>
                    </a:cubicBezTo>
                    <a:close/>
                    <a:moveTo>
                      <a:pt x="2780" y="8213"/>
                    </a:moveTo>
                    <a:lnTo>
                      <a:pt x="15405" y="8213"/>
                    </a:lnTo>
                    <a:lnTo>
                      <a:pt x="15405" y="10333"/>
                    </a:lnTo>
                    <a:lnTo>
                      <a:pt x="2780" y="10333"/>
                    </a:lnTo>
                    <a:lnTo>
                      <a:pt x="2780" y="8213"/>
                    </a:lnTo>
                    <a:close/>
                    <a:moveTo>
                      <a:pt x="17628" y="8213"/>
                    </a:moveTo>
                    <a:cubicBezTo>
                      <a:pt x="18408" y="8213"/>
                      <a:pt x="19040" y="8688"/>
                      <a:pt x="19040" y="9273"/>
                    </a:cubicBezTo>
                    <a:cubicBezTo>
                      <a:pt x="19040" y="9858"/>
                      <a:pt x="18408" y="10333"/>
                      <a:pt x="17628" y="10333"/>
                    </a:cubicBezTo>
                    <a:cubicBezTo>
                      <a:pt x="16849" y="10333"/>
                      <a:pt x="16217" y="9858"/>
                      <a:pt x="16217" y="9273"/>
                    </a:cubicBezTo>
                    <a:cubicBezTo>
                      <a:pt x="16217" y="8688"/>
                      <a:pt x="16849" y="8213"/>
                      <a:pt x="17628" y="8213"/>
                    </a:cubicBezTo>
                    <a:close/>
                    <a:moveTo>
                      <a:pt x="18404" y="8667"/>
                    </a:moveTo>
                    <a:cubicBezTo>
                      <a:pt x="18338" y="8670"/>
                      <a:pt x="18273" y="8694"/>
                      <a:pt x="18226" y="8734"/>
                    </a:cubicBezTo>
                    <a:lnTo>
                      <a:pt x="17325" y="9511"/>
                    </a:lnTo>
                    <a:lnTo>
                      <a:pt x="17026" y="9271"/>
                    </a:lnTo>
                    <a:cubicBezTo>
                      <a:pt x="16928" y="9193"/>
                      <a:pt x="16764" y="9189"/>
                      <a:pt x="16660" y="9263"/>
                    </a:cubicBezTo>
                    <a:cubicBezTo>
                      <a:pt x="16555" y="9336"/>
                      <a:pt x="16548" y="9459"/>
                      <a:pt x="16646" y="9538"/>
                    </a:cubicBezTo>
                    <a:lnTo>
                      <a:pt x="17143" y="9934"/>
                    </a:lnTo>
                    <a:cubicBezTo>
                      <a:pt x="17192" y="9974"/>
                      <a:pt x="17260" y="9997"/>
                      <a:pt x="17332" y="9997"/>
                    </a:cubicBezTo>
                    <a:cubicBezTo>
                      <a:pt x="17333" y="9997"/>
                      <a:pt x="17337" y="9997"/>
                      <a:pt x="17338" y="9997"/>
                    </a:cubicBezTo>
                    <a:cubicBezTo>
                      <a:pt x="17412" y="9996"/>
                      <a:pt x="17479" y="9971"/>
                      <a:pt x="17527" y="9929"/>
                    </a:cubicBezTo>
                    <a:lnTo>
                      <a:pt x="18617" y="8989"/>
                    </a:lnTo>
                    <a:cubicBezTo>
                      <a:pt x="18711" y="8908"/>
                      <a:pt x="18701" y="8785"/>
                      <a:pt x="18593" y="8714"/>
                    </a:cubicBezTo>
                    <a:cubicBezTo>
                      <a:pt x="18539" y="8679"/>
                      <a:pt x="18470" y="8664"/>
                      <a:pt x="18404" y="8667"/>
                    </a:cubicBezTo>
                    <a:close/>
                    <a:moveTo>
                      <a:pt x="2780" y="11266"/>
                    </a:moveTo>
                    <a:lnTo>
                      <a:pt x="15405" y="11266"/>
                    </a:lnTo>
                    <a:lnTo>
                      <a:pt x="15405" y="13385"/>
                    </a:lnTo>
                    <a:lnTo>
                      <a:pt x="2780" y="13385"/>
                    </a:lnTo>
                    <a:lnTo>
                      <a:pt x="2780" y="11266"/>
                    </a:lnTo>
                    <a:close/>
                    <a:moveTo>
                      <a:pt x="17628" y="11266"/>
                    </a:moveTo>
                    <a:cubicBezTo>
                      <a:pt x="18408" y="11266"/>
                      <a:pt x="19040" y="11740"/>
                      <a:pt x="19040" y="12326"/>
                    </a:cubicBezTo>
                    <a:cubicBezTo>
                      <a:pt x="19040" y="12911"/>
                      <a:pt x="18408" y="13385"/>
                      <a:pt x="17628" y="13385"/>
                    </a:cubicBezTo>
                    <a:cubicBezTo>
                      <a:pt x="16849" y="13385"/>
                      <a:pt x="16217" y="12911"/>
                      <a:pt x="16217" y="12326"/>
                    </a:cubicBezTo>
                    <a:cubicBezTo>
                      <a:pt x="16217" y="11740"/>
                      <a:pt x="16849" y="11266"/>
                      <a:pt x="17628" y="11266"/>
                    </a:cubicBezTo>
                    <a:close/>
                    <a:moveTo>
                      <a:pt x="2780" y="14320"/>
                    </a:moveTo>
                    <a:lnTo>
                      <a:pt x="15405" y="14320"/>
                    </a:lnTo>
                    <a:lnTo>
                      <a:pt x="15405" y="16440"/>
                    </a:lnTo>
                    <a:lnTo>
                      <a:pt x="2780" y="16440"/>
                    </a:lnTo>
                    <a:lnTo>
                      <a:pt x="2780" y="14320"/>
                    </a:lnTo>
                    <a:close/>
                    <a:moveTo>
                      <a:pt x="17628" y="14320"/>
                    </a:moveTo>
                    <a:cubicBezTo>
                      <a:pt x="18408" y="14320"/>
                      <a:pt x="19040" y="14795"/>
                      <a:pt x="19040" y="15380"/>
                    </a:cubicBezTo>
                    <a:cubicBezTo>
                      <a:pt x="19040" y="15965"/>
                      <a:pt x="18408" y="16440"/>
                      <a:pt x="17628" y="16440"/>
                    </a:cubicBezTo>
                    <a:cubicBezTo>
                      <a:pt x="16849" y="16440"/>
                      <a:pt x="16217" y="15965"/>
                      <a:pt x="16217" y="15380"/>
                    </a:cubicBezTo>
                    <a:cubicBezTo>
                      <a:pt x="16217" y="14795"/>
                      <a:pt x="16849" y="14320"/>
                      <a:pt x="17628" y="14320"/>
                    </a:cubicBezTo>
                    <a:close/>
                    <a:moveTo>
                      <a:pt x="2780" y="17373"/>
                    </a:moveTo>
                    <a:lnTo>
                      <a:pt x="15405" y="17373"/>
                    </a:lnTo>
                    <a:lnTo>
                      <a:pt x="15405" y="19492"/>
                    </a:lnTo>
                    <a:lnTo>
                      <a:pt x="2780" y="19492"/>
                    </a:lnTo>
                    <a:lnTo>
                      <a:pt x="2780" y="17373"/>
                    </a:lnTo>
                    <a:close/>
                    <a:moveTo>
                      <a:pt x="17628" y="17373"/>
                    </a:moveTo>
                    <a:cubicBezTo>
                      <a:pt x="18408" y="17373"/>
                      <a:pt x="19040" y="17847"/>
                      <a:pt x="19040" y="18433"/>
                    </a:cubicBezTo>
                    <a:cubicBezTo>
                      <a:pt x="19040" y="19018"/>
                      <a:pt x="18408" y="19492"/>
                      <a:pt x="17628" y="19492"/>
                    </a:cubicBezTo>
                    <a:cubicBezTo>
                      <a:pt x="16849" y="19492"/>
                      <a:pt x="16217" y="19018"/>
                      <a:pt x="16217" y="18433"/>
                    </a:cubicBezTo>
                    <a:cubicBezTo>
                      <a:pt x="16217" y="17847"/>
                      <a:pt x="16849" y="17373"/>
                      <a:pt x="17628" y="17373"/>
                    </a:cubicBezTo>
                    <a:close/>
                  </a:path>
                </a:pathLst>
              </a:custGeom>
              <a:solidFill>
                <a:srgbClr val="FFFFFF"/>
              </a:solidFill>
              <a:ln w="12700" cap="flat">
                <a:noFill/>
                <a:miter lim="400000"/>
              </a:ln>
              <a:effectLst/>
            </p:spPr>
            <p:txBody>
              <a:bodyPr wrap="square" lIns="71437" tIns="71437" rIns="71437" bIns="71437" numCol="1" anchor="ctr">
                <a:noAutofit/>
              </a:bodyPr>
              <a:lstStyle/>
              <a:p>
                <a:pPr>
                  <a:defRPr b="0" sz="3000">
                    <a:solidFill>
                      <a:srgbClr val="000000"/>
                    </a:solidFill>
                    <a:latin typeface="+mn-lt"/>
                    <a:ea typeface="+mn-ea"/>
                    <a:cs typeface="+mn-cs"/>
                    <a:sym typeface="Helvetica Neue Medium"/>
                  </a:defRPr>
                </a:pPr>
              </a:p>
            </p:txBody>
          </p:sp>
          <p:sp>
            <p:nvSpPr>
              <p:cNvPr id="910" name="Ballot"/>
              <p:cNvSpPr/>
              <p:nvPr/>
            </p:nvSpPr>
            <p:spPr>
              <a:xfrm>
                <a:off x="3149662" y="768742"/>
                <a:ext cx="464261" cy="6183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2342"/>
                    </a:lnTo>
                    <a:lnTo>
                      <a:pt x="18478" y="0"/>
                    </a:lnTo>
                    <a:lnTo>
                      <a:pt x="0" y="0"/>
                    </a:lnTo>
                    <a:close/>
                    <a:moveTo>
                      <a:pt x="2780" y="2106"/>
                    </a:moveTo>
                    <a:lnTo>
                      <a:pt x="15405" y="2106"/>
                    </a:lnTo>
                    <a:lnTo>
                      <a:pt x="15405" y="4225"/>
                    </a:lnTo>
                    <a:lnTo>
                      <a:pt x="2780" y="4225"/>
                    </a:lnTo>
                    <a:lnTo>
                      <a:pt x="2780" y="2106"/>
                    </a:lnTo>
                    <a:close/>
                    <a:moveTo>
                      <a:pt x="17628" y="2106"/>
                    </a:moveTo>
                    <a:cubicBezTo>
                      <a:pt x="18408" y="2106"/>
                      <a:pt x="19040" y="2581"/>
                      <a:pt x="19040" y="3166"/>
                    </a:cubicBezTo>
                    <a:cubicBezTo>
                      <a:pt x="19040" y="3751"/>
                      <a:pt x="18408" y="4225"/>
                      <a:pt x="17628" y="4225"/>
                    </a:cubicBezTo>
                    <a:cubicBezTo>
                      <a:pt x="16849" y="4225"/>
                      <a:pt x="16217" y="3751"/>
                      <a:pt x="16217" y="3166"/>
                    </a:cubicBezTo>
                    <a:cubicBezTo>
                      <a:pt x="16217" y="2581"/>
                      <a:pt x="16849" y="2106"/>
                      <a:pt x="17628" y="2106"/>
                    </a:cubicBezTo>
                    <a:close/>
                    <a:moveTo>
                      <a:pt x="2780" y="5160"/>
                    </a:moveTo>
                    <a:lnTo>
                      <a:pt x="15405" y="5160"/>
                    </a:lnTo>
                    <a:lnTo>
                      <a:pt x="15405" y="7278"/>
                    </a:lnTo>
                    <a:lnTo>
                      <a:pt x="2780" y="7278"/>
                    </a:lnTo>
                    <a:lnTo>
                      <a:pt x="2780" y="5160"/>
                    </a:lnTo>
                    <a:close/>
                    <a:moveTo>
                      <a:pt x="17628" y="5160"/>
                    </a:moveTo>
                    <a:cubicBezTo>
                      <a:pt x="18408" y="5160"/>
                      <a:pt x="19040" y="5635"/>
                      <a:pt x="19040" y="6220"/>
                    </a:cubicBezTo>
                    <a:cubicBezTo>
                      <a:pt x="19040" y="6805"/>
                      <a:pt x="18408" y="7278"/>
                      <a:pt x="17628" y="7278"/>
                    </a:cubicBezTo>
                    <a:cubicBezTo>
                      <a:pt x="16849" y="7278"/>
                      <a:pt x="16217" y="6805"/>
                      <a:pt x="16217" y="6220"/>
                    </a:cubicBezTo>
                    <a:cubicBezTo>
                      <a:pt x="16217" y="5635"/>
                      <a:pt x="16849" y="5160"/>
                      <a:pt x="17628" y="5160"/>
                    </a:cubicBezTo>
                    <a:close/>
                    <a:moveTo>
                      <a:pt x="2780" y="8213"/>
                    </a:moveTo>
                    <a:lnTo>
                      <a:pt x="15405" y="8213"/>
                    </a:lnTo>
                    <a:lnTo>
                      <a:pt x="15405" y="10333"/>
                    </a:lnTo>
                    <a:lnTo>
                      <a:pt x="2780" y="10333"/>
                    </a:lnTo>
                    <a:lnTo>
                      <a:pt x="2780" y="8213"/>
                    </a:lnTo>
                    <a:close/>
                    <a:moveTo>
                      <a:pt x="17628" y="8213"/>
                    </a:moveTo>
                    <a:cubicBezTo>
                      <a:pt x="18408" y="8213"/>
                      <a:pt x="19040" y="8688"/>
                      <a:pt x="19040" y="9273"/>
                    </a:cubicBezTo>
                    <a:cubicBezTo>
                      <a:pt x="19040" y="9858"/>
                      <a:pt x="18408" y="10333"/>
                      <a:pt x="17628" y="10333"/>
                    </a:cubicBezTo>
                    <a:cubicBezTo>
                      <a:pt x="16849" y="10333"/>
                      <a:pt x="16217" y="9858"/>
                      <a:pt x="16217" y="9273"/>
                    </a:cubicBezTo>
                    <a:cubicBezTo>
                      <a:pt x="16217" y="8688"/>
                      <a:pt x="16849" y="8213"/>
                      <a:pt x="17628" y="8213"/>
                    </a:cubicBezTo>
                    <a:close/>
                    <a:moveTo>
                      <a:pt x="18404" y="8667"/>
                    </a:moveTo>
                    <a:cubicBezTo>
                      <a:pt x="18338" y="8670"/>
                      <a:pt x="18273" y="8694"/>
                      <a:pt x="18226" y="8734"/>
                    </a:cubicBezTo>
                    <a:lnTo>
                      <a:pt x="17325" y="9511"/>
                    </a:lnTo>
                    <a:lnTo>
                      <a:pt x="17026" y="9271"/>
                    </a:lnTo>
                    <a:cubicBezTo>
                      <a:pt x="16928" y="9193"/>
                      <a:pt x="16764" y="9189"/>
                      <a:pt x="16660" y="9263"/>
                    </a:cubicBezTo>
                    <a:cubicBezTo>
                      <a:pt x="16555" y="9336"/>
                      <a:pt x="16548" y="9459"/>
                      <a:pt x="16646" y="9538"/>
                    </a:cubicBezTo>
                    <a:lnTo>
                      <a:pt x="17143" y="9934"/>
                    </a:lnTo>
                    <a:cubicBezTo>
                      <a:pt x="17192" y="9974"/>
                      <a:pt x="17260" y="9997"/>
                      <a:pt x="17332" y="9997"/>
                    </a:cubicBezTo>
                    <a:cubicBezTo>
                      <a:pt x="17333" y="9997"/>
                      <a:pt x="17337" y="9997"/>
                      <a:pt x="17338" y="9997"/>
                    </a:cubicBezTo>
                    <a:cubicBezTo>
                      <a:pt x="17412" y="9996"/>
                      <a:pt x="17479" y="9971"/>
                      <a:pt x="17527" y="9929"/>
                    </a:cubicBezTo>
                    <a:lnTo>
                      <a:pt x="18617" y="8989"/>
                    </a:lnTo>
                    <a:cubicBezTo>
                      <a:pt x="18711" y="8908"/>
                      <a:pt x="18701" y="8785"/>
                      <a:pt x="18593" y="8714"/>
                    </a:cubicBezTo>
                    <a:cubicBezTo>
                      <a:pt x="18539" y="8679"/>
                      <a:pt x="18470" y="8664"/>
                      <a:pt x="18404" y="8667"/>
                    </a:cubicBezTo>
                    <a:close/>
                    <a:moveTo>
                      <a:pt x="2780" y="11266"/>
                    </a:moveTo>
                    <a:lnTo>
                      <a:pt x="15405" y="11266"/>
                    </a:lnTo>
                    <a:lnTo>
                      <a:pt x="15405" y="13385"/>
                    </a:lnTo>
                    <a:lnTo>
                      <a:pt x="2780" y="13385"/>
                    </a:lnTo>
                    <a:lnTo>
                      <a:pt x="2780" y="11266"/>
                    </a:lnTo>
                    <a:close/>
                    <a:moveTo>
                      <a:pt x="17628" y="11266"/>
                    </a:moveTo>
                    <a:cubicBezTo>
                      <a:pt x="18408" y="11266"/>
                      <a:pt x="19040" y="11740"/>
                      <a:pt x="19040" y="12326"/>
                    </a:cubicBezTo>
                    <a:cubicBezTo>
                      <a:pt x="19040" y="12911"/>
                      <a:pt x="18408" y="13385"/>
                      <a:pt x="17628" y="13385"/>
                    </a:cubicBezTo>
                    <a:cubicBezTo>
                      <a:pt x="16849" y="13385"/>
                      <a:pt x="16217" y="12911"/>
                      <a:pt x="16217" y="12326"/>
                    </a:cubicBezTo>
                    <a:cubicBezTo>
                      <a:pt x="16217" y="11740"/>
                      <a:pt x="16849" y="11266"/>
                      <a:pt x="17628" y="11266"/>
                    </a:cubicBezTo>
                    <a:close/>
                    <a:moveTo>
                      <a:pt x="2780" y="14320"/>
                    </a:moveTo>
                    <a:lnTo>
                      <a:pt x="15405" y="14320"/>
                    </a:lnTo>
                    <a:lnTo>
                      <a:pt x="15405" y="16440"/>
                    </a:lnTo>
                    <a:lnTo>
                      <a:pt x="2780" y="16440"/>
                    </a:lnTo>
                    <a:lnTo>
                      <a:pt x="2780" y="14320"/>
                    </a:lnTo>
                    <a:close/>
                    <a:moveTo>
                      <a:pt x="17628" y="14320"/>
                    </a:moveTo>
                    <a:cubicBezTo>
                      <a:pt x="18408" y="14320"/>
                      <a:pt x="19040" y="14795"/>
                      <a:pt x="19040" y="15380"/>
                    </a:cubicBezTo>
                    <a:cubicBezTo>
                      <a:pt x="19040" y="15965"/>
                      <a:pt x="18408" y="16440"/>
                      <a:pt x="17628" y="16440"/>
                    </a:cubicBezTo>
                    <a:cubicBezTo>
                      <a:pt x="16849" y="16440"/>
                      <a:pt x="16217" y="15965"/>
                      <a:pt x="16217" y="15380"/>
                    </a:cubicBezTo>
                    <a:cubicBezTo>
                      <a:pt x="16217" y="14795"/>
                      <a:pt x="16849" y="14320"/>
                      <a:pt x="17628" y="14320"/>
                    </a:cubicBezTo>
                    <a:close/>
                    <a:moveTo>
                      <a:pt x="2780" y="17373"/>
                    </a:moveTo>
                    <a:lnTo>
                      <a:pt x="15405" y="17373"/>
                    </a:lnTo>
                    <a:lnTo>
                      <a:pt x="15405" y="19492"/>
                    </a:lnTo>
                    <a:lnTo>
                      <a:pt x="2780" y="19492"/>
                    </a:lnTo>
                    <a:lnTo>
                      <a:pt x="2780" y="17373"/>
                    </a:lnTo>
                    <a:close/>
                    <a:moveTo>
                      <a:pt x="17628" y="17373"/>
                    </a:moveTo>
                    <a:cubicBezTo>
                      <a:pt x="18408" y="17373"/>
                      <a:pt x="19040" y="17847"/>
                      <a:pt x="19040" y="18433"/>
                    </a:cubicBezTo>
                    <a:cubicBezTo>
                      <a:pt x="19040" y="19018"/>
                      <a:pt x="18408" y="19492"/>
                      <a:pt x="17628" y="19492"/>
                    </a:cubicBezTo>
                    <a:cubicBezTo>
                      <a:pt x="16849" y="19492"/>
                      <a:pt x="16217" y="19018"/>
                      <a:pt x="16217" y="18433"/>
                    </a:cubicBezTo>
                    <a:cubicBezTo>
                      <a:pt x="16217" y="17847"/>
                      <a:pt x="16849" y="17373"/>
                      <a:pt x="17628" y="17373"/>
                    </a:cubicBezTo>
                    <a:close/>
                  </a:path>
                </a:pathLst>
              </a:custGeom>
              <a:solidFill>
                <a:srgbClr val="FFFFFF"/>
              </a:solidFill>
              <a:ln w="12700" cap="flat">
                <a:noFill/>
                <a:miter lim="400000"/>
              </a:ln>
              <a:effectLst/>
            </p:spPr>
            <p:txBody>
              <a:bodyPr wrap="square" lIns="71437" tIns="71437" rIns="71437" bIns="71437" numCol="1" anchor="ctr">
                <a:noAutofit/>
              </a:bodyPr>
              <a:lstStyle/>
              <a:p>
                <a:pPr>
                  <a:defRPr b="0" sz="3000">
                    <a:solidFill>
                      <a:srgbClr val="000000"/>
                    </a:solidFill>
                    <a:latin typeface="+mn-lt"/>
                    <a:ea typeface="+mn-ea"/>
                    <a:cs typeface="+mn-cs"/>
                    <a:sym typeface="Helvetica Neue Medium"/>
                  </a:defRPr>
                </a:pPr>
              </a:p>
            </p:txBody>
          </p:sp>
          <p:sp>
            <p:nvSpPr>
              <p:cNvPr id="911" name="Ballot"/>
              <p:cNvSpPr/>
              <p:nvPr/>
            </p:nvSpPr>
            <p:spPr>
              <a:xfrm>
                <a:off x="338566" y="1475325"/>
                <a:ext cx="464261" cy="6183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2342"/>
                    </a:lnTo>
                    <a:lnTo>
                      <a:pt x="18478" y="0"/>
                    </a:lnTo>
                    <a:lnTo>
                      <a:pt x="0" y="0"/>
                    </a:lnTo>
                    <a:close/>
                    <a:moveTo>
                      <a:pt x="2780" y="2106"/>
                    </a:moveTo>
                    <a:lnTo>
                      <a:pt x="15405" y="2106"/>
                    </a:lnTo>
                    <a:lnTo>
                      <a:pt x="15405" y="4225"/>
                    </a:lnTo>
                    <a:lnTo>
                      <a:pt x="2780" y="4225"/>
                    </a:lnTo>
                    <a:lnTo>
                      <a:pt x="2780" y="2106"/>
                    </a:lnTo>
                    <a:close/>
                    <a:moveTo>
                      <a:pt x="17628" y="2106"/>
                    </a:moveTo>
                    <a:cubicBezTo>
                      <a:pt x="18408" y="2106"/>
                      <a:pt x="19040" y="2581"/>
                      <a:pt x="19040" y="3166"/>
                    </a:cubicBezTo>
                    <a:cubicBezTo>
                      <a:pt x="19040" y="3751"/>
                      <a:pt x="18408" y="4225"/>
                      <a:pt x="17628" y="4225"/>
                    </a:cubicBezTo>
                    <a:cubicBezTo>
                      <a:pt x="16849" y="4225"/>
                      <a:pt x="16217" y="3751"/>
                      <a:pt x="16217" y="3166"/>
                    </a:cubicBezTo>
                    <a:cubicBezTo>
                      <a:pt x="16217" y="2581"/>
                      <a:pt x="16849" y="2106"/>
                      <a:pt x="17628" y="2106"/>
                    </a:cubicBezTo>
                    <a:close/>
                    <a:moveTo>
                      <a:pt x="2780" y="5160"/>
                    </a:moveTo>
                    <a:lnTo>
                      <a:pt x="15405" y="5160"/>
                    </a:lnTo>
                    <a:lnTo>
                      <a:pt x="15405" y="7278"/>
                    </a:lnTo>
                    <a:lnTo>
                      <a:pt x="2780" y="7278"/>
                    </a:lnTo>
                    <a:lnTo>
                      <a:pt x="2780" y="5160"/>
                    </a:lnTo>
                    <a:close/>
                    <a:moveTo>
                      <a:pt x="17628" y="5160"/>
                    </a:moveTo>
                    <a:cubicBezTo>
                      <a:pt x="18408" y="5160"/>
                      <a:pt x="19040" y="5635"/>
                      <a:pt x="19040" y="6220"/>
                    </a:cubicBezTo>
                    <a:cubicBezTo>
                      <a:pt x="19040" y="6805"/>
                      <a:pt x="18408" y="7278"/>
                      <a:pt x="17628" y="7278"/>
                    </a:cubicBezTo>
                    <a:cubicBezTo>
                      <a:pt x="16849" y="7278"/>
                      <a:pt x="16217" y="6805"/>
                      <a:pt x="16217" y="6220"/>
                    </a:cubicBezTo>
                    <a:cubicBezTo>
                      <a:pt x="16217" y="5635"/>
                      <a:pt x="16849" y="5160"/>
                      <a:pt x="17628" y="5160"/>
                    </a:cubicBezTo>
                    <a:close/>
                    <a:moveTo>
                      <a:pt x="2780" y="8213"/>
                    </a:moveTo>
                    <a:lnTo>
                      <a:pt x="15405" y="8213"/>
                    </a:lnTo>
                    <a:lnTo>
                      <a:pt x="15405" y="10333"/>
                    </a:lnTo>
                    <a:lnTo>
                      <a:pt x="2780" y="10333"/>
                    </a:lnTo>
                    <a:lnTo>
                      <a:pt x="2780" y="8213"/>
                    </a:lnTo>
                    <a:close/>
                    <a:moveTo>
                      <a:pt x="17628" y="8213"/>
                    </a:moveTo>
                    <a:cubicBezTo>
                      <a:pt x="18408" y="8213"/>
                      <a:pt x="19040" y="8688"/>
                      <a:pt x="19040" y="9273"/>
                    </a:cubicBezTo>
                    <a:cubicBezTo>
                      <a:pt x="19040" y="9858"/>
                      <a:pt x="18408" y="10333"/>
                      <a:pt x="17628" y="10333"/>
                    </a:cubicBezTo>
                    <a:cubicBezTo>
                      <a:pt x="16849" y="10333"/>
                      <a:pt x="16217" y="9858"/>
                      <a:pt x="16217" y="9273"/>
                    </a:cubicBezTo>
                    <a:cubicBezTo>
                      <a:pt x="16217" y="8688"/>
                      <a:pt x="16849" y="8213"/>
                      <a:pt x="17628" y="8213"/>
                    </a:cubicBezTo>
                    <a:close/>
                    <a:moveTo>
                      <a:pt x="18404" y="8667"/>
                    </a:moveTo>
                    <a:cubicBezTo>
                      <a:pt x="18338" y="8670"/>
                      <a:pt x="18273" y="8694"/>
                      <a:pt x="18226" y="8734"/>
                    </a:cubicBezTo>
                    <a:lnTo>
                      <a:pt x="17325" y="9511"/>
                    </a:lnTo>
                    <a:lnTo>
                      <a:pt x="17026" y="9271"/>
                    </a:lnTo>
                    <a:cubicBezTo>
                      <a:pt x="16928" y="9193"/>
                      <a:pt x="16764" y="9189"/>
                      <a:pt x="16660" y="9263"/>
                    </a:cubicBezTo>
                    <a:cubicBezTo>
                      <a:pt x="16555" y="9336"/>
                      <a:pt x="16548" y="9459"/>
                      <a:pt x="16646" y="9538"/>
                    </a:cubicBezTo>
                    <a:lnTo>
                      <a:pt x="17143" y="9934"/>
                    </a:lnTo>
                    <a:cubicBezTo>
                      <a:pt x="17192" y="9974"/>
                      <a:pt x="17260" y="9997"/>
                      <a:pt x="17332" y="9997"/>
                    </a:cubicBezTo>
                    <a:cubicBezTo>
                      <a:pt x="17333" y="9997"/>
                      <a:pt x="17337" y="9997"/>
                      <a:pt x="17338" y="9997"/>
                    </a:cubicBezTo>
                    <a:cubicBezTo>
                      <a:pt x="17412" y="9996"/>
                      <a:pt x="17479" y="9971"/>
                      <a:pt x="17527" y="9929"/>
                    </a:cubicBezTo>
                    <a:lnTo>
                      <a:pt x="18617" y="8989"/>
                    </a:lnTo>
                    <a:cubicBezTo>
                      <a:pt x="18711" y="8908"/>
                      <a:pt x="18701" y="8785"/>
                      <a:pt x="18593" y="8714"/>
                    </a:cubicBezTo>
                    <a:cubicBezTo>
                      <a:pt x="18539" y="8679"/>
                      <a:pt x="18470" y="8664"/>
                      <a:pt x="18404" y="8667"/>
                    </a:cubicBezTo>
                    <a:close/>
                    <a:moveTo>
                      <a:pt x="2780" y="11266"/>
                    </a:moveTo>
                    <a:lnTo>
                      <a:pt x="15405" y="11266"/>
                    </a:lnTo>
                    <a:lnTo>
                      <a:pt x="15405" y="13385"/>
                    </a:lnTo>
                    <a:lnTo>
                      <a:pt x="2780" y="13385"/>
                    </a:lnTo>
                    <a:lnTo>
                      <a:pt x="2780" y="11266"/>
                    </a:lnTo>
                    <a:close/>
                    <a:moveTo>
                      <a:pt x="17628" y="11266"/>
                    </a:moveTo>
                    <a:cubicBezTo>
                      <a:pt x="18408" y="11266"/>
                      <a:pt x="19040" y="11740"/>
                      <a:pt x="19040" y="12326"/>
                    </a:cubicBezTo>
                    <a:cubicBezTo>
                      <a:pt x="19040" y="12911"/>
                      <a:pt x="18408" y="13385"/>
                      <a:pt x="17628" y="13385"/>
                    </a:cubicBezTo>
                    <a:cubicBezTo>
                      <a:pt x="16849" y="13385"/>
                      <a:pt x="16217" y="12911"/>
                      <a:pt x="16217" y="12326"/>
                    </a:cubicBezTo>
                    <a:cubicBezTo>
                      <a:pt x="16217" y="11740"/>
                      <a:pt x="16849" y="11266"/>
                      <a:pt x="17628" y="11266"/>
                    </a:cubicBezTo>
                    <a:close/>
                    <a:moveTo>
                      <a:pt x="2780" y="14320"/>
                    </a:moveTo>
                    <a:lnTo>
                      <a:pt x="15405" y="14320"/>
                    </a:lnTo>
                    <a:lnTo>
                      <a:pt x="15405" y="16440"/>
                    </a:lnTo>
                    <a:lnTo>
                      <a:pt x="2780" y="16440"/>
                    </a:lnTo>
                    <a:lnTo>
                      <a:pt x="2780" y="14320"/>
                    </a:lnTo>
                    <a:close/>
                    <a:moveTo>
                      <a:pt x="17628" y="14320"/>
                    </a:moveTo>
                    <a:cubicBezTo>
                      <a:pt x="18408" y="14320"/>
                      <a:pt x="19040" y="14795"/>
                      <a:pt x="19040" y="15380"/>
                    </a:cubicBezTo>
                    <a:cubicBezTo>
                      <a:pt x="19040" y="15965"/>
                      <a:pt x="18408" y="16440"/>
                      <a:pt x="17628" y="16440"/>
                    </a:cubicBezTo>
                    <a:cubicBezTo>
                      <a:pt x="16849" y="16440"/>
                      <a:pt x="16217" y="15965"/>
                      <a:pt x="16217" y="15380"/>
                    </a:cubicBezTo>
                    <a:cubicBezTo>
                      <a:pt x="16217" y="14795"/>
                      <a:pt x="16849" y="14320"/>
                      <a:pt x="17628" y="14320"/>
                    </a:cubicBezTo>
                    <a:close/>
                    <a:moveTo>
                      <a:pt x="2780" y="17373"/>
                    </a:moveTo>
                    <a:lnTo>
                      <a:pt x="15405" y="17373"/>
                    </a:lnTo>
                    <a:lnTo>
                      <a:pt x="15405" y="19492"/>
                    </a:lnTo>
                    <a:lnTo>
                      <a:pt x="2780" y="19492"/>
                    </a:lnTo>
                    <a:lnTo>
                      <a:pt x="2780" y="17373"/>
                    </a:lnTo>
                    <a:close/>
                    <a:moveTo>
                      <a:pt x="17628" y="17373"/>
                    </a:moveTo>
                    <a:cubicBezTo>
                      <a:pt x="18408" y="17373"/>
                      <a:pt x="19040" y="17847"/>
                      <a:pt x="19040" y="18433"/>
                    </a:cubicBezTo>
                    <a:cubicBezTo>
                      <a:pt x="19040" y="19018"/>
                      <a:pt x="18408" y="19492"/>
                      <a:pt x="17628" y="19492"/>
                    </a:cubicBezTo>
                    <a:cubicBezTo>
                      <a:pt x="16849" y="19492"/>
                      <a:pt x="16217" y="19018"/>
                      <a:pt x="16217" y="18433"/>
                    </a:cubicBezTo>
                    <a:cubicBezTo>
                      <a:pt x="16217" y="17847"/>
                      <a:pt x="16849" y="17373"/>
                      <a:pt x="17628" y="17373"/>
                    </a:cubicBezTo>
                    <a:close/>
                  </a:path>
                </a:pathLst>
              </a:custGeom>
              <a:solidFill>
                <a:srgbClr val="FFFFFF"/>
              </a:solidFill>
              <a:ln w="12700" cap="flat">
                <a:noFill/>
                <a:miter lim="400000"/>
              </a:ln>
              <a:effectLst/>
            </p:spPr>
            <p:txBody>
              <a:bodyPr wrap="square" lIns="71437" tIns="71437" rIns="71437" bIns="71437" numCol="1" anchor="ctr">
                <a:noAutofit/>
              </a:bodyPr>
              <a:lstStyle/>
              <a:p>
                <a:pPr>
                  <a:defRPr b="0" sz="3000">
                    <a:solidFill>
                      <a:srgbClr val="000000"/>
                    </a:solidFill>
                    <a:latin typeface="+mn-lt"/>
                    <a:ea typeface="+mn-ea"/>
                    <a:cs typeface="+mn-cs"/>
                    <a:sym typeface="Helvetica Neue Medium"/>
                  </a:defRPr>
                </a:pPr>
              </a:p>
            </p:txBody>
          </p:sp>
          <p:sp>
            <p:nvSpPr>
              <p:cNvPr id="912" name="Ballot"/>
              <p:cNvSpPr/>
              <p:nvPr/>
            </p:nvSpPr>
            <p:spPr>
              <a:xfrm>
                <a:off x="900785" y="1475325"/>
                <a:ext cx="464261" cy="6183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2342"/>
                    </a:lnTo>
                    <a:lnTo>
                      <a:pt x="18478" y="0"/>
                    </a:lnTo>
                    <a:lnTo>
                      <a:pt x="0" y="0"/>
                    </a:lnTo>
                    <a:close/>
                    <a:moveTo>
                      <a:pt x="2780" y="2106"/>
                    </a:moveTo>
                    <a:lnTo>
                      <a:pt x="15405" y="2106"/>
                    </a:lnTo>
                    <a:lnTo>
                      <a:pt x="15405" y="4225"/>
                    </a:lnTo>
                    <a:lnTo>
                      <a:pt x="2780" y="4225"/>
                    </a:lnTo>
                    <a:lnTo>
                      <a:pt x="2780" y="2106"/>
                    </a:lnTo>
                    <a:close/>
                    <a:moveTo>
                      <a:pt x="17628" y="2106"/>
                    </a:moveTo>
                    <a:cubicBezTo>
                      <a:pt x="18408" y="2106"/>
                      <a:pt x="19040" y="2581"/>
                      <a:pt x="19040" y="3166"/>
                    </a:cubicBezTo>
                    <a:cubicBezTo>
                      <a:pt x="19040" y="3751"/>
                      <a:pt x="18408" y="4225"/>
                      <a:pt x="17628" y="4225"/>
                    </a:cubicBezTo>
                    <a:cubicBezTo>
                      <a:pt x="16849" y="4225"/>
                      <a:pt x="16217" y="3751"/>
                      <a:pt x="16217" y="3166"/>
                    </a:cubicBezTo>
                    <a:cubicBezTo>
                      <a:pt x="16217" y="2581"/>
                      <a:pt x="16849" y="2106"/>
                      <a:pt x="17628" y="2106"/>
                    </a:cubicBezTo>
                    <a:close/>
                    <a:moveTo>
                      <a:pt x="2780" y="5160"/>
                    </a:moveTo>
                    <a:lnTo>
                      <a:pt x="15405" y="5160"/>
                    </a:lnTo>
                    <a:lnTo>
                      <a:pt x="15405" y="7278"/>
                    </a:lnTo>
                    <a:lnTo>
                      <a:pt x="2780" y="7278"/>
                    </a:lnTo>
                    <a:lnTo>
                      <a:pt x="2780" y="5160"/>
                    </a:lnTo>
                    <a:close/>
                    <a:moveTo>
                      <a:pt x="17628" y="5160"/>
                    </a:moveTo>
                    <a:cubicBezTo>
                      <a:pt x="18408" y="5160"/>
                      <a:pt x="19040" y="5635"/>
                      <a:pt x="19040" y="6220"/>
                    </a:cubicBezTo>
                    <a:cubicBezTo>
                      <a:pt x="19040" y="6805"/>
                      <a:pt x="18408" y="7278"/>
                      <a:pt x="17628" y="7278"/>
                    </a:cubicBezTo>
                    <a:cubicBezTo>
                      <a:pt x="16849" y="7278"/>
                      <a:pt x="16217" y="6805"/>
                      <a:pt x="16217" y="6220"/>
                    </a:cubicBezTo>
                    <a:cubicBezTo>
                      <a:pt x="16217" y="5635"/>
                      <a:pt x="16849" y="5160"/>
                      <a:pt x="17628" y="5160"/>
                    </a:cubicBezTo>
                    <a:close/>
                    <a:moveTo>
                      <a:pt x="2780" y="8213"/>
                    </a:moveTo>
                    <a:lnTo>
                      <a:pt x="15405" y="8213"/>
                    </a:lnTo>
                    <a:lnTo>
                      <a:pt x="15405" y="10333"/>
                    </a:lnTo>
                    <a:lnTo>
                      <a:pt x="2780" y="10333"/>
                    </a:lnTo>
                    <a:lnTo>
                      <a:pt x="2780" y="8213"/>
                    </a:lnTo>
                    <a:close/>
                    <a:moveTo>
                      <a:pt x="17628" y="8213"/>
                    </a:moveTo>
                    <a:cubicBezTo>
                      <a:pt x="18408" y="8213"/>
                      <a:pt x="19040" y="8688"/>
                      <a:pt x="19040" y="9273"/>
                    </a:cubicBezTo>
                    <a:cubicBezTo>
                      <a:pt x="19040" y="9858"/>
                      <a:pt x="18408" y="10333"/>
                      <a:pt x="17628" y="10333"/>
                    </a:cubicBezTo>
                    <a:cubicBezTo>
                      <a:pt x="16849" y="10333"/>
                      <a:pt x="16217" y="9858"/>
                      <a:pt x="16217" y="9273"/>
                    </a:cubicBezTo>
                    <a:cubicBezTo>
                      <a:pt x="16217" y="8688"/>
                      <a:pt x="16849" y="8213"/>
                      <a:pt x="17628" y="8213"/>
                    </a:cubicBezTo>
                    <a:close/>
                    <a:moveTo>
                      <a:pt x="18404" y="8667"/>
                    </a:moveTo>
                    <a:cubicBezTo>
                      <a:pt x="18338" y="8670"/>
                      <a:pt x="18273" y="8694"/>
                      <a:pt x="18226" y="8734"/>
                    </a:cubicBezTo>
                    <a:lnTo>
                      <a:pt x="17325" y="9511"/>
                    </a:lnTo>
                    <a:lnTo>
                      <a:pt x="17026" y="9271"/>
                    </a:lnTo>
                    <a:cubicBezTo>
                      <a:pt x="16928" y="9193"/>
                      <a:pt x="16764" y="9189"/>
                      <a:pt x="16660" y="9263"/>
                    </a:cubicBezTo>
                    <a:cubicBezTo>
                      <a:pt x="16555" y="9336"/>
                      <a:pt x="16548" y="9459"/>
                      <a:pt x="16646" y="9538"/>
                    </a:cubicBezTo>
                    <a:lnTo>
                      <a:pt x="17143" y="9934"/>
                    </a:lnTo>
                    <a:cubicBezTo>
                      <a:pt x="17192" y="9974"/>
                      <a:pt x="17260" y="9997"/>
                      <a:pt x="17332" y="9997"/>
                    </a:cubicBezTo>
                    <a:cubicBezTo>
                      <a:pt x="17333" y="9997"/>
                      <a:pt x="17337" y="9997"/>
                      <a:pt x="17338" y="9997"/>
                    </a:cubicBezTo>
                    <a:cubicBezTo>
                      <a:pt x="17412" y="9996"/>
                      <a:pt x="17479" y="9971"/>
                      <a:pt x="17527" y="9929"/>
                    </a:cubicBezTo>
                    <a:lnTo>
                      <a:pt x="18617" y="8989"/>
                    </a:lnTo>
                    <a:cubicBezTo>
                      <a:pt x="18711" y="8908"/>
                      <a:pt x="18701" y="8785"/>
                      <a:pt x="18593" y="8714"/>
                    </a:cubicBezTo>
                    <a:cubicBezTo>
                      <a:pt x="18539" y="8679"/>
                      <a:pt x="18470" y="8664"/>
                      <a:pt x="18404" y="8667"/>
                    </a:cubicBezTo>
                    <a:close/>
                    <a:moveTo>
                      <a:pt x="2780" y="11266"/>
                    </a:moveTo>
                    <a:lnTo>
                      <a:pt x="15405" y="11266"/>
                    </a:lnTo>
                    <a:lnTo>
                      <a:pt x="15405" y="13385"/>
                    </a:lnTo>
                    <a:lnTo>
                      <a:pt x="2780" y="13385"/>
                    </a:lnTo>
                    <a:lnTo>
                      <a:pt x="2780" y="11266"/>
                    </a:lnTo>
                    <a:close/>
                    <a:moveTo>
                      <a:pt x="17628" y="11266"/>
                    </a:moveTo>
                    <a:cubicBezTo>
                      <a:pt x="18408" y="11266"/>
                      <a:pt x="19040" y="11740"/>
                      <a:pt x="19040" y="12326"/>
                    </a:cubicBezTo>
                    <a:cubicBezTo>
                      <a:pt x="19040" y="12911"/>
                      <a:pt x="18408" y="13385"/>
                      <a:pt x="17628" y="13385"/>
                    </a:cubicBezTo>
                    <a:cubicBezTo>
                      <a:pt x="16849" y="13385"/>
                      <a:pt x="16217" y="12911"/>
                      <a:pt x="16217" y="12326"/>
                    </a:cubicBezTo>
                    <a:cubicBezTo>
                      <a:pt x="16217" y="11740"/>
                      <a:pt x="16849" y="11266"/>
                      <a:pt x="17628" y="11266"/>
                    </a:cubicBezTo>
                    <a:close/>
                    <a:moveTo>
                      <a:pt x="2780" y="14320"/>
                    </a:moveTo>
                    <a:lnTo>
                      <a:pt x="15405" y="14320"/>
                    </a:lnTo>
                    <a:lnTo>
                      <a:pt x="15405" y="16440"/>
                    </a:lnTo>
                    <a:lnTo>
                      <a:pt x="2780" y="16440"/>
                    </a:lnTo>
                    <a:lnTo>
                      <a:pt x="2780" y="14320"/>
                    </a:lnTo>
                    <a:close/>
                    <a:moveTo>
                      <a:pt x="17628" y="14320"/>
                    </a:moveTo>
                    <a:cubicBezTo>
                      <a:pt x="18408" y="14320"/>
                      <a:pt x="19040" y="14795"/>
                      <a:pt x="19040" y="15380"/>
                    </a:cubicBezTo>
                    <a:cubicBezTo>
                      <a:pt x="19040" y="15965"/>
                      <a:pt x="18408" y="16440"/>
                      <a:pt x="17628" y="16440"/>
                    </a:cubicBezTo>
                    <a:cubicBezTo>
                      <a:pt x="16849" y="16440"/>
                      <a:pt x="16217" y="15965"/>
                      <a:pt x="16217" y="15380"/>
                    </a:cubicBezTo>
                    <a:cubicBezTo>
                      <a:pt x="16217" y="14795"/>
                      <a:pt x="16849" y="14320"/>
                      <a:pt x="17628" y="14320"/>
                    </a:cubicBezTo>
                    <a:close/>
                    <a:moveTo>
                      <a:pt x="2780" y="17373"/>
                    </a:moveTo>
                    <a:lnTo>
                      <a:pt x="15405" y="17373"/>
                    </a:lnTo>
                    <a:lnTo>
                      <a:pt x="15405" y="19492"/>
                    </a:lnTo>
                    <a:lnTo>
                      <a:pt x="2780" y="19492"/>
                    </a:lnTo>
                    <a:lnTo>
                      <a:pt x="2780" y="17373"/>
                    </a:lnTo>
                    <a:close/>
                    <a:moveTo>
                      <a:pt x="17628" y="17373"/>
                    </a:moveTo>
                    <a:cubicBezTo>
                      <a:pt x="18408" y="17373"/>
                      <a:pt x="19040" y="17847"/>
                      <a:pt x="19040" y="18433"/>
                    </a:cubicBezTo>
                    <a:cubicBezTo>
                      <a:pt x="19040" y="19018"/>
                      <a:pt x="18408" y="19492"/>
                      <a:pt x="17628" y="19492"/>
                    </a:cubicBezTo>
                    <a:cubicBezTo>
                      <a:pt x="16849" y="19492"/>
                      <a:pt x="16217" y="19018"/>
                      <a:pt x="16217" y="18433"/>
                    </a:cubicBezTo>
                    <a:cubicBezTo>
                      <a:pt x="16217" y="17847"/>
                      <a:pt x="16849" y="17373"/>
                      <a:pt x="17628" y="17373"/>
                    </a:cubicBezTo>
                    <a:close/>
                  </a:path>
                </a:pathLst>
              </a:custGeom>
              <a:solidFill>
                <a:srgbClr val="FFFFFF"/>
              </a:solidFill>
              <a:ln w="12700" cap="flat">
                <a:noFill/>
                <a:miter lim="400000"/>
              </a:ln>
              <a:effectLst/>
            </p:spPr>
            <p:txBody>
              <a:bodyPr wrap="square" lIns="71437" tIns="71437" rIns="71437" bIns="71437" numCol="1" anchor="ctr">
                <a:noAutofit/>
              </a:bodyPr>
              <a:lstStyle/>
              <a:p>
                <a:pPr>
                  <a:defRPr b="0" sz="3000">
                    <a:solidFill>
                      <a:srgbClr val="000000"/>
                    </a:solidFill>
                    <a:latin typeface="+mn-lt"/>
                    <a:ea typeface="+mn-ea"/>
                    <a:cs typeface="+mn-cs"/>
                    <a:sym typeface="Helvetica Neue Medium"/>
                  </a:defRPr>
                </a:pPr>
              </a:p>
            </p:txBody>
          </p:sp>
          <p:sp>
            <p:nvSpPr>
              <p:cNvPr id="913" name="Ballot"/>
              <p:cNvSpPr/>
              <p:nvPr/>
            </p:nvSpPr>
            <p:spPr>
              <a:xfrm>
                <a:off x="1463004" y="1475325"/>
                <a:ext cx="464261" cy="6183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2342"/>
                    </a:lnTo>
                    <a:lnTo>
                      <a:pt x="18478" y="0"/>
                    </a:lnTo>
                    <a:lnTo>
                      <a:pt x="0" y="0"/>
                    </a:lnTo>
                    <a:close/>
                    <a:moveTo>
                      <a:pt x="2780" y="2106"/>
                    </a:moveTo>
                    <a:lnTo>
                      <a:pt x="15405" y="2106"/>
                    </a:lnTo>
                    <a:lnTo>
                      <a:pt x="15405" y="4225"/>
                    </a:lnTo>
                    <a:lnTo>
                      <a:pt x="2780" y="4225"/>
                    </a:lnTo>
                    <a:lnTo>
                      <a:pt x="2780" y="2106"/>
                    </a:lnTo>
                    <a:close/>
                    <a:moveTo>
                      <a:pt x="17628" y="2106"/>
                    </a:moveTo>
                    <a:cubicBezTo>
                      <a:pt x="18408" y="2106"/>
                      <a:pt x="19040" y="2581"/>
                      <a:pt x="19040" y="3166"/>
                    </a:cubicBezTo>
                    <a:cubicBezTo>
                      <a:pt x="19040" y="3751"/>
                      <a:pt x="18408" y="4225"/>
                      <a:pt x="17628" y="4225"/>
                    </a:cubicBezTo>
                    <a:cubicBezTo>
                      <a:pt x="16849" y="4225"/>
                      <a:pt x="16217" y="3751"/>
                      <a:pt x="16217" y="3166"/>
                    </a:cubicBezTo>
                    <a:cubicBezTo>
                      <a:pt x="16217" y="2581"/>
                      <a:pt x="16849" y="2106"/>
                      <a:pt x="17628" y="2106"/>
                    </a:cubicBezTo>
                    <a:close/>
                    <a:moveTo>
                      <a:pt x="2780" y="5160"/>
                    </a:moveTo>
                    <a:lnTo>
                      <a:pt x="15405" y="5160"/>
                    </a:lnTo>
                    <a:lnTo>
                      <a:pt x="15405" y="7278"/>
                    </a:lnTo>
                    <a:lnTo>
                      <a:pt x="2780" y="7278"/>
                    </a:lnTo>
                    <a:lnTo>
                      <a:pt x="2780" y="5160"/>
                    </a:lnTo>
                    <a:close/>
                    <a:moveTo>
                      <a:pt x="17628" y="5160"/>
                    </a:moveTo>
                    <a:cubicBezTo>
                      <a:pt x="18408" y="5160"/>
                      <a:pt x="19040" y="5635"/>
                      <a:pt x="19040" y="6220"/>
                    </a:cubicBezTo>
                    <a:cubicBezTo>
                      <a:pt x="19040" y="6805"/>
                      <a:pt x="18408" y="7278"/>
                      <a:pt x="17628" y="7278"/>
                    </a:cubicBezTo>
                    <a:cubicBezTo>
                      <a:pt x="16849" y="7278"/>
                      <a:pt x="16217" y="6805"/>
                      <a:pt x="16217" y="6220"/>
                    </a:cubicBezTo>
                    <a:cubicBezTo>
                      <a:pt x="16217" y="5635"/>
                      <a:pt x="16849" y="5160"/>
                      <a:pt x="17628" y="5160"/>
                    </a:cubicBezTo>
                    <a:close/>
                    <a:moveTo>
                      <a:pt x="2780" y="8213"/>
                    </a:moveTo>
                    <a:lnTo>
                      <a:pt x="15405" y="8213"/>
                    </a:lnTo>
                    <a:lnTo>
                      <a:pt x="15405" y="10333"/>
                    </a:lnTo>
                    <a:lnTo>
                      <a:pt x="2780" y="10333"/>
                    </a:lnTo>
                    <a:lnTo>
                      <a:pt x="2780" y="8213"/>
                    </a:lnTo>
                    <a:close/>
                    <a:moveTo>
                      <a:pt x="17628" y="8213"/>
                    </a:moveTo>
                    <a:cubicBezTo>
                      <a:pt x="18408" y="8213"/>
                      <a:pt x="19040" y="8688"/>
                      <a:pt x="19040" y="9273"/>
                    </a:cubicBezTo>
                    <a:cubicBezTo>
                      <a:pt x="19040" y="9858"/>
                      <a:pt x="18408" y="10333"/>
                      <a:pt x="17628" y="10333"/>
                    </a:cubicBezTo>
                    <a:cubicBezTo>
                      <a:pt x="16849" y="10333"/>
                      <a:pt x="16217" y="9858"/>
                      <a:pt x="16217" y="9273"/>
                    </a:cubicBezTo>
                    <a:cubicBezTo>
                      <a:pt x="16217" y="8688"/>
                      <a:pt x="16849" y="8213"/>
                      <a:pt x="17628" y="8213"/>
                    </a:cubicBezTo>
                    <a:close/>
                    <a:moveTo>
                      <a:pt x="18404" y="8667"/>
                    </a:moveTo>
                    <a:cubicBezTo>
                      <a:pt x="18338" y="8670"/>
                      <a:pt x="18273" y="8694"/>
                      <a:pt x="18226" y="8734"/>
                    </a:cubicBezTo>
                    <a:lnTo>
                      <a:pt x="17325" y="9511"/>
                    </a:lnTo>
                    <a:lnTo>
                      <a:pt x="17026" y="9271"/>
                    </a:lnTo>
                    <a:cubicBezTo>
                      <a:pt x="16928" y="9193"/>
                      <a:pt x="16764" y="9189"/>
                      <a:pt x="16660" y="9263"/>
                    </a:cubicBezTo>
                    <a:cubicBezTo>
                      <a:pt x="16555" y="9336"/>
                      <a:pt x="16548" y="9459"/>
                      <a:pt x="16646" y="9538"/>
                    </a:cubicBezTo>
                    <a:lnTo>
                      <a:pt x="17143" y="9934"/>
                    </a:lnTo>
                    <a:cubicBezTo>
                      <a:pt x="17192" y="9974"/>
                      <a:pt x="17260" y="9997"/>
                      <a:pt x="17332" y="9997"/>
                    </a:cubicBezTo>
                    <a:cubicBezTo>
                      <a:pt x="17333" y="9997"/>
                      <a:pt x="17337" y="9997"/>
                      <a:pt x="17338" y="9997"/>
                    </a:cubicBezTo>
                    <a:cubicBezTo>
                      <a:pt x="17412" y="9996"/>
                      <a:pt x="17479" y="9971"/>
                      <a:pt x="17527" y="9929"/>
                    </a:cubicBezTo>
                    <a:lnTo>
                      <a:pt x="18617" y="8989"/>
                    </a:lnTo>
                    <a:cubicBezTo>
                      <a:pt x="18711" y="8908"/>
                      <a:pt x="18701" y="8785"/>
                      <a:pt x="18593" y="8714"/>
                    </a:cubicBezTo>
                    <a:cubicBezTo>
                      <a:pt x="18539" y="8679"/>
                      <a:pt x="18470" y="8664"/>
                      <a:pt x="18404" y="8667"/>
                    </a:cubicBezTo>
                    <a:close/>
                    <a:moveTo>
                      <a:pt x="2780" y="11266"/>
                    </a:moveTo>
                    <a:lnTo>
                      <a:pt x="15405" y="11266"/>
                    </a:lnTo>
                    <a:lnTo>
                      <a:pt x="15405" y="13385"/>
                    </a:lnTo>
                    <a:lnTo>
                      <a:pt x="2780" y="13385"/>
                    </a:lnTo>
                    <a:lnTo>
                      <a:pt x="2780" y="11266"/>
                    </a:lnTo>
                    <a:close/>
                    <a:moveTo>
                      <a:pt x="17628" y="11266"/>
                    </a:moveTo>
                    <a:cubicBezTo>
                      <a:pt x="18408" y="11266"/>
                      <a:pt x="19040" y="11740"/>
                      <a:pt x="19040" y="12326"/>
                    </a:cubicBezTo>
                    <a:cubicBezTo>
                      <a:pt x="19040" y="12911"/>
                      <a:pt x="18408" y="13385"/>
                      <a:pt x="17628" y="13385"/>
                    </a:cubicBezTo>
                    <a:cubicBezTo>
                      <a:pt x="16849" y="13385"/>
                      <a:pt x="16217" y="12911"/>
                      <a:pt x="16217" y="12326"/>
                    </a:cubicBezTo>
                    <a:cubicBezTo>
                      <a:pt x="16217" y="11740"/>
                      <a:pt x="16849" y="11266"/>
                      <a:pt x="17628" y="11266"/>
                    </a:cubicBezTo>
                    <a:close/>
                    <a:moveTo>
                      <a:pt x="2780" y="14320"/>
                    </a:moveTo>
                    <a:lnTo>
                      <a:pt x="15405" y="14320"/>
                    </a:lnTo>
                    <a:lnTo>
                      <a:pt x="15405" y="16440"/>
                    </a:lnTo>
                    <a:lnTo>
                      <a:pt x="2780" y="16440"/>
                    </a:lnTo>
                    <a:lnTo>
                      <a:pt x="2780" y="14320"/>
                    </a:lnTo>
                    <a:close/>
                    <a:moveTo>
                      <a:pt x="17628" y="14320"/>
                    </a:moveTo>
                    <a:cubicBezTo>
                      <a:pt x="18408" y="14320"/>
                      <a:pt x="19040" y="14795"/>
                      <a:pt x="19040" y="15380"/>
                    </a:cubicBezTo>
                    <a:cubicBezTo>
                      <a:pt x="19040" y="15965"/>
                      <a:pt x="18408" y="16440"/>
                      <a:pt x="17628" y="16440"/>
                    </a:cubicBezTo>
                    <a:cubicBezTo>
                      <a:pt x="16849" y="16440"/>
                      <a:pt x="16217" y="15965"/>
                      <a:pt x="16217" y="15380"/>
                    </a:cubicBezTo>
                    <a:cubicBezTo>
                      <a:pt x="16217" y="14795"/>
                      <a:pt x="16849" y="14320"/>
                      <a:pt x="17628" y="14320"/>
                    </a:cubicBezTo>
                    <a:close/>
                    <a:moveTo>
                      <a:pt x="2780" y="17373"/>
                    </a:moveTo>
                    <a:lnTo>
                      <a:pt x="15405" y="17373"/>
                    </a:lnTo>
                    <a:lnTo>
                      <a:pt x="15405" y="19492"/>
                    </a:lnTo>
                    <a:lnTo>
                      <a:pt x="2780" y="19492"/>
                    </a:lnTo>
                    <a:lnTo>
                      <a:pt x="2780" y="17373"/>
                    </a:lnTo>
                    <a:close/>
                    <a:moveTo>
                      <a:pt x="17628" y="17373"/>
                    </a:moveTo>
                    <a:cubicBezTo>
                      <a:pt x="18408" y="17373"/>
                      <a:pt x="19040" y="17847"/>
                      <a:pt x="19040" y="18433"/>
                    </a:cubicBezTo>
                    <a:cubicBezTo>
                      <a:pt x="19040" y="19018"/>
                      <a:pt x="18408" y="19492"/>
                      <a:pt x="17628" y="19492"/>
                    </a:cubicBezTo>
                    <a:cubicBezTo>
                      <a:pt x="16849" y="19492"/>
                      <a:pt x="16217" y="19018"/>
                      <a:pt x="16217" y="18433"/>
                    </a:cubicBezTo>
                    <a:cubicBezTo>
                      <a:pt x="16217" y="17847"/>
                      <a:pt x="16849" y="17373"/>
                      <a:pt x="17628" y="17373"/>
                    </a:cubicBezTo>
                    <a:close/>
                  </a:path>
                </a:pathLst>
              </a:custGeom>
              <a:solidFill>
                <a:srgbClr val="FFFFFF"/>
              </a:solidFill>
              <a:ln w="12700" cap="flat">
                <a:noFill/>
                <a:miter lim="400000"/>
              </a:ln>
              <a:effectLst/>
            </p:spPr>
            <p:txBody>
              <a:bodyPr wrap="square" lIns="71437" tIns="71437" rIns="71437" bIns="71437" numCol="1" anchor="ctr">
                <a:noAutofit/>
              </a:bodyPr>
              <a:lstStyle/>
              <a:p>
                <a:pPr>
                  <a:defRPr b="0" sz="3000">
                    <a:solidFill>
                      <a:srgbClr val="000000"/>
                    </a:solidFill>
                    <a:latin typeface="+mn-lt"/>
                    <a:ea typeface="+mn-ea"/>
                    <a:cs typeface="+mn-cs"/>
                    <a:sym typeface="Helvetica Neue Medium"/>
                  </a:defRPr>
                </a:pPr>
              </a:p>
            </p:txBody>
          </p:sp>
          <p:sp>
            <p:nvSpPr>
              <p:cNvPr id="914" name="Ballot"/>
              <p:cNvSpPr/>
              <p:nvPr/>
            </p:nvSpPr>
            <p:spPr>
              <a:xfrm>
                <a:off x="2025224" y="1475325"/>
                <a:ext cx="464261" cy="6183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2342"/>
                    </a:lnTo>
                    <a:lnTo>
                      <a:pt x="18478" y="0"/>
                    </a:lnTo>
                    <a:lnTo>
                      <a:pt x="0" y="0"/>
                    </a:lnTo>
                    <a:close/>
                    <a:moveTo>
                      <a:pt x="2780" y="2106"/>
                    </a:moveTo>
                    <a:lnTo>
                      <a:pt x="15405" y="2106"/>
                    </a:lnTo>
                    <a:lnTo>
                      <a:pt x="15405" y="4225"/>
                    </a:lnTo>
                    <a:lnTo>
                      <a:pt x="2780" y="4225"/>
                    </a:lnTo>
                    <a:lnTo>
                      <a:pt x="2780" y="2106"/>
                    </a:lnTo>
                    <a:close/>
                    <a:moveTo>
                      <a:pt x="17628" y="2106"/>
                    </a:moveTo>
                    <a:cubicBezTo>
                      <a:pt x="18408" y="2106"/>
                      <a:pt x="19040" y="2581"/>
                      <a:pt x="19040" y="3166"/>
                    </a:cubicBezTo>
                    <a:cubicBezTo>
                      <a:pt x="19040" y="3751"/>
                      <a:pt x="18408" y="4225"/>
                      <a:pt x="17628" y="4225"/>
                    </a:cubicBezTo>
                    <a:cubicBezTo>
                      <a:pt x="16849" y="4225"/>
                      <a:pt x="16217" y="3751"/>
                      <a:pt x="16217" y="3166"/>
                    </a:cubicBezTo>
                    <a:cubicBezTo>
                      <a:pt x="16217" y="2581"/>
                      <a:pt x="16849" y="2106"/>
                      <a:pt x="17628" y="2106"/>
                    </a:cubicBezTo>
                    <a:close/>
                    <a:moveTo>
                      <a:pt x="2780" y="5160"/>
                    </a:moveTo>
                    <a:lnTo>
                      <a:pt x="15405" y="5160"/>
                    </a:lnTo>
                    <a:lnTo>
                      <a:pt x="15405" y="7278"/>
                    </a:lnTo>
                    <a:lnTo>
                      <a:pt x="2780" y="7278"/>
                    </a:lnTo>
                    <a:lnTo>
                      <a:pt x="2780" y="5160"/>
                    </a:lnTo>
                    <a:close/>
                    <a:moveTo>
                      <a:pt x="17628" y="5160"/>
                    </a:moveTo>
                    <a:cubicBezTo>
                      <a:pt x="18408" y="5160"/>
                      <a:pt x="19040" y="5635"/>
                      <a:pt x="19040" y="6220"/>
                    </a:cubicBezTo>
                    <a:cubicBezTo>
                      <a:pt x="19040" y="6805"/>
                      <a:pt x="18408" y="7278"/>
                      <a:pt x="17628" y="7278"/>
                    </a:cubicBezTo>
                    <a:cubicBezTo>
                      <a:pt x="16849" y="7278"/>
                      <a:pt x="16217" y="6805"/>
                      <a:pt x="16217" y="6220"/>
                    </a:cubicBezTo>
                    <a:cubicBezTo>
                      <a:pt x="16217" y="5635"/>
                      <a:pt x="16849" y="5160"/>
                      <a:pt x="17628" y="5160"/>
                    </a:cubicBezTo>
                    <a:close/>
                    <a:moveTo>
                      <a:pt x="2780" y="8213"/>
                    </a:moveTo>
                    <a:lnTo>
                      <a:pt x="15405" y="8213"/>
                    </a:lnTo>
                    <a:lnTo>
                      <a:pt x="15405" y="10333"/>
                    </a:lnTo>
                    <a:lnTo>
                      <a:pt x="2780" y="10333"/>
                    </a:lnTo>
                    <a:lnTo>
                      <a:pt x="2780" y="8213"/>
                    </a:lnTo>
                    <a:close/>
                    <a:moveTo>
                      <a:pt x="17628" y="8213"/>
                    </a:moveTo>
                    <a:cubicBezTo>
                      <a:pt x="18408" y="8213"/>
                      <a:pt x="19040" y="8688"/>
                      <a:pt x="19040" y="9273"/>
                    </a:cubicBezTo>
                    <a:cubicBezTo>
                      <a:pt x="19040" y="9858"/>
                      <a:pt x="18408" y="10333"/>
                      <a:pt x="17628" y="10333"/>
                    </a:cubicBezTo>
                    <a:cubicBezTo>
                      <a:pt x="16849" y="10333"/>
                      <a:pt x="16217" y="9858"/>
                      <a:pt x="16217" y="9273"/>
                    </a:cubicBezTo>
                    <a:cubicBezTo>
                      <a:pt x="16217" y="8688"/>
                      <a:pt x="16849" y="8213"/>
                      <a:pt x="17628" y="8213"/>
                    </a:cubicBezTo>
                    <a:close/>
                    <a:moveTo>
                      <a:pt x="18404" y="8667"/>
                    </a:moveTo>
                    <a:cubicBezTo>
                      <a:pt x="18338" y="8670"/>
                      <a:pt x="18273" y="8694"/>
                      <a:pt x="18226" y="8734"/>
                    </a:cubicBezTo>
                    <a:lnTo>
                      <a:pt x="17325" y="9511"/>
                    </a:lnTo>
                    <a:lnTo>
                      <a:pt x="17026" y="9271"/>
                    </a:lnTo>
                    <a:cubicBezTo>
                      <a:pt x="16928" y="9193"/>
                      <a:pt x="16764" y="9189"/>
                      <a:pt x="16660" y="9263"/>
                    </a:cubicBezTo>
                    <a:cubicBezTo>
                      <a:pt x="16555" y="9336"/>
                      <a:pt x="16548" y="9459"/>
                      <a:pt x="16646" y="9538"/>
                    </a:cubicBezTo>
                    <a:lnTo>
                      <a:pt x="17143" y="9934"/>
                    </a:lnTo>
                    <a:cubicBezTo>
                      <a:pt x="17192" y="9974"/>
                      <a:pt x="17260" y="9997"/>
                      <a:pt x="17332" y="9997"/>
                    </a:cubicBezTo>
                    <a:cubicBezTo>
                      <a:pt x="17333" y="9997"/>
                      <a:pt x="17337" y="9997"/>
                      <a:pt x="17338" y="9997"/>
                    </a:cubicBezTo>
                    <a:cubicBezTo>
                      <a:pt x="17412" y="9996"/>
                      <a:pt x="17479" y="9971"/>
                      <a:pt x="17527" y="9929"/>
                    </a:cubicBezTo>
                    <a:lnTo>
                      <a:pt x="18617" y="8989"/>
                    </a:lnTo>
                    <a:cubicBezTo>
                      <a:pt x="18711" y="8908"/>
                      <a:pt x="18701" y="8785"/>
                      <a:pt x="18593" y="8714"/>
                    </a:cubicBezTo>
                    <a:cubicBezTo>
                      <a:pt x="18539" y="8679"/>
                      <a:pt x="18470" y="8664"/>
                      <a:pt x="18404" y="8667"/>
                    </a:cubicBezTo>
                    <a:close/>
                    <a:moveTo>
                      <a:pt x="2780" y="11266"/>
                    </a:moveTo>
                    <a:lnTo>
                      <a:pt x="15405" y="11266"/>
                    </a:lnTo>
                    <a:lnTo>
                      <a:pt x="15405" y="13385"/>
                    </a:lnTo>
                    <a:lnTo>
                      <a:pt x="2780" y="13385"/>
                    </a:lnTo>
                    <a:lnTo>
                      <a:pt x="2780" y="11266"/>
                    </a:lnTo>
                    <a:close/>
                    <a:moveTo>
                      <a:pt x="17628" y="11266"/>
                    </a:moveTo>
                    <a:cubicBezTo>
                      <a:pt x="18408" y="11266"/>
                      <a:pt x="19040" y="11740"/>
                      <a:pt x="19040" y="12326"/>
                    </a:cubicBezTo>
                    <a:cubicBezTo>
                      <a:pt x="19040" y="12911"/>
                      <a:pt x="18408" y="13385"/>
                      <a:pt x="17628" y="13385"/>
                    </a:cubicBezTo>
                    <a:cubicBezTo>
                      <a:pt x="16849" y="13385"/>
                      <a:pt x="16217" y="12911"/>
                      <a:pt x="16217" y="12326"/>
                    </a:cubicBezTo>
                    <a:cubicBezTo>
                      <a:pt x="16217" y="11740"/>
                      <a:pt x="16849" y="11266"/>
                      <a:pt x="17628" y="11266"/>
                    </a:cubicBezTo>
                    <a:close/>
                    <a:moveTo>
                      <a:pt x="2780" y="14320"/>
                    </a:moveTo>
                    <a:lnTo>
                      <a:pt x="15405" y="14320"/>
                    </a:lnTo>
                    <a:lnTo>
                      <a:pt x="15405" y="16440"/>
                    </a:lnTo>
                    <a:lnTo>
                      <a:pt x="2780" y="16440"/>
                    </a:lnTo>
                    <a:lnTo>
                      <a:pt x="2780" y="14320"/>
                    </a:lnTo>
                    <a:close/>
                    <a:moveTo>
                      <a:pt x="17628" y="14320"/>
                    </a:moveTo>
                    <a:cubicBezTo>
                      <a:pt x="18408" y="14320"/>
                      <a:pt x="19040" y="14795"/>
                      <a:pt x="19040" y="15380"/>
                    </a:cubicBezTo>
                    <a:cubicBezTo>
                      <a:pt x="19040" y="15965"/>
                      <a:pt x="18408" y="16440"/>
                      <a:pt x="17628" y="16440"/>
                    </a:cubicBezTo>
                    <a:cubicBezTo>
                      <a:pt x="16849" y="16440"/>
                      <a:pt x="16217" y="15965"/>
                      <a:pt x="16217" y="15380"/>
                    </a:cubicBezTo>
                    <a:cubicBezTo>
                      <a:pt x="16217" y="14795"/>
                      <a:pt x="16849" y="14320"/>
                      <a:pt x="17628" y="14320"/>
                    </a:cubicBezTo>
                    <a:close/>
                    <a:moveTo>
                      <a:pt x="2780" y="17373"/>
                    </a:moveTo>
                    <a:lnTo>
                      <a:pt x="15405" y="17373"/>
                    </a:lnTo>
                    <a:lnTo>
                      <a:pt x="15405" y="19492"/>
                    </a:lnTo>
                    <a:lnTo>
                      <a:pt x="2780" y="19492"/>
                    </a:lnTo>
                    <a:lnTo>
                      <a:pt x="2780" y="17373"/>
                    </a:lnTo>
                    <a:close/>
                    <a:moveTo>
                      <a:pt x="17628" y="17373"/>
                    </a:moveTo>
                    <a:cubicBezTo>
                      <a:pt x="18408" y="17373"/>
                      <a:pt x="19040" y="17847"/>
                      <a:pt x="19040" y="18433"/>
                    </a:cubicBezTo>
                    <a:cubicBezTo>
                      <a:pt x="19040" y="19018"/>
                      <a:pt x="18408" y="19492"/>
                      <a:pt x="17628" y="19492"/>
                    </a:cubicBezTo>
                    <a:cubicBezTo>
                      <a:pt x="16849" y="19492"/>
                      <a:pt x="16217" y="19018"/>
                      <a:pt x="16217" y="18433"/>
                    </a:cubicBezTo>
                    <a:cubicBezTo>
                      <a:pt x="16217" y="17847"/>
                      <a:pt x="16849" y="17373"/>
                      <a:pt x="17628" y="17373"/>
                    </a:cubicBezTo>
                    <a:close/>
                  </a:path>
                </a:pathLst>
              </a:custGeom>
              <a:solidFill>
                <a:srgbClr val="FFFFFF"/>
              </a:solidFill>
              <a:ln w="12700" cap="flat">
                <a:noFill/>
                <a:miter lim="400000"/>
              </a:ln>
              <a:effectLst/>
            </p:spPr>
            <p:txBody>
              <a:bodyPr wrap="square" lIns="71437" tIns="71437" rIns="71437" bIns="71437" numCol="1" anchor="ctr">
                <a:noAutofit/>
              </a:bodyPr>
              <a:lstStyle/>
              <a:p>
                <a:pPr>
                  <a:defRPr b="0" sz="3000">
                    <a:solidFill>
                      <a:srgbClr val="000000"/>
                    </a:solidFill>
                    <a:latin typeface="+mn-lt"/>
                    <a:ea typeface="+mn-ea"/>
                    <a:cs typeface="+mn-cs"/>
                    <a:sym typeface="Helvetica Neue Medium"/>
                  </a:defRPr>
                </a:pPr>
              </a:p>
            </p:txBody>
          </p:sp>
          <p:sp>
            <p:nvSpPr>
              <p:cNvPr id="915" name="Ballot"/>
              <p:cNvSpPr/>
              <p:nvPr/>
            </p:nvSpPr>
            <p:spPr>
              <a:xfrm>
                <a:off x="2587443" y="1475325"/>
                <a:ext cx="464261" cy="6183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2342"/>
                    </a:lnTo>
                    <a:lnTo>
                      <a:pt x="18478" y="0"/>
                    </a:lnTo>
                    <a:lnTo>
                      <a:pt x="0" y="0"/>
                    </a:lnTo>
                    <a:close/>
                    <a:moveTo>
                      <a:pt x="2780" y="2106"/>
                    </a:moveTo>
                    <a:lnTo>
                      <a:pt x="15405" y="2106"/>
                    </a:lnTo>
                    <a:lnTo>
                      <a:pt x="15405" y="4225"/>
                    </a:lnTo>
                    <a:lnTo>
                      <a:pt x="2780" y="4225"/>
                    </a:lnTo>
                    <a:lnTo>
                      <a:pt x="2780" y="2106"/>
                    </a:lnTo>
                    <a:close/>
                    <a:moveTo>
                      <a:pt x="17628" y="2106"/>
                    </a:moveTo>
                    <a:cubicBezTo>
                      <a:pt x="18408" y="2106"/>
                      <a:pt x="19040" y="2581"/>
                      <a:pt x="19040" y="3166"/>
                    </a:cubicBezTo>
                    <a:cubicBezTo>
                      <a:pt x="19040" y="3751"/>
                      <a:pt x="18408" y="4225"/>
                      <a:pt x="17628" y="4225"/>
                    </a:cubicBezTo>
                    <a:cubicBezTo>
                      <a:pt x="16849" y="4225"/>
                      <a:pt x="16217" y="3751"/>
                      <a:pt x="16217" y="3166"/>
                    </a:cubicBezTo>
                    <a:cubicBezTo>
                      <a:pt x="16217" y="2581"/>
                      <a:pt x="16849" y="2106"/>
                      <a:pt x="17628" y="2106"/>
                    </a:cubicBezTo>
                    <a:close/>
                    <a:moveTo>
                      <a:pt x="2780" y="5160"/>
                    </a:moveTo>
                    <a:lnTo>
                      <a:pt x="15405" y="5160"/>
                    </a:lnTo>
                    <a:lnTo>
                      <a:pt x="15405" y="7278"/>
                    </a:lnTo>
                    <a:lnTo>
                      <a:pt x="2780" y="7278"/>
                    </a:lnTo>
                    <a:lnTo>
                      <a:pt x="2780" y="5160"/>
                    </a:lnTo>
                    <a:close/>
                    <a:moveTo>
                      <a:pt x="17628" y="5160"/>
                    </a:moveTo>
                    <a:cubicBezTo>
                      <a:pt x="18408" y="5160"/>
                      <a:pt x="19040" y="5635"/>
                      <a:pt x="19040" y="6220"/>
                    </a:cubicBezTo>
                    <a:cubicBezTo>
                      <a:pt x="19040" y="6805"/>
                      <a:pt x="18408" y="7278"/>
                      <a:pt x="17628" y="7278"/>
                    </a:cubicBezTo>
                    <a:cubicBezTo>
                      <a:pt x="16849" y="7278"/>
                      <a:pt x="16217" y="6805"/>
                      <a:pt x="16217" y="6220"/>
                    </a:cubicBezTo>
                    <a:cubicBezTo>
                      <a:pt x="16217" y="5635"/>
                      <a:pt x="16849" y="5160"/>
                      <a:pt x="17628" y="5160"/>
                    </a:cubicBezTo>
                    <a:close/>
                    <a:moveTo>
                      <a:pt x="2780" y="8213"/>
                    </a:moveTo>
                    <a:lnTo>
                      <a:pt x="15405" y="8213"/>
                    </a:lnTo>
                    <a:lnTo>
                      <a:pt x="15405" y="10333"/>
                    </a:lnTo>
                    <a:lnTo>
                      <a:pt x="2780" y="10333"/>
                    </a:lnTo>
                    <a:lnTo>
                      <a:pt x="2780" y="8213"/>
                    </a:lnTo>
                    <a:close/>
                    <a:moveTo>
                      <a:pt x="17628" y="8213"/>
                    </a:moveTo>
                    <a:cubicBezTo>
                      <a:pt x="18408" y="8213"/>
                      <a:pt x="19040" y="8688"/>
                      <a:pt x="19040" y="9273"/>
                    </a:cubicBezTo>
                    <a:cubicBezTo>
                      <a:pt x="19040" y="9858"/>
                      <a:pt x="18408" y="10333"/>
                      <a:pt x="17628" y="10333"/>
                    </a:cubicBezTo>
                    <a:cubicBezTo>
                      <a:pt x="16849" y="10333"/>
                      <a:pt x="16217" y="9858"/>
                      <a:pt x="16217" y="9273"/>
                    </a:cubicBezTo>
                    <a:cubicBezTo>
                      <a:pt x="16217" y="8688"/>
                      <a:pt x="16849" y="8213"/>
                      <a:pt x="17628" y="8213"/>
                    </a:cubicBezTo>
                    <a:close/>
                    <a:moveTo>
                      <a:pt x="18404" y="8667"/>
                    </a:moveTo>
                    <a:cubicBezTo>
                      <a:pt x="18338" y="8670"/>
                      <a:pt x="18273" y="8694"/>
                      <a:pt x="18226" y="8734"/>
                    </a:cubicBezTo>
                    <a:lnTo>
                      <a:pt x="17325" y="9511"/>
                    </a:lnTo>
                    <a:lnTo>
                      <a:pt x="17026" y="9271"/>
                    </a:lnTo>
                    <a:cubicBezTo>
                      <a:pt x="16928" y="9193"/>
                      <a:pt x="16764" y="9189"/>
                      <a:pt x="16660" y="9263"/>
                    </a:cubicBezTo>
                    <a:cubicBezTo>
                      <a:pt x="16555" y="9336"/>
                      <a:pt x="16548" y="9459"/>
                      <a:pt x="16646" y="9538"/>
                    </a:cubicBezTo>
                    <a:lnTo>
                      <a:pt x="17143" y="9934"/>
                    </a:lnTo>
                    <a:cubicBezTo>
                      <a:pt x="17192" y="9974"/>
                      <a:pt x="17260" y="9997"/>
                      <a:pt x="17332" y="9997"/>
                    </a:cubicBezTo>
                    <a:cubicBezTo>
                      <a:pt x="17333" y="9997"/>
                      <a:pt x="17337" y="9997"/>
                      <a:pt x="17338" y="9997"/>
                    </a:cubicBezTo>
                    <a:cubicBezTo>
                      <a:pt x="17412" y="9996"/>
                      <a:pt x="17479" y="9971"/>
                      <a:pt x="17527" y="9929"/>
                    </a:cubicBezTo>
                    <a:lnTo>
                      <a:pt x="18617" y="8989"/>
                    </a:lnTo>
                    <a:cubicBezTo>
                      <a:pt x="18711" y="8908"/>
                      <a:pt x="18701" y="8785"/>
                      <a:pt x="18593" y="8714"/>
                    </a:cubicBezTo>
                    <a:cubicBezTo>
                      <a:pt x="18539" y="8679"/>
                      <a:pt x="18470" y="8664"/>
                      <a:pt x="18404" y="8667"/>
                    </a:cubicBezTo>
                    <a:close/>
                    <a:moveTo>
                      <a:pt x="2780" y="11266"/>
                    </a:moveTo>
                    <a:lnTo>
                      <a:pt x="15405" y="11266"/>
                    </a:lnTo>
                    <a:lnTo>
                      <a:pt x="15405" y="13385"/>
                    </a:lnTo>
                    <a:lnTo>
                      <a:pt x="2780" y="13385"/>
                    </a:lnTo>
                    <a:lnTo>
                      <a:pt x="2780" y="11266"/>
                    </a:lnTo>
                    <a:close/>
                    <a:moveTo>
                      <a:pt x="17628" y="11266"/>
                    </a:moveTo>
                    <a:cubicBezTo>
                      <a:pt x="18408" y="11266"/>
                      <a:pt x="19040" y="11740"/>
                      <a:pt x="19040" y="12326"/>
                    </a:cubicBezTo>
                    <a:cubicBezTo>
                      <a:pt x="19040" y="12911"/>
                      <a:pt x="18408" y="13385"/>
                      <a:pt x="17628" y="13385"/>
                    </a:cubicBezTo>
                    <a:cubicBezTo>
                      <a:pt x="16849" y="13385"/>
                      <a:pt x="16217" y="12911"/>
                      <a:pt x="16217" y="12326"/>
                    </a:cubicBezTo>
                    <a:cubicBezTo>
                      <a:pt x="16217" y="11740"/>
                      <a:pt x="16849" y="11266"/>
                      <a:pt x="17628" y="11266"/>
                    </a:cubicBezTo>
                    <a:close/>
                    <a:moveTo>
                      <a:pt x="2780" y="14320"/>
                    </a:moveTo>
                    <a:lnTo>
                      <a:pt x="15405" y="14320"/>
                    </a:lnTo>
                    <a:lnTo>
                      <a:pt x="15405" y="16440"/>
                    </a:lnTo>
                    <a:lnTo>
                      <a:pt x="2780" y="16440"/>
                    </a:lnTo>
                    <a:lnTo>
                      <a:pt x="2780" y="14320"/>
                    </a:lnTo>
                    <a:close/>
                    <a:moveTo>
                      <a:pt x="17628" y="14320"/>
                    </a:moveTo>
                    <a:cubicBezTo>
                      <a:pt x="18408" y="14320"/>
                      <a:pt x="19040" y="14795"/>
                      <a:pt x="19040" y="15380"/>
                    </a:cubicBezTo>
                    <a:cubicBezTo>
                      <a:pt x="19040" y="15965"/>
                      <a:pt x="18408" y="16440"/>
                      <a:pt x="17628" y="16440"/>
                    </a:cubicBezTo>
                    <a:cubicBezTo>
                      <a:pt x="16849" y="16440"/>
                      <a:pt x="16217" y="15965"/>
                      <a:pt x="16217" y="15380"/>
                    </a:cubicBezTo>
                    <a:cubicBezTo>
                      <a:pt x="16217" y="14795"/>
                      <a:pt x="16849" y="14320"/>
                      <a:pt x="17628" y="14320"/>
                    </a:cubicBezTo>
                    <a:close/>
                    <a:moveTo>
                      <a:pt x="2780" y="17373"/>
                    </a:moveTo>
                    <a:lnTo>
                      <a:pt x="15405" y="17373"/>
                    </a:lnTo>
                    <a:lnTo>
                      <a:pt x="15405" y="19492"/>
                    </a:lnTo>
                    <a:lnTo>
                      <a:pt x="2780" y="19492"/>
                    </a:lnTo>
                    <a:lnTo>
                      <a:pt x="2780" y="17373"/>
                    </a:lnTo>
                    <a:close/>
                    <a:moveTo>
                      <a:pt x="17628" y="17373"/>
                    </a:moveTo>
                    <a:cubicBezTo>
                      <a:pt x="18408" y="17373"/>
                      <a:pt x="19040" y="17847"/>
                      <a:pt x="19040" y="18433"/>
                    </a:cubicBezTo>
                    <a:cubicBezTo>
                      <a:pt x="19040" y="19018"/>
                      <a:pt x="18408" y="19492"/>
                      <a:pt x="17628" y="19492"/>
                    </a:cubicBezTo>
                    <a:cubicBezTo>
                      <a:pt x="16849" y="19492"/>
                      <a:pt x="16217" y="19018"/>
                      <a:pt x="16217" y="18433"/>
                    </a:cubicBezTo>
                    <a:cubicBezTo>
                      <a:pt x="16217" y="17847"/>
                      <a:pt x="16849" y="17373"/>
                      <a:pt x="17628" y="17373"/>
                    </a:cubicBezTo>
                    <a:close/>
                  </a:path>
                </a:pathLst>
              </a:custGeom>
              <a:solidFill>
                <a:srgbClr val="FFFFFF"/>
              </a:solidFill>
              <a:ln w="12700" cap="flat">
                <a:noFill/>
                <a:miter lim="400000"/>
              </a:ln>
              <a:effectLst/>
            </p:spPr>
            <p:txBody>
              <a:bodyPr wrap="square" lIns="71437" tIns="71437" rIns="71437" bIns="71437" numCol="1" anchor="ctr">
                <a:noAutofit/>
              </a:bodyPr>
              <a:lstStyle/>
              <a:p>
                <a:pPr>
                  <a:defRPr b="0" sz="3000">
                    <a:solidFill>
                      <a:srgbClr val="000000"/>
                    </a:solidFill>
                    <a:latin typeface="+mn-lt"/>
                    <a:ea typeface="+mn-ea"/>
                    <a:cs typeface="+mn-cs"/>
                    <a:sym typeface="Helvetica Neue Medium"/>
                  </a:defRPr>
                </a:pPr>
              </a:p>
            </p:txBody>
          </p:sp>
          <p:sp>
            <p:nvSpPr>
              <p:cNvPr id="916" name="Ballot"/>
              <p:cNvSpPr/>
              <p:nvPr/>
            </p:nvSpPr>
            <p:spPr>
              <a:xfrm>
                <a:off x="3149662" y="1475325"/>
                <a:ext cx="464261" cy="6183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2342"/>
                    </a:lnTo>
                    <a:lnTo>
                      <a:pt x="18478" y="0"/>
                    </a:lnTo>
                    <a:lnTo>
                      <a:pt x="0" y="0"/>
                    </a:lnTo>
                    <a:close/>
                    <a:moveTo>
                      <a:pt x="2780" y="2106"/>
                    </a:moveTo>
                    <a:lnTo>
                      <a:pt x="15405" y="2106"/>
                    </a:lnTo>
                    <a:lnTo>
                      <a:pt x="15405" y="4225"/>
                    </a:lnTo>
                    <a:lnTo>
                      <a:pt x="2780" y="4225"/>
                    </a:lnTo>
                    <a:lnTo>
                      <a:pt x="2780" y="2106"/>
                    </a:lnTo>
                    <a:close/>
                    <a:moveTo>
                      <a:pt x="17628" y="2106"/>
                    </a:moveTo>
                    <a:cubicBezTo>
                      <a:pt x="18408" y="2106"/>
                      <a:pt x="19040" y="2581"/>
                      <a:pt x="19040" y="3166"/>
                    </a:cubicBezTo>
                    <a:cubicBezTo>
                      <a:pt x="19040" y="3751"/>
                      <a:pt x="18408" y="4225"/>
                      <a:pt x="17628" y="4225"/>
                    </a:cubicBezTo>
                    <a:cubicBezTo>
                      <a:pt x="16849" y="4225"/>
                      <a:pt x="16217" y="3751"/>
                      <a:pt x="16217" y="3166"/>
                    </a:cubicBezTo>
                    <a:cubicBezTo>
                      <a:pt x="16217" y="2581"/>
                      <a:pt x="16849" y="2106"/>
                      <a:pt x="17628" y="2106"/>
                    </a:cubicBezTo>
                    <a:close/>
                    <a:moveTo>
                      <a:pt x="2780" y="5160"/>
                    </a:moveTo>
                    <a:lnTo>
                      <a:pt x="15405" y="5160"/>
                    </a:lnTo>
                    <a:lnTo>
                      <a:pt x="15405" y="7278"/>
                    </a:lnTo>
                    <a:lnTo>
                      <a:pt x="2780" y="7278"/>
                    </a:lnTo>
                    <a:lnTo>
                      <a:pt x="2780" y="5160"/>
                    </a:lnTo>
                    <a:close/>
                    <a:moveTo>
                      <a:pt x="17628" y="5160"/>
                    </a:moveTo>
                    <a:cubicBezTo>
                      <a:pt x="18408" y="5160"/>
                      <a:pt x="19040" y="5635"/>
                      <a:pt x="19040" y="6220"/>
                    </a:cubicBezTo>
                    <a:cubicBezTo>
                      <a:pt x="19040" y="6805"/>
                      <a:pt x="18408" y="7278"/>
                      <a:pt x="17628" y="7278"/>
                    </a:cubicBezTo>
                    <a:cubicBezTo>
                      <a:pt x="16849" y="7278"/>
                      <a:pt x="16217" y="6805"/>
                      <a:pt x="16217" y="6220"/>
                    </a:cubicBezTo>
                    <a:cubicBezTo>
                      <a:pt x="16217" y="5635"/>
                      <a:pt x="16849" y="5160"/>
                      <a:pt x="17628" y="5160"/>
                    </a:cubicBezTo>
                    <a:close/>
                    <a:moveTo>
                      <a:pt x="2780" y="8213"/>
                    </a:moveTo>
                    <a:lnTo>
                      <a:pt x="15405" y="8213"/>
                    </a:lnTo>
                    <a:lnTo>
                      <a:pt x="15405" y="10333"/>
                    </a:lnTo>
                    <a:lnTo>
                      <a:pt x="2780" y="10333"/>
                    </a:lnTo>
                    <a:lnTo>
                      <a:pt x="2780" y="8213"/>
                    </a:lnTo>
                    <a:close/>
                    <a:moveTo>
                      <a:pt x="17628" y="8213"/>
                    </a:moveTo>
                    <a:cubicBezTo>
                      <a:pt x="18408" y="8213"/>
                      <a:pt x="19040" y="8688"/>
                      <a:pt x="19040" y="9273"/>
                    </a:cubicBezTo>
                    <a:cubicBezTo>
                      <a:pt x="19040" y="9858"/>
                      <a:pt x="18408" y="10333"/>
                      <a:pt x="17628" y="10333"/>
                    </a:cubicBezTo>
                    <a:cubicBezTo>
                      <a:pt x="16849" y="10333"/>
                      <a:pt x="16217" y="9858"/>
                      <a:pt x="16217" y="9273"/>
                    </a:cubicBezTo>
                    <a:cubicBezTo>
                      <a:pt x="16217" y="8688"/>
                      <a:pt x="16849" y="8213"/>
                      <a:pt x="17628" y="8213"/>
                    </a:cubicBezTo>
                    <a:close/>
                    <a:moveTo>
                      <a:pt x="18404" y="8667"/>
                    </a:moveTo>
                    <a:cubicBezTo>
                      <a:pt x="18338" y="8670"/>
                      <a:pt x="18273" y="8694"/>
                      <a:pt x="18226" y="8734"/>
                    </a:cubicBezTo>
                    <a:lnTo>
                      <a:pt x="17325" y="9511"/>
                    </a:lnTo>
                    <a:lnTo>
                      <a:pt x="17026" y="9271"/>
                    </a:lnTo>
                    <a:cubicBezTo>
                      <a:pt x="16928" y="9193"/>
                      <a:pt x="16764" y="9189"/>
                      <a:pt x="16660" y="9263"/>
                    </a:cubicBezTo>
                    <a:cubicBezTo>
                      <a:pt x="16555" y="9336"/>
                      <a:pt x="16548" y="9459"/>
                      <a:pt x="16646" y="9538"/>
                    </a:cubicBezTo>
                    <a:lnTo>
                      <a:pt x="17143" y="9934"/>
                    </a:lnTo>
                    <a:cubicBezTo>
                      <a:pt x="17192" y="9974"/>
                      <a:pt x="17260" y="9997"/>
                      <a:pt x="17332" y="9997"/>
                    </a:cubicBezTo>
                    <a:cubicBezTo>
                      <a:pt x="17333" y="9997"/>
                      <a:pt x="17337" y="9997"/>
                      <a:pt x="17338" y="9997"/>
                    </a:cubicBezTo>
                    <a:cubicBezTo>
                      <a:pt x="17412" y="9996"/>
                      <a:pt x="17479" y="9971"/>
                      <a:pt x="17527" y="9929"/>
                    </a:cubicBezTo>
                    <a:lnTo>
                      <a:pt x="18617" y="8989"/>
                    </a:lnTo>
                    <a:cubicBezTo>
                      <a:pt x="18711" y="8908"/>
                      <a:pt x="18701" y="8785"/>
                      <a:pt x="18593" y="8714"/>
                    </a:cubicBezTo>
                    <a:cubicBezTo>
                      <a:pt x="18539" y="8679"/>
                      <a:pt x="18470" y="8664"/>
                      <a:pt x="18404" y="8667"/>
                    </a:cubicBezTo>
                    <a:close/>
                    <a:moveTo>
                      <a:pt x="2780" y="11266"/>
                    </a:moveTo>
                    <a:lnTo>
                      <a:pt x="15405" y="11266"/>
                    </a:lnTo>
                    <a:lnTo>
                      <a:pt x="15405" y="13385"/>
                    </a:lnTo>
                    <a:lnTo>
                      <a:pt x="2780" y="13385"/>
                    </a:lnTo>
                    <a:lnTo>
                      <a:pt x="2780" y="11266"/>
                    </a:lnTo>
                    <a:close/>
                    <a:moveTo>
                      <a:pt x="17628" y="11266"/>
                    </a:moveTo>
                    <a:cubicBezTo>
                      <a:pt x="18408" y="11266"/>
                      <a:pt x="19040" y="11740"/>
                      <a:pt x="19040" y="12326"/>
                    </a:cubicBezTo>
                    <a:cubicBezTo>
                      <a:pt x="19040" y="12911"/>
                      <a:pt x="18408" y="13385"/>
                      <a:pt x="17628" y="13385"/>
                    </a:cubicBezTo>
                    <a:cubicBezTo>
                      <a:pt x="16849" y="13385"/>
                      <a:pt x="16217" y="12911"/>
                      <a:pt x="16217" y="12326"/>
                    </a:cubicBezTo>
                    <a:cubicBezTo>
                      <a:pt x="16217" y="11740"/>
                      <a:pt x="16849" y="11266"/>
                      <a:pt x="17628" y="11266"/>
                    </a:cubicBezTo>
                    <a:close/>
                    <a:moveTo>
                      <a:pt x="2780" y="14320"/>
                    </a:moveTo>
                    <a:lnTo>
                      <a:pt x="15405" y="14320"/>
                    </a:lnTo>
                    <a:lnTo>
                      <a:pt x="15405" y="16440"/>
                    </a:lnTo>
                    <a:lnTo>
                      <a:pt x="2780" y="16440"/>
                    </a:lnTo>
                    <a:lnTo>
                      <a:pt x="2780" y="14320"/>
                    </a:lnTo>
                    <a:close/>
                    <a:moveTo>
                      <a:pt x="17628" y="14320"/>
                    </a:moveTo>
                    <a:cubicBezTo>
                      <a:pt x="18408" y="14320"/>
                      <a:pt x="19040" y="14795"/>
                      <a:pt x="19040" y="15380"/>
                    </a:cubicBezTo>
                    <a:cubicBezTo>
                      <a:pt x="19040" y="15965"/>
                      <a:pt x="18408" y="16440"/>
                      <a:pt x="17628" y="16440"/>
                    </a:cubicBezTo>
                    <a:cubicBezTo>
                      <a:pt x="16849" y="16440"/>
                      <a:pt x="16217" y="15965"/>
                      <a:pt x="16217" y="15380"/>
                    </a:cubicBezTo>
                    <a:cubicBezTo>
                      <a:pt x="16217" y="14795"/>
                      <a:pt x="16849" y="14320"/>
                      <a:pt x="17628" y="14320"/>
                    </a:cubicBezTo>
                    <a:close/>
                    <a:moveTo>
                      <a:pt x="2780" y="17373"/>
                    </a:moveTo>
                    <a:lnTo>
                      <a:pt x="15405" y="17373"/>
                    </a:lnTo>
                    <a:lnTo>
                      <a:pt x="15405" y="19492"/>
                    </a:lnTo>
                    <a:lnTo>
                      <a:pt x="2780" y="19492"/>
                    </a:lnTo>
                    <a:lnTo>
                      <a:pt x="2780" y="17373"/>
                    </a:lnTo>
                    <a:close/>
                    <a:moveTo>
                      <a:pt x="17628" y="17373"/>
                    </a:moveTo>
                    <a:cubicBezTo>
                      <a:pt x="18408" y="17373"/>
                      <a:pt x="19040" y="17847"/>
                      <a:pt x="19040" y="18433"/>
                    </a:cubicBezTo>
                    <a:cubicBezTo>
                      <a:pt x="19040" y="19018"/>
                      <a:pt x="18408" y="19492"/>
                      <a:pt x="17628" y="19492"/>
                    </a:cubicBezTo>
                    <a:cubicBezTo>
                      <a:pt x="16849" y="19492"/>
                      <a:pt x="16217" y="19018"/>
                      <a:pt x="16217" y="18433"/>
                    </a:cubicBezTo>
                    <a:cubicBezTo>
                      <a:pt x="16217" y="17847"/>
                      <a:pt x="16849" y="17373"/>
                      <a:pt x="17628" y="17373"/>
                    </a:cubicBezTo>
                    <a:close/>
                  </a:path>
                </a:pathLst>
              </a:custGeom>
              <a:solidFill>
                <a:srgbClr val="FFFFFF"/>
              </a:solidFill>
              <a:ln w="12700" cap="flat">
                <a:noFill/>
                <a:miter lim="400000"/>
              </a:ln>
              <a:effectLst/>
            </p:spPr>
            <p:txBody>
              <a:bodyPr wrap="square" lIns="71437" tIns="71437" rIns="71437" bIns="71437" numCol="1" anchor="ctr">
                <a:noAutofit/>
              </a:bodyPr>
              <a:lstStyle/>
              <a:p>
                <a:pPr>
                  <a:defRPr b="0" sz="3000">
                    <a:solidFill>
                      <a:srgbClr val="000000"/>
                    </a:solidFill>
                    <a:latin typeface="+mn-lt"/>
                    <a:ea typeface="+mn-ea"/>
                    <a:cs typeface="+mn-cs"/>
                    <a:sym typeface="Helvetica Neue Medium"/>
                  </a:defRPr>
                </a:pPr>
              </a:p>
            </p:txBody>
          </p:sp>
        </p:grpSp>
        <p:sp>
          <p:nvSpPr>
            <p:cNvPr id="918" name="Ballot"/>
            <p:cNvSpPr/>
            <p:nvPr/>
          </p:nvSpPr>
          <p:spPr>
            <a:xfrm>
              <a:off x="3714456" y="1475325"/>
              <a:ext cx="464261" cy="6183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2342"/>
                  </a:lnTo>
                  <a:lnTo>
                    <a:pt x="18478" y="0"/>
                  </a:lnTo>
                  <a:lnTo>
                    <a:pt x="0" y="0"/>
                  </a:lnTo>
                  <a:close/>
                  <a:moveTo>
                    <a:pt x="2780" y="2106"/>
                  </a:moveTo>
                  <a:lnTo>
                    <a:pt x="15405" y="2106"/>
                  </a:lnTo>
                  <a:lnTo>
                    <a:pt x="15405" y="4225"/>
                  </a:lnTo>
                  <a:lnTo>
                    <a:pt x="2780" y="4225"/>
                  </a:lnTo>
                  <a:lnTo>
                    <a:pt x="2780" y="2106"/>
                  </a:lnTo>
                  <a:close/>
                  <a:moveTo>
                    <a:pt x="17628" y="2106"/>
                  </a:moveTo>
                  <a:cubicBezTo>
                    <a:pt x="18408" y="2106"/>
                    <a:pt x="19040" y="2581"/>
                    <a:pt x="19040" y="3166"/>
                  </a:cubicBezTo>
                  <a:cubicBezTo>
                    <a:pt x="19040" y="3751"/>
                    <a:pt x="18408" y="4225"/>
                    <a:pt x="17628" y="4225"/>
                  </a:cubicBezTo>
                  <a:cubicBezTo>
                    <a:pt x="16849" y="4225"/>
                    <a:pt x="16217" y="3751"/>
                    <a:pt x="16217" y="3166"/>
                  </a:cubicBezTo>
                  <a:cubicBezTo>
                    <a:pt x="16217" y="2581"/>
                    <a:pt x="16849" y="2106"/>
                    <a:pt x="17628" y="2106"/>
                  </a:cubicBezTo>
                  <a:close/>
                  <a:moveTo>
                    <a:pt x="2780" y="5160"/>
                  </a:moveTo>
                  <a:lnTo>
                    <a:pt x="15405" y="5160"/>
                  </a:lnTo>
                  <a:lnTo>
                    <a:pt x="15405" y="7278"/>
                  </a:lnTo>
                  <a:lnTo>
                    <a:pt x="2780" y="7278"/>
                  </a:lnTo>
                  <a:lnTo>
                    <a:pt x="2780" y="5160"/>
                  </a:lnTo>
                  <a:close/>
                  <a:moveTo>
                    <a:pt x="17628" y="5160"/>
                  </a:moveTo>
                  <a:cubicBezTo>
                    <a:pt x="18408" y="5160"/>
                    <a:pt x="19040" y="5635"/>
                    <a:pt x="19040" y="6220"/>
                  </a:cubicBezTo>
                  <a:cubicBezTo>
                    <a:pt x="19040" y="6805"/>
                    <a:pt x="18408" y="7278"/>
                    <a:pt x="17628" y="7278"/>
                  </a:cubicBezTo>
                  <a:cubicBezTo>
                    <a:pt x="16849" y="7278"/>
                    <a:pt x="16217" y="6805"/>
                    <a:pt x="16217" y="6220"/>
                  </a:cubicBezTo>
                  <a:cubicBezTo>
                    <a:pt x="16217" y="5635"/>
                    <a:pt x="16849" y="5160"/>
                    <a:pt x="17628" y="5160"/>
                  </a:cubicBezTo>
                  <a:close/>
                  <a:moveTo>
                    <a:pt x="2780" y="8213"/>
                  </a:moveTo>
                  <a:lnTo>
                    <a:pt x="15405" y="8213"/>
                  </a:lnTo>
                  <a:lnTo>
                    <a:pt x="15405" y="10333"/>
                  </a:lnTo>
                  <a:lnTo>
                    <a:pt x="2780" y="10333"/>
                  </a:lnTo>
                  <a:lnTo>
                    <a:pt x="2780" y="8213"/>
                  </a:lnTo>
                  <a:close/>
                  <a:moveTo>
                    <a:pt x="17628" y="8213"/>
                  </a:moveTo>
                  <a:cubicBezTo>
                    <a:pt x="18408" y="8213"/>
                    <a:pt x="19040" y="8688"/>
                    <a:pt x="19040" y="9273"/>
                  </a:cubicBezTo>
                  <a:cubicBezTo>
                    <a:pt x="19040" y="9858"/>
                    <a:pt x="18408" y="10333"/>
                    <a:pt x="17628" y="10333"/>
                  </a:cubicBezTo>
                  <a:cubicBezTo>
                    <a:pt x="16849" y="10333"/>
                    <a:pt x="16217" y="9858"/>
                    <a:pt x="16217" y="9273"/>
                  </a:cubicBezTo>
                  <a:cubicBezTo>
                    <a:pt x="16217" y="8688"/>
                    <a:pt x="16849" y="8213"/>
                    <a:pt x="17628" y="8213"/>
                  </a:cubicBezTo>
                  <a:close/>
                  <a:moveTo>
                    <a:pt x="18404" y="8667"/>
                  </a:moveTo>
                  <a:cubicBezTo>
                    <a:pt x="18338" y="8670"/>
                    <a:pt x="18273" y="8694"/>
                    <a:pt x="18226" y="8734"/>
                  </a:cubicBezTo>
                  <a:lnTo>
                    <a:pt x="17325" y="9511"/>
                  </a:lnTo>
                  <a:lnTo>
                    <a:pt x="17026" y="9271"/>
                  </a:lnTo>
                  <a:cubicBezTo>
                    <a:pt x="16928" y="9193"/>
                    <a:pt x="16764" y="9189"/>
                    <a:pt x="16660" y="9263"/>
                  </a:cubicBezTo>
                  <a:cubicBezTo>
                    <a:pt x="16555" y="9336"/>
                    <a:pt x="16548" y="9459"/>
                    <a:pt x="16646" y="9538"/>
                  </a:cubicBezTo>
                  <a:lnTo>
                    <a:pt x="17143" y="9934"/>
                  </a:lnTo>
                  <a:cubicBezTo>
                    <a:pt x="17192" y="9974"/>
                    <a:pt x="17260" y="9997"/>
                    <a:pt x="17332" y="9997"/>
                  </a:cubicBezTo>
                  <a:cubicBezTo>
                    <a:pt x="17333" y="9997"/>
                    <a:pt x="17337" y="9997"/>
                    <a:pt x="17338" y="9997"/>
                  </a:cubicBezTo>
                  <a:cubicBezTo>
                    <a:pt x="17412" y="9996"/>
                    <a:pt x="17479" y="9971"/>
                    <a:pt x="17527" y="9929"/>
                  </a:cubicBezTo>
                  <a:lnTo>
                    <a:pt x="18617" y="8989"/>
                  </a:lnTo>
                  <a:cubicBezTo>
                    <a:pt x="18711" y="8908"/>
                    <a:pt x="18701" y="8785"/>
                    <a:pt x="18593" y="8714"/>
                  </a:cubicBezTo>
                  <a:cubicBezTo>
                    <a:pt x="18539" y="8679"/>
                    <a:pt x="18470" y="8664"/>
                    <a:pt x="18404" y="8667"/>
                  </a:cubicBezTo>
                  <a:close/>
                  <a:moveTo>
                    <a:pt x="2780" y="11266"/>
                  </a:moveTo>
                  <a:lnTo>
                    <a:pt x="15405" y="11266"/>
                  </a:lnTo>
                  <a:lnTo>
                    <a:pt x="15405" y="13385"/>
                  </a:lnTo>
                  <a:lnTo>
                    <a:pt x="2780" y="13385"/>
                  </a:lnTo>
                  <a:lnTo>
                    <a:pt x="2780" y="11266"/>
                  </a:lnTo>
                  <a:close/>
                  <a:moveTo>
                    <a:pt x="17628" y="11266"/>
                  </a:moveTo>
                  <a:cubicBezTo>
                    <a:pt x="18408" y="11266"/>
                    <a:pt x="19040" y="11740"/>
                    <a:pt x="19040" y="12326"/>
                  </a:cubicBezTo>
                  <a:cubicBezTo>
                    <a:pt x="19040" y="12911"/>
                    <a:pt x="18408" y="13385"/>
                    <a:pt x="17628" y="13385"/>
                  </a:cubicBezTo>
                  <a:cubicBezTo>
                    <a:pt x="16849" y="13385"/>
                    <a:pt x="16217" y="12911"/>
                    <a:pt x="16217" y="12326"/>
                  </a:cubicBezTo>
                  <a:cubicBezTo>
                    <a:pt x="16217" y="11740"/>
                    <a:pt x="16849" y="11266"/>
                    <a:pt x="17628" y="11266"/>
                  </a:cubicBezTo>
                  <a:close/>
                  <a:moveTo>
                    <a:pt x="2780" y="14320"/>
                  </a:moveTo>
                  <a:lnTo>
                    <a:pt x="15405" y="14320"/>
                  </a:lnTo>
                  <a:lnTo>
                    <a:pt x="15405" y="16440"/>
                  </a:lnTo>
                  <a:lnTo>
                    <a:pt x="2780" y="16440"/>
                  </a:lnTo>
                  <a:lnTo>
                    <a:pt x="2780" y="14320"/>
                  </a:lnTo>
                  <a:close/>
                  <a:moveTo>
                    <a:pt x="17628" y="14320"/>
                  </a:moveTo>
                  <a:cubicBezTo>
                    <a:pt x="18408" y="14320"/>
                    <a:pt x="19040" y="14795"/>
                    <a:pt x="19040" y="15380"/>
                  </a:cubicBezTo>
                  <a:cubicBezTo>
                    <a:pt x="19040" y="15965"/>
                    <a:pt x="18408" y="16440"/>
                    <a:pt x="17628" y="16440"/>
                  </a:cubicBezTo>
                  <a:cubicBezTo>
                    <a:pt x="16849" y="16440"/>
                    <a:pt x="16217" y="15965"/>
                    <a:pt x="16217" y="15380"/>
                  </a:cubicBezTo>
                  <a:cubicBezTo>
                    <a:pt x="16217" y="14795"/>
                    <a:pt x="16849" y="14320"/>
                    <a:pt x="17628" y="14320"/>
                  </a:cubicBezTo>
                  <a:close/>
                  <a:moveTo>
                    <a:pt x="2780" y="17373"/>
                  </a:moveTo>
                  <a:lnTo>
                    <a:pt x="15405" y="17373"/>
                  </a:lnTo>
                  <a:lnTo>
                    <a:pt x="15405" y="19492"/>
                  </a:lnTo>
                  <a:lnTo>
                    <a:pt x="2780" y="19492"/>
                  </a:lnTo>
                  <a:lnTo>
                    <a:pt x="2780" y="17373"/>
                  </a:lnTo>
                  <a:close/>
                  <a:moveTo>
                    <a:pt x="17628" y="17373"/>
                  </a:moveTo>
                  <a:cubicBezTo>
                    <a:pt x="18408" y="17373"/>
                    <a:pt x="19040" y="17847"/>
                    <a:pt x="19040" y="18433"/>
                  </a:cubicBezTo>
                  <a:cubicBezTo>
                    <a:pt x="19040" y="19018"/>
                    <a:pt x="18408" y="19492"/>
                    <a:pt x="17628" y="19492"/>
                  </a:cubicBezTo>
                  <a:cubicBezTo>
                    <a:pt x="16849" y="19492"/>
                    <a:pt x="16217" y="19018"/>
                    <a:pt x="16217" y="18433"/>
                  </a:cubicBezTo>
                  <a:cubicBezTo>
                    <a:pt x="16217" y="17847"/>
                    <a:pt x="16849" y="17373"/>
                    <a:pt x="17628" y="17373"/>
                  </a:cubicBezTo>
                  <a:close/>
                </a:path>
              </a:pathLst>
            </a:custGeom>
            <a:solidFill>
              <a:srgbClr val="FFFFFF"/>
            </a:solidFill>
            <a:ln w="12700" cap="flat">
              <a:noFill/>
              <a:miter lim="400000"/>
            </a:ln>
            <a:effectLst/>
          </p:spPr>
          <p:txBody>
            <a:bodyPr wrap="square" lIns="71437" tIns="71437" rIns="71437" bIns="71437" numCol="1" anchor="ctr">
              <a:noAutofit/>
            </a:bodyPr>
            <a:lstStyle/>
            <a:p>
              <a:pPr>
                <a:defRPr b="0" sz="3000">
                  <a:solidFill>
                    <a:srgbClr val="000000"/>
                  </a:solidFill>
                  <a:latin typeface="+mn-lt"/>
                  <a:ea typeface="+mn-ea"/>
                  <a:cs typeface="+mn-cs"/>
                  <a:sym typeface="Helvetica Neue Medium"/>
                </a:defRPr>
              </a:pPr>
            </a:p>
          </p:txBody>
        </p:sp>
      </p:grpSp>
      <p:grpSp>
        <p:nvGrpSpPr>
          <p:cNvPr id="931" name="Group"/>
          <p:cNvGrpSpPr/>
          <p:nvPr/>
        </p:nvGrpSpPr>
        <p:grpSpPr>
          <a:xfrm>
            <a:off x="6403496" y="4025425"/>
            <a:ext cx="4780812" cy="3328540"/>
            <a:chOff x="0" y="0"/>
            <a:chExt cx="4780810" cy="3328538"/>
          </a:xfrm>
        </p:grpSpPr>
        <p:sp>
          <p:nvSpPr>
            <p:cNvPr id="920" name="Line"/>
            <p:cNvSpPr/>
            <p:nvPr/>
          </p:nvSpPr>
          <p:spPr>
            <a:xfrm flipV="1">
              <a:off x="0" y="1565670"/>
              <a:ext cx="1255164" cy="1762869"/>
            </a:xfrm>
            <a:prstGeom prst="line">
              <a:avLst/>
            </a:prstGeom>
            <a:noFill/>
            <a:ln w="25400" cap="flat">
              <a:solidFill>
                <a:srgbClr val="FFFFFF"/>
              </a:solidFill>
              <a:prstDash val="solid"/>
              <a:miter lim="400000"/>
              <a:tailEnd type="triangle" w="med" len="med"/>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grpSp>
          <p:nvGrpSpPr>
            <p:cNvPr id="930" name="Group"/>
            <p:cNvGrpSpPr/>
            <p:nvPr/>
          </p:nvGrpSpPr>
          <p:grpSpPr>
            <a:xfrm>
              <a:off x="1440288" y="0"/>
              <a:ext cx="3340523" cy="2300899"/>
              <a:chOff x="0" y="0"/>
              <a:chExt cx="3340521" cy="2300898"/>
            </a:xfrm>
          </p:grpSpPr>
          <p:sp>
            <p:nvSpPr>
              <p:cNvPr id="921" name="2,082 IP prefixes…"/>
              <p:cNvSpPr txBox="1"/>
              <p:nvPr/>
            </p:nvSpPr>
            <p:spPr>
              <a:xfrm>
                <a:off x="0" y="1335698"/>
                <a:ext cx="3340522" cy="965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defTabSz="584200">
                  <a:defRPr b="0" sz="2900">
                    <a:solidFill>
                      <a:schemeClr val="accent4">
                        <a:hueOff val="468000"/>
                        <a:satOff val="-4761"/>
                        <a:lumOff val="10196"/>
                      </a:schemeClr>
                    </a:solidFill>
                    <a:latin typeface="Gill Sans"/>
                    <a:ea typeface="Gill Sans"/>
                    <a:cs typeface="Gill Sans"/>
                    <a:sym typeface="Gill Sans"/>
                  </a:defRPr>
                </a:pPr>
                <a:r>
                  <a:t>2,082 IP prefixes </a:t>
                </a:r>
              </a:p>
              <a:p>
                <a:pPr defTabSz="584200">
                  <a:defRPr b="0" sz="2900">
                    <a:solidFill>
                      <a:schemeClr val="accent4">
                        <a:hueOff val="468000"/>
                        <a:satOff val="-4761"/>
                        <a:lumOff val="10196"/>
                      </a:schemeClr>
                    </a:solidFill>
                    <a:latin typeface="Gill Sans"/>
                    <a:ea typeface="Gill Sans"/>
                    <a:cs typeface="Gill Sans"/>
                    <a:sym typeface="Gill Sans"/>
                  </a:defRPr>
                </a:pPr>
                <a:r>
                  <a:t>are unknown to RPKI</a:t>
                </a:r>
              </a:p>
            </p:txBody>
          </p:sp>
          <p:sp>
            <p:nvSpPr>
              <p:cNvPr id="922" name="Ballot"/>
              <p:cNvSpPr/>
              <p:nvPr/>
            </p:nvSpPr>
            <p:spPr>
              <a:xfrm>
                <a:off x="593514" y="0"/>
                <a:ext cx="464261" cy="6183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2342"/>
                    </a:lnTo>
                    <a:lnTo>
                      <a:pt x="18478" y="0"/>
                    </a:lnTo>
                    <a:lnTo>
                      <a:pt x="0" y="0"/>
                    </a:lnTo>
                    <a:close/>
                    <a:moveTo>
                      <a:pt x="2780" y="2106"/>
                    </a:moveTo>
                    <a:lnTo>
                      <a:pt x="15405" y="2106"/>
                    </a:lnTo>
                    <a:lnTo>
                      <a:pt x="15405" y="4225"/>
                    </a:lnTo>
                    <a:lnTo>
                      <a:pt x="2780" y="4225"/>
                    </a:lnTo>
                    <a:lnTo>
                      <a:pt x="2780" y="2106"/>
                    </a:lnTo>
                    <a:close/>
                    <a:moveTo>
                      <a:pt x="17628" y="2106"/>
                    </a:moveTo>
                    <a:cubicBezTo>
                      <a:pt x="18408" y="2106"/>
                      <a:pt x="19040" y="2581"/>
                      <a:pt x="19040" y="3166"/>
                    </a:cubicBezTo>
                    <a:cubicBezTo>
                      <a:pt x="19040" y="3751"/>
                      <a:pt x="18408" y="4225"/>
                      <a:pt x="17628" y="4225"/>
                    </a:cubicBezTo>
                    <a:cubicBezTo>
                      <a:pt x="16849" y="4225"/>
                      <a:pt x="16217" y="3751"/>
                      <a:pt x="16217" y="3166"/>
                    </a:cubicBezTo>
                    <a:cubicBezTo>
                      <a:pt x="16217" y="2581"/>
                      <a:pt x="16849" y="2106"/>
                      <a:pt x="17628" y="2106"/>
                    </a:cubicBezTo>
                    <a:close/>
                    <a:moveTo>
                      <a:pt x="2780" y="5160"/>
                    </a:moveTo>
                    <a:lnTo>
                      <a:pt x="15405" y="5160"/>
                    </a:lnTo>
                    <a:lnTo>
                      <a:pt x="15405" y="7278"/>
                    </a:lnTo>
                    <a:lnTo>
                      <a:pt x="2780" y="7278"/>
                    </a:lnTo>
                    <a:lnTo>
                      <a:pt x="2780" y="5160"/>
                    </a:lnTo>
                    <a:close/>
                    <a:moveTo>
                      <a:pt x="17628" y="5160"/>
                    </a:moveTo>
                    <a:cubicBezTo>
                      <a:pt x="18408" y="5160"/>
                      <a:pt x="19040" y="5635"/>
                      <a:pt x="19040" y="6220"/>
                    </a:cubicBezTo>
                    <a:cubicBezTo>
                      <a:pt x="19040" y="6805"/>
                      <a:pt x="18408" y="7278"/>
                      <a:pt x="17628" y="7278"/>
                    </a:cubicBezTo>
                    <a:cubicBezTo>
                      <a:pt x="16849" y="7278"/>
                      <a:pt x="16217" y="6805"/>
                      <a:pt x="16217" y="6220"/>
                    </a:cubicBezTo>
                    <a:cubicBezTo>
                      <a:pt x="16217" y="5635"/>
                      <a:pt x="16849" y="5160"/>
                      <a:pt x="17628" y="5160"/>
                    </a:cubicBezTo>
                    <a:close/>
                    <a:moveTo>
                      <a:pt x="2780" y="8213"/>
                    </a:moveTo>
                    <a:lnTo>
                      <a:pt x="15405" y="8213"/>
                    </a:lnTo>
                    <a:lnTo>
                      <a:pt x="15405" y="10333"/>
                    </a:lnTo>
                    <a:lnTo>
                      <a:pt x="2780" y="10333"/>
                    </a:lnTo>
                    <a:lnTo>
                      <a:pt x="2780" y="8213"/>
                    </a:lnTo>
                    <a:close/>
                    <a:moveTo>
                      <a:pt x="17628" y="8213"/>
                    </a:moveTo>
                    <a:cubicBezTo>
                      <a:pt x="18408" y="8213"/>
                      <a:pt x="19040" y="8688"/>
                      <a:pt x="19040" y="9273"/>
                    </a:cubicBezTo>
                    <a:cubicBezTo>
                      <a:pt x="19040" y="9858"/>
                      <a:pt x="18408" y="10333"/>
                      <a:pt x="17628" y="10333"/>
                    </a:cubicBezTo>
                    <a:cubicBezTo>
                      <a:pt x="16849" y="10333"/>
                      <a:pt x="16217" y="9858"/>
                      <a:pt x="16217" y="9273"/>
                    </a:cubicBezTo>
                    <a:cubicBezTo>
                      <a:pt x="16217" y="8688"/>
                      <a:pt x="16849" y="8213"/>
                      <a:pt x="17628" y="8213"/>
                    </a:cubicBezTo>
                    <a:close/>
                    <a:moveTo>
                      <a:pt x="18404" y="8667"/>
                    </a:moveTo>
                    <a:cubicBezTo>
                      <a:pt x="18338" y="8670"/>
                      <a:pt x="18273" y="8694"/>
                      <a:pt x="18226" y="8734"/>
                    </a:cubicBezTo>
                    <a:lnTo>
                      <a:pt x="17325" y="9511"/>
                    </a:lnTo>
                    <a:lnTo>
                      <a:pt x="17026" y="9271"/>
                    </a:lnTo>
                    <a:cubicBezTo>
                      <a:pt x="16928" y="9193"/>
                      <a:pt x="16764" y="9189"/>
                      <a:pt x="16660" y="9263"/>
                    </a:cubicBezTo>
                    <a:cubicBezTo>
                      <a:pt x="16555" y="9336"/>
                      <a:pt x="16548" y="9459"/>
                      <a:pt x="16646" y="9538"/>
                    </a:cubicBezTo>
                    <a:lnTo>
                      <a:pt x="17143" y="9934"/>
                    </a:lnTo>
                    <a:cubicBezTo>
                      <a:pt x="17192" y="9974"/>
                      <a:pt x="17260" y="9997"/>
                      <a:pt x="17332" y="9997"/>
                    </a:cubicBezTo>
                    <a:cubicBezTo>
                      <a:pt x="17333" y="9997"/>
                      <a:pt x="17337" y="9997"/>
                      <a:pt x="17338" y="9997"/>
                    </a:cubicBezTo>
                    <a:cubicBezTo>
                      <a:pt x="17412" y="9996"/>
                      <a:pt x="17479" y="9971"/>
                      <a:pt x="17527" y="9929"/>
                    </a:cubicBezTo>
                    <a:lnTo>
                      <a:pt x="18617" y="8989"/>
                    </a:lnTo>
                    <a:cubicBezTo>
                      <a:pt x="18711" y="8908"/>
                      <a:pt x="18701" y="8785"/>
                      <a:pt x="18593" y="8714"/>
                    </a:cubicBezTo>
                    <a:cubicBezTo>
                      <a:pt x="18539" y="8679"/>
                      <a:pt x="18470" y="8664"/>
                      <a:pt x="18404" y="8667"/>
                    </a:cubicBezTo>
                    <a:close/>
                    <a:moveTo>
                      <a:pt x="2780" y="11266"/>
                    </a:moveTo>
                    <a:lnTo>
                      <a:pt x="15405" y="11266"/>
                    </a:lnTo>
                    <a:lnTo>
                      <a:pt x="15405" y="13385"/>
                    </a:lnTo>
                    <a:lnTo>
                      <a:pt x="2780" y="13385"/>
                    </a:lnTo>
                    <a:lnTo>
                      <a:pt x="2780" y="11266"/>
                    </a:lnTo>
                    <a:close/>
                    <a:moveTo>
                      <a:pt x="17628" y="11266"/>
                    </a:moveTo>
                    <a:cubicBezTo>
                      <a:pt x="18408" y="11266"/>
                      <a:pt x="19040" y="11740"/>
                      <a:pt x="19040" y="12326"/>
                    </a:cubicBezTo>
                    <a:cubicBezTo>
                      <a:pt x="19040" y="12911"/>
                      <a:pt x="18408" y="13385"/>
                      <a:pt x="17628" y="13385"/>
                    </a:cubicBezTo>
                    <a:cubicBezTo>
                      <a:pt x="16849" y="13385"/>
                      <a:pt x="16217" y="12911"/>
                      <a:pt x="16217" y="12326"/>
                    </a:cubicBezTo>
                    <a:cubicBezTo>
                      <a:pt x="16217" y="11740"/>
                      <a:pt x="16849" y="11266"/>
                      <a:pt x="17628" y="11266"/>
                    </a:cubicBezTo>
                    <a:close/>
                    <a:moveTo>
                      <a:pt x="2780" y="14320"/>
                    </a:moveTo>
                    <a:lnTo>
                      <a:pt x="15405" y="14320"/>
                    </a:lnTo>
                    <a:lnTo>
                      <a:pt x="15405" y="16440"/>
                    </a:lnTo>
                    <a:lnTo>
                      <a:pt x="2780" y="16440"/>
                    </a:lnTo>
                    <a:lnTo>
                      <a:pt x="2780" y="14320"/>
                    </a:lnTo>
                    <a:close/>
                    <a:moveTo>
                      <a:pt x="17628" y="14320"/>
                    </a:moveTo>
                    <a:cubicBezTo>
                      <a:pt x="18408" y="14320"/>
                      <a:pt x="19040" y="14795"/>
                      <a:pt x="19040" y="15380"/>
                    </a:cubicBezTo>
                    <a:cubicBezTo>
                      <a:pt x="19040" y="15965"/>
                      <a:pt x="18408" y="16440"/>
                      <a:pt x="17628" y="16440"/>
                    </a:cubicBezTo>
                    <a:cubicBezTo>
                      <a:pt x="16849" y="16440"/>
                      <a:pt x="16217" y="15965"/>
                      <a:pt x="16217" y="15380"/>
                    </a:cubicBezTo>
                    <a:cubicBezTo>
                      <a:pt x="16217" y="14795"/>
                      <a:pt x="16849" y="14320"/>
                      <a:pt x="17628" y="14320"/>
                    </a:cubicBezTo>
                    <a:close/>
                    <a:moveTo>
                      <a:pt x="2780" y="17373"/>
                    </a:moveTo>
                    <a:lnTo>
                      <a:pt x="15405" y="17373"/>
                    </a:lnTo>
                    <a:lnTo>
                      <a:pt x="15405" y="19492"/>
                    </a:lnTo>
                    <a:lnTo>
                      <a:pt x="2780" y="19492"/>
                    </a:lnTo>
                    <a:lnTo>
                      <a:pt x="2780" y="17373"/>
                    </a:lnTo>
                    <a:close/>
                    <a:moveTo>
                      <a:pt x="17628" y="17373"/>
                    </a:moveTo>
                    <a:cubicBezTo>
                      <a:pt x="18408" y="17373"/>
                      <a:pt x="19040" y="17847"/>
                      <a:pt x="19040" y="18433"/>
                    </a:cubicBezTo>
                    <a:cubicBezTo>
                      <a:pt x="19040" y="19018"/>
                      <a:pt x="18408" y="19492"/>
                      <a:pt x="17628" y="19492"/>
                    </a:cubicBezTo>
                    <a:cubicBezTo>
                      <a:pt x="16849" y="19492"/>
                      <a:pt x="16217" y="19018"/>
                      <a:pt x="16217" y="18433"/>
                    </a:cubicBezTo>
                    <a:cubicBezTo>
                      <a:pt x="16217" y="17847"/>
                      <a:pt x="16849" y="17373"/>
                      <a:pt x="17628" y="17373"/>
                    </a:cubicBezTo>
                    <a:close/>
                  </a:path>
                </a:pathLst>
              </a:custGeom>
              <a:solidFill>
                <a:srgbClr val="FFFFFF"/>
              </a:solidFill>
              <a:ln w="12700" cap="flat">
                <a:noFill/>
                <a:miter lim="400000"/>
              </a:ln>
              <a:effectLst/>
            </p:spPr>
            <p:txBody>
              <a:bodyPr wrap="square" lIns="71437" tIns="71437" rIns="71437" bIns="71437" numCol="1" anchor="ctr">
                <a:noAutofit/>
              </a:bodyPr>
              <a:lstStyle/>
              <a:p>
                <a:pPr>
                  <a:defRPr b="0" sz="3000">
                    <a:solidFill>
                      <a:srgbClr val="000000"/>
                    </a:solidFill>
                    <a:latin typeface="+mn-lt"/>
                    <a:ea typeface="+mn-ea"/>
                    <a:cs typeface="+mn-cs"/>
                    <a:sym typeface="Helvetica Neue Medium"/>
                  </a:defRPr>
                </a:pPr>
              </a:p>
            </p:txBody>
          </p:sp>
          <p:sp>
            <p:nvSpPr>
              <p:cNvPr id="923" name="Ballot"/>
              <p:cNvSpPr/>
              <p:nvPr/>
            </p:nvSpPr>
            <p:spPr>
              <a:xfrm>
                <a:off x="1155734" y="0"/>
                <a:ext cx="464261" cy="6183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2342"/>
                    </a:lnTo>
                    <a:lnTo>
                      <a:pt x="18478" y="0"/>
                    </a:lnTo>
                    <a:lnTo>
                      <a:pt x="0" y="0"/>
                    </a:lnTo>
                    <a:close/>
                    <a:moveTo>
                      <a:pt x="2780" y="2106"/>
                    </a:moveTo>
                    <a:lnTo>
                      <a:pt x="15405" y="2106"/>
                    </a:lnTo>
                    <a:lnTo>
                      <a:pt x="15405" y="4225"/>
                    </a:lnTo>
                    <a:lnTo>
                      <a:pt x="2780" y="4225"/>
                    </a:lnTo>
                    <a:lnTo>
                      <a:pt x="2780" y="2106"/>
                    </a:lnTo>
                    <a:close/>
                    <a:moveTo>
                      <a:pt x="17628" y="2106"/>
                    </a:moveTo>
                    <a:cubicBezTo>
                      <a:pt x="18408" y="2106"/>
                      <a:pt x="19040" y="2581"/>
                      <a:pt x="19040" y="3166"/>
                    </a:cubicBezTo>
                    <a:cubicBezTo>
                      <a:pt x="19040" y="3751"/>
                      <a:pt x="18408" y="4225"/>
                      <a:pt x="17628" y="4225"/>
                    </a:cubicBezTo>
                    <a:cubicBezTo>
                      <a:pt x="16849" y="4225"/>
                      <a:pt x="16217" y="3751"/>
                      <a:pt x="16217" y="3166"/>
                    </a:cubicBezTo>
                    <a:cubicBezTo>
                      <a:pt x="16217" y="2581"/>
                      <a:pt x="16849" y="2106"/>
                      <a:pt x="17628" y="2106"/>
                    </a:cubicBezTo>
                    <a:close/>
                    <a:moveTo>
                      <a:pt x="2780" y="5160"/>
                    </a:moveTo>
                    <a:lnTo>
                      <a:pt x="15405" y="5160"/>
                    </a:lnTo>
                    <a:lnTo>
                      <a:pt x="15405" y="7278"/>
                    </a:lnTo>
                    <a:lnTo>
                      <a:pt x="2780" y="7278"/>
                    </a:lnTo>
                    <a:lnTo>
                      <a:pt x="2780" y="5160"/>
                    </a:lnTo>
                    <a:close/>
                    <a:moveTo>
                      <a:pt x="17628" y="5160"/>
                    </a:moveTo>
                    <a:cubicBezTo>
                      <a:pt x="18408" y="5160"/>
                      <a:pt x="19040" y="5635"/>
                      <a:pt x="19040" y="6220"/>
                    </a:cubicBezTo>
                    <a:cubicBezTo>
                      <a:pt x="19040" y="6805"/>
                      <a:pt x="18408" y="7278"/>
                      <a:pt x="17628" y="7278"/>
                    </a:cubicBezTo>
                    <a:cubicBezTo>
                      <a:pt x="16849" y="7278"/>
                      <a:pt x="16217" y="6805"/>
                      <a:pt x="16217" y="6220"/>
                    </a:cubicBezTo>
                    <a:cubicBezTo>
                      <a:pt x="16217" y="5635"/>
                      <a:pt x="16849" y="5160"/>
                      <a:pt x="17628" y="5160"/>
                    </a:cubicBezTo>
                    <a:close/>
                    <a:moveTo>
                      <a:pt x="2780" y="8213"/>
                    </a:moveTo>
                    <a:lnTo>
                      <a:pt x="15405" y="8213"/>
                    </a:lnTo>
                    <a:lnTo>
                      <a:pt x="15405" y="10333"/>
                    </a:lnTo>
                    <a:lnTo>
                      <a:pt x="2780" y="10333"/>
                    </a:lnTo>
                    <a:lnTo>
                      <a:pt x="2780" y="8213"/>
                    </a:lnTo>
                    <a:close/>
                    <a:moveTo>
                      <a:pt x="17628" y="8213"/>
                    </a:moveTo>
                    <a:cubicBezTo>
                      <a:pt x="18408" y="8213"/>
                      <a:pt x="19040" y="8688"/>
                      <a:pt x="19040" y="9273"/>
                    </a:cubicBezTo>
                    <a:cubicBezTo>
                      <a:pt x="19040" y="9858"/>
                      <a:pt x="18408" y="10333"/>
                      <a:pt x="17628" y="10333"/>
                    </a:cubicBezTo>
                    <a:cubicBezTo>
                      <a:pt x="16849" y="10333"/>
                      <a:pt x="16217" y="9858"/>
                      <a:pt x="16217" y="9273"/>
                    </a:cubicBezTo>
                    <a:cubicBezTo>
                      <a:pt x="16217" y="8688"/>
                      <a:pt x="16849" y="8213"/>
                      <a:pt x="17628" y="8213"/>
                    </a:cubicBezTo>
                    <a:close/>
                    <a:moveTo>
                      <a:pt x="18404" y="8667"/>
                    </a:moveTo>
                    <a:cubicBezTo>
                      <a:pt x="18338" y="8670"/>
                      <a:pt x="18273" y="8694"/>
                      <a:pt x="18226" y="8734"/>
                    </a:cubicBezTo>
                    <a:lnTo>
                      <a:pt x="17325" y="9511"/>
                    </a:lnTo>
                    <a:lnTo>
                      <a:pt x="17026" y="9271"/>
                    </a:lnTo>
                    <a:cubicBezTo>
                      <a:pt x="16928" y="9193"/>
                      <a:pt x="16764" y="9189"/>
                      <a:pt x="16660" y="9263"/>
                    </a:cubicBezTo>
                    <a:cubicBezTo>
                      <a:pt x="16555" y="9336"/>
                      <a:pt x="16548" y="9459"/>
                      <a:pt x="16646" y="9538"/>
                    </a:cubicBezTo>
                    <a:lnTo>
                      <a:pt x="17143" y="9934"/>
                    </a:lnTo>
                    <a:cubicBezTo>
                      <a:pt x="17192" y="9974"/>
                      <a:pt x="17260" y="9997"/>
                      <a:pt x="17332" y="9997"/>
                    </a:cubicBezTo>
                    <a:cubicBezTo>
                      <a:pt x="17333" y="9997"/>
                      <a:pt x="17337" y="9997"/>
                      <a:pt x="17338" y="9997"/>
                    </a:cubicBezTo>
                    <a:cubicBezTo>
                      <a:pt x="17412" y="9996"/>
                      <a:pt x="17479" y="9971"/>
                      <a:pt x="17527" y="9929"/>
                    </a:cubicBezTo>
                    <a:lnTo>
                      <a:pt x="18617" y="8989"/>
                    </a:lnTo>
                    <a:cubicBezTo>
                      <a:pt x="18711" y="8908"/>
                      <a:pt x="18701" y="8785"/>
                      <a:pt x="18593" y="8714"/>
                    </a:cubicBezTo>
                    <a:cubicBezTo>
                      <a:pt x="18539" y="8679"/>
                      <a:pt x="18470" y="8664"/>
                      <a:pt x="18404" y="8667"/>
                    </a:cubicBezTo>
                    <a:close/>
                    <a:moveTo>
                      <a:pt x="2780" y="11266"/>
                    </a:moveTo>
                    <a:lnTo>
                      <a:pt x="15405" y="11266"/>
                    </a:lnTo>
                    <a:lnTo>
                      <a:pt x="15405" y="13385"/>
                    </a:lnTo>
                    <a:lnTo>
                      <a:pt x="2780" y="13385"/>
                    </a:lnTo>
                    <a:lnTo>
                      <a:pt x="2780" y="11266"/>
                    </a:lnTo>
                    <a:close/>
                    <a:moveTo>
                      <a:pt x="17628" y="11266"/>
                    </a:moveTo>
                    <a:cubicBezTo>
                      <a:pt x="18408" y="11266"/>
                      <a:pt x="19040" y="11740"/>
                      <a:pt x="19040" y="12326"/>
                    </a:cubicBezTo>
                    <a:cubicBezTo>
                      <a:pt x="19040" y="12911"/>
                      <a:pt x="18408" y="13385"/>
                      <a:pt x="17628" y="13385"/>
                    </a:cubicBezTo>
                    <a:cubicBezTo>
                      <a:pt x="16849" y="13385"/>
                      <a:pt x="16217" y="12911"/>
                      <a:pt x="16217" y="12326"/>
                    </a:cubicBezTo>
                    <a:cubicBezTo>
                      <a:pt x="16217" y="11740"/>
                      <a:pt x="16849" y="11266"/>
                      <a:pt x="17628" y="11266"/>
                    </a:cubicBezTo>
                    <a:close/>
                    <a:moveTo>
                      <a:pt x="2780" y="14320"/>
                    </a:moveTo>
                    <a:lnTo>
                      <a:pt x="15405" y="14320"/>
                    </a:lnTo>
                    <a:lnTo>
                      <a:pt x="15405" y="16440"/>
                    </a:lnTo>
                    <a:lnTo>
                      <a:pt x="2780" y="16440"/>
                    </a:lnTo>
                    <a:lnTo>
                      <a:pt x="2780" y="14320"/>
                    </a:lnTo>
                    <a:close/>
                    <a:moveTo>
                      <a:pt x="17628" y="14320"/>
                    </a:moveTo>
                    <a:cubicBezTo>
                      <a:pt x="18408" y="14320"/>
                      <a:pt x="19040" y="14795"/>
                      <a:pt x="19040" y="15380"/>
                    </a:cubicBezTo>
                    <a:cubicBezTo>
                      <a:pt x="19040" y="15965"/>
                      <a:pt x="18408" y="16440"/>
                      <a:pt x="17628" y="16440"/>
                    </a:cubicBezTo>
                    <a:cubicBezTo>
                      <a:pt x="16849" y="16440"/>
                      <a:pt x="16217" y="15965"/>
                      <a:pt x="16217" y="15380"/>
                    </a:cubicBezTo>
                    <a:cubicBezTo>
                      <a:pt x="16217" y="14795"/>
                      <a:pt x="16849" y="14320"/>
                      <a:pt x="17628" y="14320"/>
                    </a:cubicBezTo>
                    <a:close/>
                    <a:moveTo>
                      <a:pt x="2780" y="17373"/>
                    </a:moveTo>
                    <a:lnTo>
                      <a:pt x="15405" y="17373"/>
                    </a:lnTo>
                    <a:lnTo>
                      <a:pt x="15405" y="19492"/>
                    </a:lnTo>
                    <a:lnTo>
                      <a:pt x="2780" y="19492"/>
                    </a:lnTo>
                    <a:lnTo>
                      <a:pt x="2780" y="17373"/>
                    </a:lnTo>
                    <a:close/>
                    <a:moveTo>
                      <a:pt x="17628" y="17373"/>
                    </a:moveTo>
                    <a:cubicBezTo>
                      <a:pt x="18408" y="17373"/>
                      <a:pt x="19040" y="17847"/>
                      <a:pt x="19040" y="18433"/>
                    </a:cubicBezTo>
                    <a:cubicBezTo>
                      <a:pt x="19040" y="19018"/>
                      <a:pt x="18408" y="19492"/>
                      <a:pt x="17628" y="19492"/>
                    </a:cubicBezTo>
                    <a:cubicBezTo>
                      <a:pt x="16849" y="19492"/>
                      <a:pt x="16217" y="19018"/>
                      <a:pt x="16217" y="18433"/>
                    </a:cubicBezTo>
                    <a:cubicBezTo>
                      <a:pt x="16217" y="17847"/>
                      <a:pt x="16849" y="17373"/>
                      <a:pt x="17628" y="17373"/>
                    </a:cubicBezTo>
                    <a:close/>
                  </a:path>
                </a:pathLst>
              </a:custGeom>
              <a:solidFill>
                <a:srgbClr val="FFFFFF"/>
              </a:solidFill>
              <a:ln w="12700" cap="flat">
                <a:noFill/>
                <a:miter lim="400000"/>
              </a:ln>
              <a:effectLst/>
            </p:spPr>
            <p:txBody>
              <a:bodyPr wrap="square" lIns="71437" tIns="71437" rIns="71437" bIns="71437" numCol="1" anchor="ctr">
                <a:noAutofit/>
              </a:bodyPr>
              <a:lstStyle/>
              <a:p>
                <a:pPr>
                  <a:defRPr b="0" sz="3000">
                    <a:solidFill>
                      <a:srgbClr val="000000"/>
                    </a:solidFill>
                    <a:latin typeface="+mn-lt"/>
                    <a:ea typeface="+mn-ea"/>
                    <a:cs typeface="+mn-cs"/>
                    <a:sym typeface="Helvetica Neue Medium"/>
                  </a:defRPr>
                </a:pPr>
              </a:p>
            </p:txBody>
          </p:sp>
          <p:sp>
            <p:nvSpPr>
              <p:cNvPr id="924" name="Ballot"/>
              <p:cNvSpPr/>
              <p:nvPr/>
            </p:nvSpPr>
            <p:spPr>
              <a:xfrm>
                <a:off x="1717953" y="0"/>
                <a:ext cx="464261" cy="6183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2342"/>
                    </a:lnTo>
                    <a:lnTo>
                      <a:pt x="18478" y="0"/>
                    </a:lnTo>
                    <a:lnTo>
                      <a:pt x="0" y="0"/>
                    </a:lnTo>
                    <a:close/>
                    <a:moveTo>
                      <a:pt x="2780" y="2106"/>
                    </a:moveTo>
                    <a:lnTo>
                      <a:pt x="15405" y="2106"/>
                    </a:lnTo>
                    <a:lnTo>
                      <a:pt x="15405" y="4225"/>
                    </a:lnTo>
                    <a:lnTo>
                      <a:pt x="2780" y="4225"/>
                    </a:lnTo>
                    <a:lnTo>
                      <a:pt x="2780" y="2106"/>
                    </a:lnTo>
                    <a:close/>
                    <a:moveTo>
                      <a:pt x="17628" y="2106"/>
                    </a:moveTo>
                    <a:cubicBezTo>
                      <a:pt x="18408" y="2106"/>
                      <a:pt x="19040" y="2581"/>
                      <a:pt x="19040" y="3166"/>
                    </a:cubicBezTo>
                    <a:cubicBezTo>
                      <a:pt x="19040" y="3751"/>
                      <a:pt x="18408" y="4225"/>
                      <a:pt x="17628" y="4225"/>
                    </a:cubicBezTo>
                    <a:cubicBezTo>
                      <a:pt x="16849" y="4225"/>
                      <a:pt x="16217" y="3751"/>
                      <a:pt x="16217" y="3166"/>
                    </a:cubicBezTo>
                    <a:cubicBezTo>
                      <a:pt x="16217" y="2581"/>
                      <a:pt x="16849" y="2106"/>
                      <a:pt x="17628" y="2106"/>
                    </a:cubicBezTo>
                    <a:close/>
                    <a:moveTo>
                      <a:pt x="2780" y="5160"/>
                    </a:moveTo>
                    <a:lnTo>
                      <a:pt x="15405" y="5160"/>
                    </a:lnTo>
                    <a:lnTo>
                      <a:pt x="15405" y="7278"/>
                    </a:lnTo>
                    <a:lnTo>
                      <a:pt x="2780" y="7278"/>
                    </a:lnTo>
                    <a:lnTo>
                      <a:pt x="2780" y="5160"/>
                    </a:lnTo>
                    <a:close/>
                    <a:moveTo>
                      <a:pt x="17628" y="5160"/>
                    </a:moveTo>
                    <a:cubicBezTo>
                      <a:pt x="18408" y="5160"/>
                      <a:pt x="19040" y="5635"/>
                      <a:pt x="19040" y="6220"/>
                    </a:cubicBezTo>
                    <a:cubicBezTo>
                      <a:pt x="19040" y="6805"/>
                      <a:pt x="18408" y="7278"/>
                      <a:pt x="17628" y="7278"/>
                    </a:cubicBezTo>
                    <a:cubicBezTo>
                      <a:pt x="16849" y="7278"/>
                      <a:pt x="16217" y="6805"/>
                      <a:pt x="16217" y="6220"/>
                    </a:cubicBezTo>
                    <a:cubicBezTo>
                      <a:pt x="16217" y="5635"/>
                      <a:pt x="16849" y="5160"/>
                      <a:pt x="17628" y="5160"/>
                    </a:cubicBezTo>
                    <a:close/>
                    <a:moveTo>
                      <a:pt x="2780" y="8213"/>
                    </a:moveTo>
                    <a:lnTo>
                      <a:pt x="15405" y="8213"/>
                    </a:lnTo>
                    <a:lnTo>
                      <a:pt x="15405" y="10333"/>
                    </a:lnTo>
                    <a:lnTo>
                      <a:pt x="2780" y="10333"/>
                    </a:lnTo>
                    <a:lnTo>
                      <a:pt x="2780" y="8213"/>
                    </a:lnTo>
                    <a:close/>
                    <a:moveTo>
                      <a:pt x="17628" y="8213"/>
                    </a:moveTo>
                    <a:cubicBezTo>
                      <a:pt x="18408" y="8213"/>
                      <a:pt x="19040" y="8688"/>
                      <a:pt x="19040" y="9273"/>
                    </a:cubicBezTo>
                    <a:cubicBezTo>
                      <a:pt x="19040" y="9858"/>
                      <a:pt x="18408" y="10333"/>
                      <a:pt x="17628" y="10333"/>
                    </a:cubicBezTo>
                    <a:cubicBezTo>
                      <a:pt x="16849" y="10333"/>
                      <a:pt x="16217" y="9858"/>
                      <a:pt x="16217" y="9273"/>
                    </a:cubicBezTo>
                    <a:cubicBezTo>
                      <a:pt x="16217" y="8688"/>
                      <a:pt x="16849" y="8213"/>
                      <a:pt x="17628" y="8213"/>
                    </a:cubicBezTo>
                    <a:close/>
                    <a:moveTo>
                      <a:pt x="18404" y="8667"/>
                    </a:moveTo>
                    <a:cubicBezTo>
                      <a:pt x="18338" y="8670"/>
                      <a:pt x="18273" y="8694"/>
                      <a:pt x="18226" y="8734"/>
                    </a:cubicBezTo>
                    <a:lnTo>
                      <a:pt x="17325" y="9511"/>
                    </a:lnTo>
                    <a:lnTo>
                      <a:pt x="17026" y="9271"/>
                    </a:lnTo>
                    <a:cubicBezTo>
                      <a:pt x="16928" y="9193"/>
                      <a:pt x="16764" y="9189"/>
                      <a:pt x="16660" y="9263"/>
                    </a:cubicBezTo>
                    <a:cubicBezTo>
                      <a:pt x="16555" y="9336"/>
                      <a:pt x="16548" y="9459"/>
                      <a:pt x="16646" y="9538"/>
                    </a:cubicBezTo>
                    <a:lnTo>
                      <a:pt x="17143" y="9934"/>
                    </a:lnTo>
                    <a:cubicBezTo>
                      <a:pt x="17192" y="9974"/>
                      <a:pt x="17260" y="9997"/>
                      <a:pt x="17332" y="9997"/>
                    </a:cubicBezTo>
                    <a:cubicBezTo>
                      <a:pt x="17333" y="9997"/>
                      <a:pt x="17337" y="9997"/>
                      <a:pt x="17338" y="9997"/>
                    </a:cubicBezTo>
                    <a:cubicBezTo>
                      <a:pt x="17412" y="9996"/>
                      <a:pt x="17479" y="9971"/>
                      <a:pt x="17527" y="9929"/>
                    </a:cubicBezTo>
                    <a:lnTo>
                      <a:pt x="18617" y="8989"/>
                    </a:lnTo>
                    <a:cubicBezTo>
                      <a:pt x="18711" y="8908"/>
                      <a:pt x="18701" y="8785"/>
                      <a:pt x="18593" y="8714"/>
                    </a:cubicBezTo>
                    <a:cubicBezTo>
                      <a:pt x="18539" y="8679"/>
                      <a:pt x="18470" y="8664"/>
                      <a:pt x="18404" y="8667"/>
                    </a:cubicBezTo>
                    <a:close/>
                    <a:moveTo>
                      <a:pt x="2780" y="11266"/>
                    </a:moveTo>
                    <a:lnTo>
                      <a:pt x="15405" y="11266"/>
                    </a:lnTo>
                    <a:lnTo>
                      <a:pt x="15405" y="13385"/>
                    </a:lnTo>
                    <a:lnTo>
                      <a:pt x="2780" y="13385"/>
                    </a:lnTo>
                    <a:lnTo>
                      <a:pt x="2780" y="11266"/>
                    </a:lnTo>
                    <a:close/>
                    <a:moveTo>
                      <a:pt x="17628" y="11266"/>
                    </a:moveTo>
                    <a:cubicBezTo>
                      <a:pt x="18408" y="11266"/>
                      <a:pt x="19040" y="11740"/>
                      <a:pt x="19040" y="12326"/>
                    </a:cubicBezTo>
                    <a:cubicBezTo>
                      <a:pt x="19040" y="12911"/>
                      <a:pt x="18408" y="13385"/>
                      <a:pt x="17628" y="13385"/>
                    </a:cubicBezTo>
                    <a:cubicBezTo>
                      <a:pt x="16849" y="13385"/>
                      <a:pt x="16217" y="12911"/>
                      <a:pt x="16217" y="12326"/>
                    </a:cubicBezTo>
                    <a:cubicBezTo>
                      <a:pt x="16217" y="11740"/>
                      <a:pt x="16849" y="11266"/>
                      <a:pt x="17628" y="11266"/>
                    </a:cubicBezTo>
                    <a:close/>
                    <a:moveTo>
                      <a:pt x="2780" y="14320"/>
                    </a:moveTo>
                    <a:lnTo>
                      <a:pt x="15405" y="14320"/>
                    </a:lnTo>
                    <a:lnTo>
                      <a:pt x="15405" y="16440"/>
                    </a:lnTo>
                    <a:lnTo>
                      <a:pt x="2780" y="16440"/>
                    </a:lnTo>
                    <a:lnTo>
                      <a:pt x="2780" y="14320"/>
                    </a:lnTo>
                    <a:close/>
                    <a:moveTo>
                      <a:pt x="17628" y="14320"/>
                    </a:moveTo>
                    <a:cubicBezTo>
                      <a:pt x="18408" y="14320"/>
                      <a:pt x="19040" y="14795"/>
                      <a:pt x="19040" y="15380"/>
                    </a:cubicBezTo>
                    <a:cubicBezTo>
                      <a:pt x="19040" y="15965"/>
                      <a:pt x="18408" y="16440"/>
                      <a:pt x="17628" y="16440"/>
                    </a:cubicBezTo>
                    <a:cubicBezTo>
                      <a:pt x="16849" y="16440"/>
                      <a:pt x="16217" y="15965"/>
                      <a:pt x="16217" y="15380"/>
                    </a:cubicBezTo>
                    <a:cubicBezTo>
                      <a:pt x="16217" y="14795"/>
                      <a:pt x="16849" y="14320"/>
                      <a:pt x="17628" y="14320"/>
                    </a:cubicBezTo>
                    <a:close/>
                    <a:moveTo>
                      <a:pt x="2780" y="17373"/>
                    </a:moveTo>
                    <a:lnTo>
                      <a:pt x="15405" y="17373"/>
                    </a:lnTo>
                    <a:lnTo>
                      <a:pt x="15405" y="19492"/>
                    </a:lnTo>
                    <a:lnTo>
                      <a:pt x="2780" y="19492"/>
                    </a:lnTo>
                    <a:lnTo>
                      <a:pt x="2780" y="17373"/>
                    </a:lnTo>
                    <a:close/>
                    <a:moveTo>
                      <a:pt x="17628" y="17373"/>
                    </a:moveTo>
                    <a:cubicBezTo>
                      <a:pt x="18408" y="17373"/>
                      <a:pt x="19040" y="17847"/>
                      <a:pt x="19040" y="18433"/>
                    </a:cubicBezTo>
                    <a:cubicBezTo>
                      <a:pt x="19040" y="19018"/>
                      <a:pt x="18408" y="19492"/>
                      <a:pt x="17628" y="19492"/>
                    </a:cubicBezTo>
                    <a:cubicBezTo>
                      <a:pt x="16849" y="19492"/>
                      <a:pt x="16217" y="19018"/>
                      <a:pt x="16217" y="18433"/>
                    </a:cubicBezTo>
                    <a:cubicBezTo>
                      <a:pt x="16217" y="17847"/>
                      <a:pt x="16849" y="17373"/>
                      <a:pt x="17628" y="17373"/>
                    </a:cubicBezTo>
                    <a:close/>
                  </a:path>
                </a:pathLst>
              </a:custGeom>
              <a:solidFill>
                <a:srgbClr val="FFFFFF"/>
              </a:solidFill>
              <a:ln w="12700" cap="flat">
                <a:noFill/>
                <a:miter lim="400000"/>
              </a:ln>
              <a:effectLst/>
            </p:spPr>
            <p:txBody>
              <a:bodyPr wrap="square" lIns="71437" tIns="71437" rIns="71437" bIns="71437" numCol="1" anchor="ctr">
                <a:noAutofit/>
              </a:bodyPr>
              <a:lstStyle/>
              <a:p>
                <a:pPr>
                  <a:defRPr b="0" sz="3000">
                    <a:solidFill>
                      <a:srgbClr val="000000"/>
                    </a:solidFill>
                    <a:latin typeface="+mn-lt"/>
                    <a:ea typeface="+mn-ea"/>
                    <a:cs typeface="+mn-cs"/>
                    <a:sym typeface="Helvetica Neue Medium"/>
                  </a:defRPr>
                </a:pPr>
              </a:p>
            </p:txBody>
          </p:sp>
          <p:sp>
            <p:nvSpPr>
              <p:cNvPr id="925" name="Ballot"/>
              <p:cNvSpPr/>
              <p:nvPr/>
            </p:nvSpPr>
            <p:spPr>
              <a:xfrm>
                <a:off x="2282746" y="0"/>
                <a:ext cx="464261" cy="6183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2342"/>
                    </a:lnTo>
                    <a:lnTo>
                      <a:pt x="18478" y="0"/>
                    </a:lnTo>
                    <a:lnTo>
                      <a:pt x="0" y="0"/>
                    </a:lnTo>
                    <a:close/>
                    <a:moveTo>
                      <a:pt x="2780" y="2106"/>
                    </a:moveTo>
                    <a:lnTo>
                      <a:pt x="15405" y="2106"/>
                    </a:lnTo>
                    <a:lnTo>
                      <a:pt x="15405" y="4225"/>
                    </a:lnTo>
                    <a:lnTo>
                      <a:pt x="2780" y="4225"/>
                    </a:lnTo>
                    <a:lnTo>
                      <a:pt x="2780" y="2106"/>
                    </a:lnTo>
                    <a:close/>
                    <a:moveTo>
                      <a:pt x="17628" y="2106"/>
                    </a:moveTo>
                    <a:cubicBezTo>
                      <a:pt x="18408" y="2106"/>
                      <a:pt x="19040" y="2581"/>
                      <a:pt x="19040" y="3166"/>
                    </a:cubicBezTo>
                    <a:cubicBezTo>
                      <a:pt x="19040" y="3751"/>
                      <a:pt x="18408" y="4225"/>
                      <a:pt x="17628" y="4225"/>
                    </a:cubicBezTo>
                    <a:cubicBezTo>
                      <a:pt x="16849" y="4225"/>
                      <a:pt x="16217" y="3751"/>
                      <a:pt x="16217" y="3166"/>
                    </a:cubicBezTo>
                    <a:cubicBezTo>
                      <a:pt x="16217" y="2581"/>
                      <a:pt x="16849" y="2106"/>
                      <a:pt x="17628" y="2106"/>
                    </a:cubicBezTo>
                    <a:close/>
                    <a:moveTo>
                      <a:pt x="2780" y="5160"/>
                    </a:moveTo>
                    <a:lnTo>
                      <a:pt x="15405" y="5160"/>
                    </a:lnTo>
                    <a:lnTo>
                      <a:pt x="15405" y="7278"/>
                    </a:lnTo>
                    <a:lnTo>
                      <a:pt x="2780" y="7278"/>
                    </a:lnTo>
                    <a:lnTo>
                      <a:pt x="2780" y="5160"/>
                    </a:lnTo>
                    <a:close/>
                    <a:moveTo>
                      <a:pt x="17628" y="5160"/>
                    </a:moveTo>
                    <a:cubicBezTo>
                      <a:pt x="18408" y="5160"/>
                      <a:pt x="19040" y="5635"/>
                      <a:pt x="19040" y="6220"/>
                    </a:cubicBezTo>
                    <a:cubicBezTo>
                      <a:pt x="19040" y="6805"/>
                      <a:pt x="18408" y="7278"/>
                      <a:pt x="17628" y="7278"/>
                    </a:cubicBezTo>
                    <a:cubicBezTo>
                      <a:pt x="16849" y="7278"/>
                      <a:pt x="16217" y="6805"/>
                      <a:pt x="16217" y="6220"/>
                    </a:cubicBezTo>
                    <a:cubicBezTo>
                      <a:pt x="16217" y="5635"/>
                      <a:pt x="16849" y="5160"/>
                      <a:pt x="17628" y="5160"/>
                    </a:cubicBezTo>
                    <a:close/>
                    <a:moveTo>
                      <a:pt x="2780" y="8213"/>
                    </a:moveTo>
                    <a:lnTo>
                      <a:pt x="15405" y="8213"/>
                    </a:lnTo>
                    <a:lnTo>
                      <a:pt x="15405" y="10333"/>
                    </a:lnTo>
                    <a:lnTo>
                      <a:pt x="2780" y="10333"/>
                    </a:lnTo>
                    <a:lnTo>
                      <a:pt x="2780" y="8213"/>
                    </a:lnTo>
                    <a:close/>
                    <a:moveTo>
                      <a:pt x="17628" y="8213"/>
                    </a:moveTo>
                    <a:cubicBezTo>
                      <a:pt x="18408" y="8213"/>
                      <a:pt x="19040" y="8688"/>
                      <a:pt x="19040" y="9273"/>
                    </a:cubicBezTo>
                    <a:cubicBezTo>
                      <a:pt x="19040" y="9858"/>
                      <a:pt x="18408" y="10333"/>
                      <a:pt x="17628" y="10333"/>
                    </a:cubicBezTo>
                    <a:cubicBezTo>
                      <a:pt x="16849" y="10333"/>
                      <a:pt x="16217" y="9858"/>
                      <a:pt x="16217" y="9273"/>
                    </a:cubicBezTo>
                    <a:cubicBezTo>
                      <a:pt x="16217" y="8688"/>
                      <a:pt x="16849" y="8213"/>
                      <a:pt x="17628" y="8213"/>
                    </a:cubicBezTo>
                    <a:close/>
                    <a:moveTo>
                      <a:pt x="18404" y="8667"/>
                    </a:moveTo>
                    <a:cubicBezTo>
                      <a:pt x="18338" y="8670"/>
                      <a:pt x="18273" y="8694"/>
                      <a:pt x="18226" y="8734"/>
                    </a:cubicBezTo>
                    <a:lnTo>
                      <a:pt x="17325" y="9511"/>
                    </a:lnTo>
                    <a:lnTo>
                      <a:pt x="17026" y="9271"/>
                    </a:lnTo>
                    <a:cubicBezTo>
                      <a:pt x="16928" y="9193"/>
                      <a:pt x="16764" y="9189"/>
                      <a:pt x="16660" y="9263"/>
                    </a:cubicBezTo>
                    <a:cubicBezTo>
                      <a:pt x="16555" y="9336"/>
                      <a:pt x="16548" y="9459"/>
                      <a:pt x="16646" y="9538"/>
                    </a:cubicBezTo>
                    <a:lnTo>
                      <a:pt x="17143" y="9934"/>
                    </a:lnTo>
                    <a:cubicBezTo>
                      <a:pt x="17192" y="9974"/>
                      <a:pt x="17260" y="9997"/>
                      <a:pt x="17332" y="9997"/>
                    </a:cubicBezTo>
                    <a:cubicBezTo>
                      <a:pt x="17333" y="9997"/>
                      <a:pt x="17337" y="9997"/>
                      <a:pt x="17338" y="9997"/>
                    </a:cubicBezTo>
                    <a:cubicBezTo>
                      <a:pt x="17412" y="9996"/>
                      <a:pt x="17479" y="9971"/>
                      <a:pt x="17527" y="9929"/>
                    </a:cubicBezTo>
                    <a:lnTo>
                      <a:pt x="18617" y="8989"/>
                    </a:lnTo>
                    <a:cubicBezTo>
                      <a:pt x="18711" y="8908"/>
                      <a:pt x="18701" y="8785"/>
                      <a:pt x="18593" y="8714"/>
                    </a:cubicBezTo>
                    <a:cubicBezTo>
                      <a:pt x="18539" y="8679"/>
                      <a:pt x="18470" y="8664"/>
                      <a:pt x="18404" y="8667"/>
                    </a:cubicBezTo>
                    <a:close/>
                    <a:moveTo>
                      <a:pt x="2780" y="11266"/>
                    </a:moveTo>
                    <a:lnTo>
                      <a:pt x="15405" y="11266"/>
                    </a:lnTo>
                    <a:lnTo>
                      <a:pt x="15405" y="13385"/>
                    </a:lnTo>
                    <a:lnTo>
                      <a:pt x="2780" y="13385"/>
                    </a:lnTo>
                    <a:lnTo>
                      <a:pt x="2780" y="11266"/>
                    </a:lnTo>
                    <a:close/>
                    <a:moveTo>
                      <a:pt x="17628" y="11266"/>
                    </a:moveTo>
                    <a:cubicBezTo>
                      <a:pt x="18408" y="11266"/>
                      <a:pt x="19040" y="11740"/>
                      <a:pt x="19040" y="12326"/>
                    </a:cubicBezTo>
                    <a:cubicBezTo>
                      <a:pt x="19040" y="12911"/>
                      <a:pt x="18408" y="13385"/>
                      <a:pt x="17628" y="13385"/>
                    </a:cubicBezTo>
                    <a:cubicBezTo>
                      <a:pt x="16849" y="13385"/>
                      <a:pt x="16217" y="12911"/>
                      <a:pt x="16217" y="12326"/>
                    </a:cubicBezTo>
                    <a:cubicBezTo>
                      <a:pt x="16217" y="11740"/>
                      <a:pt x="16849" y="11266"/>
                      <a:pt x="17628" y="11266"/>
                    </a:cubicBezTo>
                    <a:close/>
                    <a:moveTo>
                      <a:pt x="2780" y="14320"/>
                    </a:moveTo>
                    <a:lnTo>
                      <a:pt x="15405" y="14320"/>
                    </a:lnTo>
                    <a:lnTo>
                      <a:pt x="15405" y="16440"/>
                    </a:lnTo>
                    <a:lnTo>
                      <a:pt x="2780" y="16440"/>
                    </a:lnTo>
                    <a:lnTo>
                      <a:pt x="2780" y="14320"/>
                    </a:lnTo>
                    <a:close/>
                    <a:moveTo>
                      <a:pt x="17628" y="14320"/>
                    </a:moveTo>
                    <a:cubicBezTo>
                      <a:pt x="18408" y="14320"/>
                      <a:pt x="19040" y="14795"/>
                      <a:pt x="19040" y="15380"/>
                    </a:cubicBezTo>
                    <a:cubicBezTo>
                      <a:pt x="19040" y="15965"/>
                      <a:pt x="18408" y="16440"/>
                      <a:pt x="17628" y="16440"/>
                    </a:cubicBezTo>
                    <a:cubicBezTo>
                      <a:pt x="16849" y="16440"/>
                      <a:pt x="16217" y="15965"/>
                      <a:pt x="16217" y="15380"/>
                    </a:cubicBezTo>
                    <a:cubicBezTo>
                      <a:pt x="16217" y="14795"/>
                      <a:pt x="16849" y="14320"/>
                      <a:pt x="17628" y="14320"/>
                    </a:cubicBezTo>
                    <a:close/>
                    <a:moveTo>
                      <a:pt x="2780" y="17373"/>
                    </a:moveTo>
                    <a:lnTo>
                      <a:pt x="15405" y="17373"/>
                    </a:lnTo>
                    <a:lnTo>
                      <a:pt x="15405" y="19492"/>
                    </a:lnTo>
                    <a:lnTo>
                      <a:pt x="2780" y="19492"/>
                    </a:lnTo>
                    <a:lnTo>
                      <a:pt x="2780" y="17373"/>
                    </a:lnTo>
                    <a:close/>
                    <a:moveTo>
                      <a:pt x="17628" y="17373"/>
                    </a:moveTo>
                    <a:cubicBezTo>
                      <a:pt x="18408" y="17373"/>
                      <a:pt x="19040" y="17847"/>
                      <a:pt x="19040" y="18433"/>
                    </a:cubicBezTo>
                    <a:cubicBezTo>
                      <a:pt x="19040" y="19018"/>
                      <a:pt x="18408" y="19492"/>
                      <a:pt x="17628" y="19492"/>
                    </a:cubicBezTo>
                    <a:cubicBezTo>
                      <a:pt x="16849" y="19492"/>
                      <a:pt x="16217" y="19018"/>
                      <a:pt x="16217" y="18433"/>
                    </a:cubicBezTo>
                    <a:cubicBezTo>
                      <a:pt x="16217" y="17847"/>
                      <a:pt x="16849" y="17373"/>
                      <a:pt x="17628" y="17373"/>
                    </a:cubicBezTo>
                    <a:close/>
                  </a:path>
                </a:pathLst>
              </a:custGeom>
              <a:solidFill>
                <a:srgbClr val="FFFFFF"/>
              </a:solidFill>
              <a:ln w="12700" cap="flat">
                <a:noFill/>
                <a:miter lim="400000"/>
              </a:ln>
              <a:effectLst/>
            </p:spPr>
            <p:txBody>
              <a:bodyPr wrap="square" lIns="71437" tIns="71437" rIns="71437" bIns="71437" numCol="1" anchor="ctr">
                <a:noAutofit/>
              </a:bodyPr>
              <a:lstStyle/>
              <a:p>
                <a:pPr>
                  <a:defRPr b="0" sz="3000">
                    <a:solidFill>
                      <a:srgbClr val="000000"/>
                    </a:solidFill>
                    <a:latin typeface="+mn-lt"/>
                    <a:ea typeface="+mn-ea"/>
                    <a:cs typeface="+mn-cs"/>
                    <a:sym typeface="Helvetica Neue Medium"/>
                  </a:defRPr>
                </a:pPr>
              </a:p>
            </p:txBody>
          </p:sp>
          <p:sp>
            <p:nvSpPr>
              <p:cNvPr id="926" name="Ballot"/>
              <p:cNvSpPr/>
              <p:nvPr/>
            </p:nvSpPr>
            <p:spPr>
              <a:xfrm>
                <a:off x="593514" y="706583"/>
                <a:ext cx="464261" cy="6183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2342"/>
                    </a:lnTo>
                    <a:lnTo>
                      <a:pt x="18478" y="0"/>
                    </a:lnTo>
                    <a:lnTo>
                      <a:pt x="0" y="0"/>
                    </a:lnTo>
                    <a:close/>
                    <a:moveTo>
                      <a:pt x="2780" y="2106"/>
                    </a:moveTo>
                    <a:lnTo>
                      <a:pt x="15405" y="2106"/>
                    </a:lnTo>
                    <a:lnTo>
                      <a:pt x="15405" y="4225"/>
                    </a:lnTo>
                    <a:lnTo>
                      <a:pt x="2780" y="4225"/>
                    </a:lnTo>
                    <a:lnTo>
                      <a:pt x="2780" y="2106"/>
                    </a:lnTo>
                    <a:close/>
                    <a:moveTo>
                      <a:pt x="17628" y="2106"/>
                    </a:moveTo>
                    <a:cubicBezTo>
                      <a:pt x="18408" y="2106"/>
                      <a:pt x="19040" y="2581"/>
                      <a:pt x="19040" y="3166"/>
                    </a:cubicBezTo>
                    <a:cubicBezTo>
                      <a:pt x="19040" y="3751"/>
                      <a:pt x="18408" y="4225"/>
                      <a:pt x="17628" y="4225"/>
                    </a:cubicBezTo>
                    <a:cubicBezTo>
                      <a:pt x="16849" y="4225"/>
                      <a:pt x="16217" y="3751"/>
                      <a:pt x="16217" y="3166"/>
                    </a:cubicBezTo>
                    <a:cubicBezTo>
                      <a:pt x="16217" y="2581"/>
                      <a:pt x="16849" y="2106"/>
                      <a:pt x="17628" y="2106"/>
                    </a:cubicBezTo>
                    <a:close/>
                    <a:moveTo>
                      <a:pt x="2780" y="5160"/>
                    </a:moveTo>
                    <a:lnTo>
                      <a:pt x="15405" y="5160"/>
                    </a:lnTo>
                    <a:lnTo>
                      <a:pt x="15405" y="7278"/>
                    </a:lnTo>
                    <a:lnTo>
                      <a:pt x="2780" y="7278"/>
                    </a:lnTo>
                    <a:lnTo>
                      <a:pt x="2780" y="5160"/>
                    </a:lnTo>
                    <a:close/>
                    <a:moveTo>
                      <a:pt x="17628" y="5160"/>
                    </a:moveTo>
                    <a:cubicBezTo>
                      <a:pt x="18408" y="5160"/>
                      <a:pt x="19040" y="5635"/>
                      <a:pt x="19040" y="6220"/>
                    </a:cubicBezTo>
                    <a:cubicBezTo>
                      <a:pt x="19040" y="6805"/>
                      <a:pt x="18408" y="7278"/>
                      <a:pt x="17628" y="7278"/>
                    </a:cubicBezTo>
                    <a:cubicBezTo>
                      <a:pt x="16849" y="7278"/>
                      <a:pt x="16217" y="6805"/>
                      <a:pt x="16217" y="6220"/>
                    </a:cubicBezTo>
                    <a:cubicBezTo>
                      <a:pt x="16217" y="5635"/>
                      <a:pt x="16849" y="5160"/>
                      <a:pt x="17628" y="5160"/>
                    </a:cubicBezTo>
                    <a:close/>
                    <a:moveTo>
                      <a:pt x="2780" y="8213"/>
                    </a:moveTo>
                    <a:lnTo>
                      <a:pt x="15405" y="8213"/>
                    </a:lnTo>
                    <a:lnTo>
                      <a:pt x="15405" y="10333"/>
                    </a:lnTo>
                    <a:lnTo>
                      <a:pt x="2780" y="10333"/>
                    </a:lnTo>
                    <a:lnTo>
                      <a:pt x="2780" y="8213"/>
                    </a:lnTo>
                    <a:close/>
                    <a:moveTo>
                      <a:pt x="17628" y="8213"/>
                    </a:moveTo>
                    <a:cubicBezTo>
                      <a:pt x="18408" y="8213"/>
                      <a:pt x="19040" y="8688"/>
                      <a:pt x="19040" y="9273"/>
                    </a:cubicBezTo>
                    <a:cubicBezTo>
                      <a:pt x="19040" y="9858"/>
                      <a:pt x="18408" y="10333"/>
                      <a:pt x="17628" y="10333"/>
                    </a:cubicBezTo>
                    <a:cubicBezTo>
                      <a:pt x="16849" y="10333"/>
                      <a:pt x="16217" y="9858"/>
                      <a:pt x="16217" y="9273"/>
                    </a:cubicBezTo>
                    <a:cubicBezTo>
                      <a:pt x="16217" y="8688"/>
                      <a:pt x="16849" y="8213"/>
                      <a:pt x="17628" y="8213"/>
                    </a:cubicBezTo>
                    <a:close/>
                    <a:moveTo>
                      <a:pt x="18404" y="8667"/>
                    </a:moveTo>
                    <a:cubicBezTo>
                      <a:pt x="18338" y="8670"/>
                      <a:pt x="18273" y="8694"/>
                      <a:pt x="18226" y="8734"/>
                    </a:cubicBezTo>
                    <a:lnTo>
                      <a:pt x="17325" y="9511"/>
                    </a:lnTo>
                    <a:lnTo>
                      <a:pt x="17026" y="9271"/>
                    </a:lnTo>
                    <a:cubicBezTo>
                      <a:pt x="16928" y="9193"/>
                      <a:pt x="16764" y="9189"/>
                      <a:pt x="16660" y="9263"/>
                    </a:cubicBezTo>
                    <a:cubicBezTo>
                      <a:pt x="16555" y="9336"/>
                      <a:pt x="16548" y="9459"/>
                      <a:pt x="16646" y="9538"/>
                    </a:cubicBezTo>
                    <a:lnTo>
                      <a:pt x="17143" y="9934"/>
                    </a:lnTo>
                    <a:cubicBezTo>
                      <a:pt x="17192" y="9974"/>
                      <a:pt x="17260" y="9997"/>
                      <a:pt x="17332" y="9997"/>
                    </a:cubicBezTo>
                    <a:cubicBezTo>
                      <a:pt x="17333" y="9997"/>
                      <a:pt x="17337" y="9997"/>
                      <a:pt x="17338" y="9997"/>
                    </a:cubicBezTo>
                    <a:cubicBezTo>
                      <a:pt x="17412" y="9996"/>
                      <a:pt x="17479" y="9971"/>
                      <a:pt x="17527" y="9929"/>
                    </a:cubicBezTo>
                    <a:lnTo>
                      <a:pt x="18617" y="8989"/>
                    </a:lnTo>
                    <a:cubicBezTo>
                      <a:pt x="18711" y="8908"/>
                      <a:pt x="18701" y="8785"/>
                      <a:pt x="18593" y="8714"/>
                    </a:cubicBezTo>
                    <a:cubicBezTo>
                      <a:pt x="18539" y="8679"/>
                      <a:pt x="18470" y="8664"/>
                      <a:pt x="18404" y="8667"/>
                    </a:cubicBezTo>
                    <a:close/>
                    <a:moveTo>
                      <a:pt x="2780" y="11266"/>
                    </a:moveTo>
                    <a:lnTo>
                      <a:pt x="15405" y="11266"/>
                    </a:lnTo>
                    <a:lnTo>
                      <a:pt x="15405" y="13385"/>
                    </a:lnTo>
                    <a:lnTo>
                      <a:pt x="2780" y="13385"/>
                    </a:lnTo>
                    <a:lnTo>
                      <a:pt x="2780" y="11266"/>
                    </a:lnTo>
                    <a:close/>
                    <a:moveTo>
                      <a:pt x="17628" y="11266"/>
                    </a:moveTo>
                    <a:cubicBezTo>
                      <a:pt x="18408" y="11266"/>
                      <a:pt x="19040" y="11740"/>
                      <a:pt x="19040" y="12326"/>
                    </a:cubicBezTo>
                    <a:cubicBezTo>
                      <a:pt x="19040" y="12911"/>
                      <a:pt x="18408" y="13385"/>
                      <a:pt x="17628" y="13385"/>
                    </a:cubicBezTo>
                    <a:cubicBezTo>
                      <a:pt x="16849" y="13385"/>
                      <a:pt x="16217" y="12911"/>
                      <a:pt x="16217" y="12326"/>
                    </a:cubicBezTo>
                    <a:cubicBezTo>
                      <a:pt x="16217" y="11740"/>
                      <a:pt x="16849" y="11266"/>
                      <a:pt x="17628" y="11266"/>
                    </a:cubicBezTo>
                    <a:close/>
                    <a:moveTo>
                      <a:pt x="2780" y="14320"/>
                    </a:moveTo>
                    <a:lnTo>
                      <a:pt x="15405" y="14320"/>
                    </a:lnTo>
                    <a:lnTo>
                      <a:pt x="15405" y="16440"/>
                    </a:lnTo>
                    <a:lnTo>
                      <a:pt x="2780" y="16440"/>
                    </a:lnTo>
                    <a:lnTo>
                      <a:pt x="2780" y="14320"/>
                    </a:lnTo>
                    <a:close/>
                    <a:moveTo>
                      <a:pt x="17628" y="14320"/>
                    </a:moveTo>
                    <a:cubicBezTo>
                      <a:pt x="18408" y="14320"/>
                      <a:pt x="19040" y="14795"/>
                      <a:pt x="19040" y="15380"/>
                    </a:cubicBezTo>
                    <a:cubicBezTo>
                      <a:pt x="19040" y="15965"/>
                      <a:pt x="18408" y="16440"/>
                      <a:pt x="17628" y="16440"/>
                    </a:cubicBezTo>
                    <a:cubicBezTo>
                      <a:pt x="16849" y="16440"/>
                      <a:pt x="16217" y="15965"/>
                      <a:pt x="16217" y="15380"/>
                    </a:cubicBezTo>
                    <a:cubicBezTo>
                      <a:pt x="16217" y="14795"/>
                      <a:pt x="16849" y="14320"/>
                      <a:pt x="17628" y="14320"/>
                    </a:cubicBezTo>
                    <a:close/>
                    <a:moveTo>
                      <a:pt x="2780" y="17373"/>
                    </a:moveTo>
                    <a:lnTo>
                      <a:pt x="15405" y="17373"/>
                    </a:lnTo>
                    <a:lnTo>
                      <a:pt x="15405" y="19492"/>
                    </a:lnTo>
                    <a:lnTo>
                      <a:pt x="2780" y="19492"/>
                    </a:lnTo>
                    <a:lnTo>
                      <a:pt x="2780" y="17373"/>
                    </a:lnTo>
                    <a:close/>
                    <a:moveTo>
                      <a:pt x="17628" y="17373"/>
                    </a:moveTo>
                    <a:cubicBezTo>
                      <a:pt x="18408" y="17373"/>
                      <a:pt x="19040" y="17847"/>
                      <a:pt x="19040" y="18433"/>
                    </a:cubicBezTo>
                    <a:cubicBezTo>
                      <a:pt x="19040" y="19018"/>
                      <a:pt x="18408" y="19492"/>
                      <a:pt x="17628" y="19492"/>
                    </a:cubicBezTo>
                    <a:cubicBezTo>
                      <a:pt x="16849" y="19492"/>
                      <a:pt x="16217" y="19018"/>
                      <a:pt x="16217" y="18433"/>
                    </a:cubicBezTo>
                    <a:cubicBezTo>
                      <a:pt x="16217" y="17847"/>
                      <a:pt x="16849" y="17373"/>
                      <a:pt x="17628" y="17373"/>
                    </a:cubicBezTo>
                    <a:close/>
                  </a:path>
                </a:pathLst>
              </a:custGeom>
              <a:solidFill>
                <a:srgbClr val="FFFFFF"/>
              </a:solidFill>
              <a:ln w="12700" cap="flat">
                <a:noFill/>
                <a:miter lim="400000"/>
              </a:ln>
              <a:effectLst/>
            </p:spPr>
            <p:txBody>
              <a:bodyPr wrap="square" lIns="71437" tIns="71437" rIns="71437" bIns="71437" numCol="1" anchor="ctr">
                <a:noAutofit/>
              </a:bodyPr>
              <a:lstStyle/>
              <a:p>
                <a:pPr>
                  <a:defRPr b="0" sz="3000">
                    <a:solidFill>
                      <a:srgbClr val="000000"/>
                    </a:solidFill>
                    <a:latin typeface="+mn-lt"/>
                    <a:ea typeface="+mn-ea"/>
                    <a:cs typeface="+mn-cs"/>
                    <a:sym typeface="Helvetica Neue Medium"/>
                  </a:defRPr>
                </a:pPr>
              </a:p>
            </p:txBody>
          </p:sp>
          <p:sp>
            <p:nvSpPr>
              <p:cNvPr id="927" name="Ballot"/>
              <p:cNvSpPr/>
              <p:nvPr/>
            </p:nvSpPr>
            <p:spPr>
              <a:xfrm>
                <a:off x="1155734" y="706583"/>
                <a:ext cx="464261" cy="6183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2342"/>
                    </a:lnTo>
                    <a:lnTo>
                      <a:pt x="18478" y="0"/>
                    </a:lnTo>
                    <a:lnTo>
                      <a:pt x="0" y="0"/>
                    </a:lnTo>
                    <a:close/>
                    <a:moveTo>
                      <a:pt x="2780" y="2106"/>
                    </a:moveTo>
                    <a:lnTo>
                      <a:pt x="15405" y="2106"/>
                    </a:lnTo>
                    <a:lnTo>
                      <a:pt x="15405" y="4225"/>
                    </a:lnTo>
                    <a:lnTo>
                      <a:pt x="2780" y="4225"/>
                    </a:lnTo>
                    <a:lnTo>
                      <a:pt x="2780" y="2106"/>
                    </a:lnTo>
                    <a:close/>
                    <a:moveTo>
                      <a:pt x="17628" y="2106"/>
                    </a:moveTo>
                    <a:cubicBezTo>
                      <a:pt x="18408" y="2106"/>
                      <a:pt x="19040" y="2581"/>
                      <a:pt x="19040" y="3166"/>
                    </a:cubicBezTo>
                    <a:cubicBezTo>
                      <a:pt x="19040" y="3751"/>
                      <a:pt x="18408" y="4225"/>
                      <a:pt x="17628" y="4225"/>
                    </a:cubicBezTo>
                    <a:cubicBezTo>
                      <a:pt x="16849" y="4225"/>
                      <a:pt x="16217" y="3751"/>
                      <a:pt x="16217" y="3166"/>
                    </a:cubicBezTo>
                    <a:cubicBezTo>
                      <a:pt x="16217" y="2581"/>
                      <a:pt x="16849" y="2106"/>
                      <a:pt x="17628" y="2106"/>
                    </a:cubicBezTo>
                    <a:close/>
                    <a:moveTo>
                      <a:pt x="2780" y="5160"/>
                    </a:moveTo>
                    <a:lnTo>
                      <a:pt x="15405" y="5160"/>
                    </a:lnTo>
                    <a:lnTo>
                      <a:pt x="15405" y="7278"/>
                    </a:lnTo>
                    <a:lnTo>
                      <a:pt x="2780" y="7278"/>
                    </a:lnTo>
                    <a:lnTo>
                      <a:pt x="2780" y="5160"/>
                    </a:lnTo>
                    <a:close/>
                    <a:moveTo>
                      <a:pt x="17628" y="5160"/>
                    </a:moveTo>
                    <a:cubicBezTo>
                      <a:pt x="18408" y="5160"/>
                      <a:pt x="19040" y="5635"/>
                      <a:pt x="19040" y="6220"/>
                    </a:cubicBezTo>
                    <a:cubicBezTo>
                      <a:pt x="19040" y="6805"/>
                      <a:pt x="18408" y="7278"/>
                      <a:pt x="17628" y="7278"/>
                    </a:cubicBezTo>
                    <a:cubicBezTo>
                      <a:pt x="16849" y="7278"/>
                      <a:pt x="16217" y="6805"/>
                      <a:pt x="16217" y="6220"/>
                    </a:cubicBezTo>
                    <a:cubicBezTo>
                      <a:pt x="16217" y="5635"/>
                      <a:pt x="16849" y="5160"/>
                      <a:pt x="17628" y="5160"/>
                    </a:cubicBezTo>
                    <a:close/>
                    <a:moveTo>
                      <a:pt x="2780" y="8213"/>
                    </a:moveTo>
                    <a:lnTo>
                      <a:pt x="15405" y="8213"/>
                    </a:lnTo>
                    <a:lnTo>
                      <a:pt x="15405" y="10333"/>
                    </a:lnTo>
                    <a:lnTo>
                      <a:pt x="2780" y="10333"/>
                    </a:lnTo>
                    <a:lnTo>
                      <a:pt x="2780" y="8213"/>
                    </a:lnTo>
                    <a:close/>
                    <a:moveTo>
                      <a:pt x="17628" y="8213"/>
                    </a:moveTo>
                    <a:cubicBezTo>
                      <a:pt x="18408" y="8213"/>
                      <a:pt x="19040" y="8688"/>
                      <a:pt x="19040" y="9273"/>
                    </a:cubicBezTo>
                    <a:cubicBezTo>
                      <a:pt x="19040" y="9858"/>
                      <a:pt x="18408" y="10333"/>
                      <a:pt x="17628" y="10333"/>
                    </a:cubicBezTo>
                    <a:cubicBezTo>
                      <a:pt x="16849" y="10333"/>
                      <a:pt x="16217" y="9858"/>
                      <a:pt x="16217" y="9273"/>
                    </a:cubicBezTo>
                    <a:cubicBezTo>
                      <a:pt x="16217" y="8688"/>
                      <a:pt x="16849" y="8213"/>
                      <a:pt x="17628" y="8213"/>
                    </a:cubicBezTo>
                    <a:close/>
                    <a:moveTo>
                      <a:pt x="18404" y="8667"/>
                    </a:moveTo>
                    <a:cubicBezTo>
                      <a:pt x="18338" y="8670"/>
                      <a:pt x="18273" y="8694"/>
                      <a:pt x="18226" y="8734"/>
                    </a:cubicBezTo>
                    <a:lnTo>
                      <a:pt x="17325" y="9511"/>
                    </a:lnTo>
                    <a:lnTo>
                      <a:pt x="17026" y="9271"/>
                    </a:lnTo>
                    <a:cubicBezTo>
                      <a:pt x="16928" y="9193"/>
                      <a:pt x="16764" y="9189"/>
                      <a:pt x="16660" y="9263"/>
                    </a:cubicBezTo>
                    <a:cubicBezTo>
                      <a:pt x="16555" y="9336"/>
                      <a:pt x="16548" y="9459"/>
                      <a:pt x="16646" y="9538"/>
                    </a:cubicBezTo>
                    <a:lnTo>
                      <a:pt x="17143" y="9934"/>
                    </a:lnTo>
                    <a:cubicBezTo>
                      <a:pt x="17192" y="9974"/>
                      <a:pt x="17260" y="9997"/>
                      <a:pt x="17332" y="9997"/>
                    </a:cubicBezTo>
                    <a:cubicBezTo>
                      <a:pt x="17333" y="9997"/>
                      <a:pt x="17337" y="9997"/>
                      <a:pt x="17338" y="9997"/>
                    </a:cubicBezTo>
                    <a:cubicBezTo>
                      <a:pt x="17412" y="9996"/>
                      <a:pt x="17479" y="9971"/>
                      <a:pt x="17527" y="9929"/>
                    </a:cubicBezTo>
                    <a:lnTo>
                      <a:pt x="18617" y="8989"/>
                    </a:lnTo>
                    <a:cubicBezTo>
                      <a:pt x="18711" y="8908"/>
                      <a:pt x="18701" y="8785"/>
                      <a:pt x="18593" y="8714"/>
                    </a:cubicBezTo>
                    <a:cubicBezTo>
                      <a:pt x="18539" y="8679"/>
                      <a:pt x="18470" y="8664"/>
                      <a:pt x="18404" y="8667"/>
                    </a:cubicBezTo>
                    <a:close/>
                    <a:moveTo>
                      <a:pt x="2780" y="11266"/>
                    </a:moveTo>
                    <a:lnTo>
                      <a:pt x="15405" y="11266"/>
                    </a:lnTo>
                    <a:lnTo>
                      <a:pt x="15405" y="13385"/>
                    </a:lnTo>
                    <a:lnTo>
                      <a:pt x="2780" y="13385"/>
                    </a:lnTo>
                    <a:lnTo>
                      <a:pt x="2780" y="11266"/>
                    </a:lnTo>
                    <a:close/>
                    <a:moveTo>
                      <a:pt x="17628" y="11266"/>
                    </a:moveTo>
                    <a:cubicBezTo>
                      <a:pt x="18408" y="11266"/>
                      <a:pt x="19040" y="11740"/>
                      <a:pt x="19040" y="12326"/>
                    </a:cubicBezTo>
                    <a:cubicBezTo>
                      <a:pt x="19040" y="12911"/>
                      <a:pt x="18408" y="13385"/>
                      <a:pt x="17628" y="13385"/>
                    </a:cubicBezTo>
                    <a:cubicBezTo>
                      <a:pt x="16849" y="13385"/>
                      <a:pt x="16217" y="12911"/>
                      <a:pt x="16217" y="12326"/>
                    </a:cubicBezTo>
                    <a:cubicBezTo>
                      <a:pt x="16217" y="11740"/>
                      <a:pt x="16849" y="11266"/>
                      <a:pt x="17628" y="11266"/>
                    </a:cubicBezTo>
                    <a:close/>
                    <a:moveTo>
                      <a:pt x="2780" y="14320"/>
                    </a:moveTo>
                    <a:lnTo>
                      <a:pt x="15405" y="14320"/>
                    </a:lnTo>
                    <a:lnTo>
                      <a:pt x="15405" y="16440"/>
                    </a:lnTo>
                    <a:lnTo>
                      <a:pt x="2780" y="16440"/>
                    </a:lnTo>
                    <a:lnTo>
                      <a:pt x="2780" y="14320"/>
                    </a:lnTo>
                    <a:close/>
                    <a:moveTo>
                      <a:pt x="17628" y="14320"/>
                    </a:moveTo>
                    <a:cubicBezTo>
                      <a:pt x="18408" y="14320"/>
                      <a:pt x="19040" y="14795"/>
                      <a:pt x="19040" y="15380"/>
                    </a:cubicBezTo>
                    <a:cubicBezTo>
                      <a:pt x="19040" y="15965"/>
                      <a:pt x="18408" y="16440"/>
                      <a:pt x="17628" y="16440"/>
                    </a:cubicBezTo>
                    <a:cubicBezTo>
                      <a:pt x="16849" y="16440"/>
                      <a:pt x="16217" y="15965"/>
                      <a:pt x="16217" y="15380"/>
                    </a:cubicBezTo>
                    <a:cubicBezTo>
                      <a:pt x="16217" y="14795"/>
                      <a:pt x="16849" y="14320"/>
                      <a:pt x="17628" y="14320"/>
                    </a:cubicBezTo>
                    <a:close/>
                    <a:moveTo>
                      <a:pt x="2780" y="17373"/>
                    </a:moveTo>
                    <a:lnTo>
                      <a:pt x="15405" y="17373"/>
                    </a:lnTo>
                    <a:lnTo>
                      <a:pt x="15405" y="19492"/>
                    </a:lnTo>
                    <a:lnTo>
                      <a:pt x="2780" y="19492"/>
                    </a:lnTo>
                    <a:lnTo>
                      <a:pt x="2780" y="17373"/>
                    </a:lnTo>
                    <a:close/>
                    <a:moveTo>
                      <a:pt x="17628" y="17373"/>
                    </a:moveTo>
                    <a:cubicBezTo>
                      <a:pt x="18408" y="17373"/>
                      <a:pt x="19040" y="17847"/>
                      <a:pt x="19040" y="18433"/>
                    </a:cubicBezTo>
                    <a:cubicBezTo>
                      <a:pt x="19040" y="19018"/>
                      <a:pt x="18408" y="19492"/>
                      <a:pt x="17628" y="19492"/>
                    </a:cubicBezTo>
                    <a:cubicBezTo>
                      <a:pt x="16849" y="19492"/>
                      <a:pt x="16217" y="19018"/>
                      <a:pt x="16217" y="18433"/>
                    </a:cubicBezTo>
                    <a:cubicBezTo>
                      <a:pt x="16217" y="17847"/>
                      <a:pt x="16849" y="17373"/>
                      <a:pt x="17628" y="17373"/>
                    </a:cubicBezTo>
                    <a:close/>
                  </a:path>
                </a:pathLst>
              </a:custGeom>
              <a:solidFill>
                <a:srgbClr val="FFFFFF"/>
              </a:solidFill>
              <a:ln w="12700" cap="flat">
                <a:noFill/>
                <a:miter lim="400000"/>
              </a:ln>
              <a:effectLst/>
            </p:spPr>
            <p:txBody>
              <a:bodyPr wrap="square" lIns="71437" tIns="71437" rIns="71437" bIns="71437" numCol="1" anchor="ctr">
                <a:noAutofit/>
              </a:bodyPr>
              <a:lstStyle/>
              <a:p>
                <a:pPr>
                  <a:defRPr b="0" sz="3000">
                    <a:solidFill>
                      <a:srgbClr val="000000"/>
                    </a:solidFill>
                    <a:latin typeface="+mn-lt"/>
                    <a:ea typeface="+mn-ea"/>
                    <a:cs typeface="+mn-cs"/>
                    <a:sym typeface="Helvetica Neue Medium"/>
                  </a:defRPr>
                </a:pPr>
              </a:p>
            </p:txBody>
          </p:sp>
          <p:sp>
            <p:nvSpPr>
              <p:cNvPr id="928" name="Ballot"/>
              <p:cNvSpPr/>
              <p:nvPr/>
            </p:nvSpPr>
            <p:spPr>
              <a:xfrm>
                <a:off x="1717953" y="706583"/>
                <a:ext cx="464261" cy="6183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2342"/>
                    </a:lnTo>
                    <a:lnTo>
                      <a:pt x="18478" y="0"/>
                    </a:lnTo>
                    <a:lnTo>
                      <a:pt x="0" y="0"/>
                    </a:lnTo>
                    <a:close/>
                    <a:moveTo>
                      <a:pt x="2780" y="2106"/>
                    </a:moveTo>
                    <a:lnTo>
                      <a:pt x="15405" y="2106"/>
                    </a:lnTo>
                    <a:lnTo>
                      <a:pt x="15405" y="4225"/>
                    </a:lnTo>
                    <a:lnTo>
                      <a:pt x="2780" y="4225"/>
                    </a:lnTo>
                    <a:lnTo>
                      <a:pt x="2780" y="2106"/>
                    </a:lnTo>
                    <a:close/>
                    <a:moveTo>
                      <a:pt x="17628" y="2106"/>
                    </a:moveTo>
                    <a:cubicBezTo>
                      <a:pt x="18408" y="2106"/>
                      <a:pt x="19040" y="2581"/>
                      <a:pt x="19040" y="3166"/>
                    </a:cubicBezTo>
                    <a:cubicBezTo>
                      <a:pt x="19040" y="3751"/>
                      <a:pt x="18408" y="4225"/>
                      <a:pt x="17628" y="4225"/>
                    </a:cubicBezTo>
                    <a:cubicBezTo>
                      <a:pt x="16849" y="4225"/>
                      <a:pt x="16217" y="3751"/>
                      <a:pt x="16217" y="3166"/>
                    </a:cubicBezTo>
                    <a:cubicBezTo>
                      <a:pt x="16217" y="2581"/>
                      <a:pt x="16849" y="2106"/>
                      <a:pt x="17628" y="2106"/>
                    </a:cubicBezTo>
                    <a:close/>
                    <a:moveTo>
                      <a:pt x="2780" y="5160"/>
                    </a:moveTo>
                    <a:lnTo>
                      <a:pt x="15405" y="5160"/>
                    </a:lnTo>
                    <a:lnTo>
                      <a:pt x="15405" y="7278"/>
                    </a:lnTo>
                    <a:lnTo>
                      <a:pt x="2780" y="7278"/>
                    </a:lnTo>
                    <a:lnTo>
                      <a:pt x="2780" y="5160"/>
                    </a:lnTo>
                    <a:close/>
                    <a:moveTo>
                      <a:pt x="17628" y="5160"/>
                    </a:moveTo>
                    <a:cubicBezTo>
                      <a:pt x="18408" y="5160"/>
                      <a:pt x="19040" y="5635"/>
                      <a:pt x="19040" y="6220"/>
                    </a:cubicBezTo>
                    <a:cubicBezTo>
                      <a:pt x="19040" y="6805"/>
                      <a:pt x="18408" y="7278"/>
                      <a:pt x="17628" y="7278"/>
                    </a:cubicBezTo>
                    <a:cubicBezTo>
                      <a:pt x="16849" y="7278"/>
                      <a:pt x="16217" y="6805"/>
                      <a:pt x="16217" y="6220"/>
                    </a:cubicBezTo>
                    <a:cubicBezTo>
                      <a:pt x="16217" y="5635"/>
                      <a:pt x="16849" y="5160"/>
                      <a:pt x="17628" y="5160"/>
                    </a:cubicBezTo>
                    <a:close/>
                    <a:moveTo>
                      <a:pt x="2780" y="8213"/>
                    </a:moveTo>
                    <a:lnTo>
                      <a:pt x="15405" y="8213"/>
                    </a:lnTo>
                    <a:lnTo>
                      <a:pt x="15405" y="10333"/>
                    </a:lnTo>
                    <a:lnTo>
                      <a:pt x="2780" y="10333"/>
                    </a:lnTo>
                    <a:lnTo>
                      <a:pt x="2780" y="8213"/>
                    </a:lnTo>
                    <a:close/>
                    <a:moveTo>
                      <a:pt x="17628" y="8213"/>
                    </a:moveTo>
                    <a:cubicBezTo>
                      <a:pt x="18408" y="8213"/>
                      <a:pt x="19040" y="8688"/>
                      <a:pt x="19040" y="9273"/>
                    </a:cubicBezTo>
                    <a:cubicBezTo>
                      <a:pt x="19040" y="9858"/>
                      <a:pt x="18408" y="10333"/>
                      <a:pt x="17628" y="10333"/>
                    </a:cubicBezTo>
                    <a:cubicBezTo>
                      <a:pt x="16849" y="10333"/>
                      <a:pt x="16217" y="9858"/>
                      <a:pt x="16217" y="9273"/>
                    </a:cubicBezTo>
                    <a:cubicBezTo>
                      <a:pt x="16217" y="8688"/>
                      <a:pt x="16849" y="8213"/>
                      <a:pt x="17628" y="8213"/>
                    </a:cubicBezTo>
                    <a:close/>
                    <a:moveTo>
                      <a:pt x="18404" y="8667"/>
                    </a:moveTo>
                    <a:cubicBezTo>
                      <a:pt x="18338" y="8670"/>
                      <a:pt x="18273" y="8694"/>
                      <a:pt x="18226" y="8734"/>
                    </a:cubicBezTo>
                    <a:lnTo>
                      <a:pt x="17325" y="9511"/>
                    </a:lnTo>
                    <a:lnTo>
                      <a:pt x="17026" y="9271"/>
                    </a:lnTo>
                    <a:cubicBezTo>
                      <a:pt x="16928" y="9193"/>
                      <a:pt x="16764" y="9189"/>
                      <a:pt x="16660" y="9263"/>
                    </a:cubicBezTo>
                    <a:cubicBezTo>
                      <a:pt x="16555" y="9336"/>
                      <a:pt x="16548" y="9459"/>
                      <a:pt x="16646" y="9538"/>
                    </a:cubicBezTo>
                    <a:lnTo>
                      <a:pt x="17143" y="9934"/>
                    </a:lnTo>
                    <a:cubicBezTo>
                      <a:pt x="17192" y="9974"/>
                      <a:pt x="17260" y="9997"/>
                      <a:pt x="17332" y="9997"/>
                    </a:cubicBezTo>
                    <a:cubicBezTo>
                      <a:pt x="17333" y="9997"/>
                      <a:pt x="17337" y="9997"/>
                      <a:pt x="17338" y="9997"/>
                    </a:cubicBezTo>
                    <a:cubicBezTo>
                      <a:pt x="17412" y="9996"/>
                      <a:pt x="17479" y="9971"/>
                      <a:pt x="17527" y="9929"/>
                    </a:cubicBezTo>
                    <a:lnTo>
                      <a:pt x="18617" y="8989"/>
                    </a:lnTo>
                    <a:cubicBezTo>
                      <a:pt x="18711" y="8908"/>
                      <a:pt x="18701" y="8785"/>
                      <a:pt x="18593" y="8714"/>
                    </a:cubicBezTo>
                    <a:cubicBezTo>
                      <a:pt x="18539" y="8679"/>
                      <a:pt x="18470" y="8664"/>
                      <a:pt x="18404" y="8667"/>
                    </a:cubicBezTo>
                    <a:close/>
                    <a:moveTo>
                      <a:pt x="2780" y="11266"/>
                    </a:moveTo>
                    <a:lnTo>
                      <a:pt x="15405" y="11266"/>
                    </a:lnTo>
                    <a:lnTo>
                      <a:pt x="15405" y="13385"/>
                    </a:lnTo>
                    <a:lnTo>
                      <a:pt x="2780" y="13385"/>
                    </a:lnTo>
                    <a:lnTo>
                      <a:pt x="2780" y="11266"/>
                    </a:lnTo>
                    <a:close/>
                    <a:moveTo>
                      <a:pt x="17628" y="11266"/>
                    </a:moveTo>
                    <a:cubicBezTo>
                      <a:pt x="18408" y="11266"/>
                      <a:pt x="19040" y="11740"/>
                      <a:pt x="19040" y="12326"/>
                    </a:cubicBezTo>
                    <a:cubicBezTo>
                      <a:pt x="19040" y="12911"/>
                      <a:pt x="18408" y="13385"/>
                      <a:pt x="17628" y="13385"/>
                    </a:cubicBezTo>
                    <a:cubicBezTo>
                      <a:pt x="16849" y="13385"/>
                      <a:pt x="16217" y="12911"/>
                      <a:pt x="16217" y="12326"/>
                    </a:cubicBezTo>
                    <a:cubicBezTo>
                      <a:pt x="16217" y="11740"/>
                      <a:pt x="16849" y="11266"/>
                      <a:pt x="17628" y="11266"/>
                    </a:cubicBezTo>
                    <a:close/>
                    <a:moveTo>
                      <a:pt x="2780" y="14320"/>
                    </a:moveTo>
                    <a:lnTo>
                      <a:pt x="15405" y="14320"/>
                    </a:lnTo>
                    <a:lnTo>
                      <a:pt x="15405" y="16440"/>
                    </a:lnTo>
                    <a:lnTo>
                      <a:pt x="2780" y="16440"/>
                    </a:lnTo>
                    <a:lnTo>
                      <a:pt x="2780" y="14320"/>
                    </a:lnTo>
                    <a:close/>
                    <a:moveTo>
                      <a:pt x="17628" y="14320"/>
                    </a:moveTo>
                    <a:cubicBezTo>
                      <a:pt x="18408" y="14320"/>
                      <a:pt x="19040" y="14795"/>
                      <a:pt x="19040" y="15380"/>
                    </a:cubicBezTo>
                    <a:cubicBezTo>
                      <a:pt x="19040" y="15965"/>
                      <a:pt x="18408" y="16440"/>
                      <a:pt x="17628" y="16440"/>
                    </a:cubicBezTo>
                    <a:cubicBezTo>
                      <a:pt x="16849" y="16440"/>
                      <a:pt x="16217" y="15965"/>
                      <a:pt x="16217" y="15380"/>
                    </a:cubicBezTo>
                    <a:cubicBezTo>
                      <a:pt x="16217" y="14795"/>
                      <a:pt x="16849" y="14320"/>
                      <a:pt x="17628" y="14320"/>
                    </a:cubicBezTo>
                    <a:close/>
                    <a:moveTo>
                      <a:pt x="2780" y="17373"/>
                    </a:moveTo>
                    <a:lnTo>
                      <a:pt x="15405" y="17373"/>
                    </a:lnTo>
                    <a:lnTo>
                      <a:pt x="15405" y="19492"/>
                    </a:lnTo>
                    <a:lnTo>
                      <a:pt x="2780" y="19492"/>
                    </a:lnTo>
                    <a:lnTo>
                      <a:pt x="2780" y="17373"/>
                    </a:lnTo>
                    <a:close/>
                    <a:moveTo>
                      <a:pt x="17628" y="17373"/>
                    </a:moveTo>
                    <a:cubicBezTo>
                      <a:pt x="18408" y="17373"/>
                      <a:pt x="19040" y="17847"/>
                      <a:pt x="19040" y="18433"/>
                    </a:cubicBezTo>
                    <a:cubicBezTo>
                      <a:pt x="19040" y="19018"/>
                      <a:pt x="18408" y="19492"/>
                      <a:pt x="17628" y="19492"/>
                    </a:cubicBezTo>
                    <a:cubicBezTo>
                      <a:pt x="16849" y="19492"/>
                      <a:pt x="16217" y="19018"/>
                      <a:pt x="16217" y="18433"/>
                    </a:cubicBezTo>
                    <a:cubicBezTo>
                      <a:pt x="16217" y="17847"/>
                      <a:pt x="16849" y="17373"/>
                      <a:pt x="17628" y="17373"/>
                    </a:cubicBezTo>
                    <a:close/>
                  </a:path>
                </a:pathLst>
              </a:custGeom>
              <a:solidFill>
                <a:srgbClr val="FFFFFF"/>
              </a:solidFill>
              <a:ln w="12700" cap="flat">
                <a:noFill/>
                <a:miter lim="400000"/>
              </a:ln>
              <a:effectLst/>
            </p:spPr>
            <p:txBody>
              <a:bodyPr wrap="square" lIns="71437" tIns="71437" rIns="71437" bIns="71437" numCol="1" anchor="ctr">
                <a:noAutofit/>
              </a:bodyPr>
              <a:lstStyle/>
              <a:p>
                <a:pPr>
                  <a:defRPr b="0" sz="3000">
                    <a:solidFill>
                      <a:srgbClr val="000000"/>
                    </a:solidFill>
                    <a:latin typeface="+mn-lt"/>
                    <a:ea typeface="+mn-ea"/>
                    <a:cs typeface="+mn-cs"/>
                    <a:sym typeface="Helvetica Neue Medium"/>
                  </a:defRPr>
                </a:pPr>
              </a:p>
            </p:txBody>
          </p:sp>
          <p:sp>
            <p:nvSpPr>
              <p:cNvPr id="929" name="Ballot"/>
              <p:cNvSpPr/>
              <p:nvPr/>
            </p:nvSpPr>
            <p:spPr>
              <a:xfrm>
                <a:off x="2282746" y="706583"/>
                <a:ext cx="464261" cy="6183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2342"/>
                    </a:lnTo>
                    <a:lnTo>
                      <a:pt x="18478" y="0"/>
                    </a:lnTo>
                    <a:lnTo>
                      <a:pt x="0" y="0"/>
                    </a:lnTo>
                    <a:close/>
                    <a:moveTo>
                      <a:pt x="2780" y="2106"/>
                    </a:moveTo>
                    <a:lnTo>
                      <a:pt x="15405" y="2106"/>
                    </a:lnTo>
                    <a:lnTo>
                      <a:pt x="15405" y="4225"/>
                    </a:lnTo>
                    <a:lnTo>
                      <a:pt x="2780" y="4225"/>
                    </a:lnTo>
                    <a:lnTo>
                      <a:pt x="2780" y="2106"/>
                    </a:lnTo>
                    <a:close/>
                    <a:moveTo>
                      <a:pt x="17628" y="2106"/>
                    </a:moveTo>
                    <a:cubicBezTo>
                      <a:pt x="18408" y="2106"/>
                      <a:pt x="19040" y="2581"/>
                      <a:pt x="19040" y="3166"/>
                    </a:cubicBezTo>
                    <a:cubicBezTo>
                      <a:pt x="19040" y="3751"/>
                      <a:pt x="18408" y="4225"/>
                      <a:pt x="17628" y="4225"/>
                    </a:cubicBezTo>
                    <a:cubicBezTo>
                      <a:pt x="16849" y="4225"/>
                      <a:pt x="16217" y="3751"/>
                      <a:pt x="16217" y="3166"/>
                    </a:cubicBezTo>
                    <a:cubicBezTo>
                      <a:pt x="16217" y="2581"/>
                      <a:pt x="16849" y="2106"/>
                      <a:pt x="17628" y="2106"/>
                    </a:cubicBezTo>
                    <a:close/>
                    <a:moveTo>
                      <a:pt x="2780" y="5160"/>
                    </a:moveTo>
                    <a:lnTo>
                      <a:pt x="15405" y="5160"/>
                    </a:lnTo>
                    <a:lnTo>
                      <a:pt x="15405" y="7278"/>
                    </a:lnTo>
                    <a:lnTo>
                      <a:pt x="2780" y="7278"/>
                    </a:lnTo>
                    <a:lnTo>
                      <a:pt x="2780" y="5160"/>
                    </a:lnTo>
                    <a:close/>
                    <a:moveTo>
                      <a:pt x="17628" y="5160"/>
                    </a:moveTo>
                    <a:cubicBezTo>
                      <a:pt x="18408" y="5160"/>
                      <a:pt x="19040" y="5635"/>
                      <a:pt x="19040" y="6220"/>
                    </a:cubicBezTo>
                    <a:cubicBezTo>
                      <a:pt x="19040" y="6805"/>
                      <a:pt x="18408" y="7278"/>
                      <a:pt x="17628" y="7278"/>
                    </a:cubicBezTo>
                    <a:cubicBezTo>
                      <a:pt x="16849" y="7278"/>
                      <a:pt x="16217" y="6805"/>
                      <a:pt x="16217" y="6220"/>
                    </a:cubicBezTo>
                    <a:cubicBezTo>
                      <a:pt x="16217" y="5635"/>
                      <a:pt x="16849" y="5160"/>
                      <a:pt x="17628" y="5160"/>
                    </a:cubicBezTo>
                    <a:close/>
                    <a:moveTo>
                      <a:pt x="2780" y="8213"/>
                    </a:moveTo>
                    <a:lnTo>
                      <a:pt x="15405" y="8213"/>
                    </a:lnTo>
                    <a:lnTo>
                      <a:pt x="15405" y="10333"/>
                    </a:lnTo>
                    <a:lnTo>
                      <a:pt x="2780" y="10333"/>
                    </a:lnTo>
                    <a:lnTo>
                      <a:pt x="2780" y="8213"/>
                    </a:lnTo>
                    <a:close/>
                    <a:moveTo>
                      <a:pt x="17628" y="8213"/>
                    </a:moveTo>
                    <a:cubicBezTo>
                      <a:pt x="18408" y="8213"/>
                      <a:pt x="19040" y="8688"/>
                      <a:pt x="19040" y="9273"/>
                    </a:cubicBezTo>
                    <a:cubicBezTo>
                      <a:pt x="19040" y="9858"/>
                      <a:pt x="18408" y="10333"/>
                      <a:pt x="17628" y="10333"/>
                    </a:cubicBezTo>
                    <a:cubicBezTo>
                      <a:pt x="16849" y="10333"/>
                      <a:pt x="16217" y="9858"/>
                      <a:pt x="16217" y="9273"/>
                    </a:cubicBezTo>
                    <a:cubicBezTo>
                      <a:pt x="16217" y="8688"/>
                      <a:pt x="16849" y="8213"/>
                      <a:pt x="17628" y="8213"/>
                    </a:cubicBezTo>
                    <a:close/>
                    <a:moveTo>
                      <a:pt x="18404" y="8667"/>
                    </a:moveTo>
                    <a:cubicBezTo>
                      <a:pt x="18338" y="8670"/>
                      <a:pt x="18273" y="8694"/>
                      <a:pt x="18226" y="8734"/>
                    </a:cubicBezTo>
                    <a:lnTo>
                      <a:pt x="17325" y="9511"/>
                    </a:lnTo>
                    <a:lnTo>
                      <a:pt x="17026" y="9271"/>
                    </a:lnTo>
                    <a:cubicBezTo>
                      <a:pt x="16928" y="9193"/>
                      <a:pt x="16764" y="9189"/>
                      <a:pt x="16660" y="9263"/>
                    </a:cubicBezTo>
                    <a:cubicBezTo>
                      <a:pt x="16555" y="9336"/>
                      <a:pt x="16548" y="9459"/>
                      <a:pt x="16646" y="9538"/>
                    </a:cubicBezTo>
                    <a:lnTo>
                      <a:pt x="17143" y="9934"/>
                    </a:lnTo>
                    <a:cubicBezTo>
                      <a:pt x="17192" y="9974"/>
                      <a:pt x="17260" y="9997"/>
                      <a:pt x="17332" y="9997"/>
                    </a:cubicBezTo>
                    <a:cubicBezTo>
                      <a:pt x="17333" y="9997"/>
                      <a:pt x="17337" y="9997"/>
                      <a:pt x="17338" y="9997"/>
                    </a:cubicBezTo>
                    <a:cubicBezTo>
                      <a:pt x="17412" y="9996"/>
                      <a:pt x="17479" y="9971"/>
                      <a:pt x="17527" y="9929"/>
                    </a:cubicBezTo>
                    <a:lnTo>
                      <a:pt x="18617" y="8989"/>
                    </a:lnTo>
                    <a:cubicBezTo>
                      <a:pt x="18711" y="8908"/>
                      <a:pt x="18701" y="8785"/>
                      <a:pt x="18593" y="8714"/>
                    </a:cubicBezTo>
                    <a:cubicBezTo>
                      <a:pt x="18539" y="8679"/>
                      <a:pt x="18470" y="8664"/>
                      <a:pt x="18404" y="8667"/>
                    </a:cubicBezTo>
                    <a:close/>
                    <a:moveTo>
                      <a:pt x="2780" y="11266"/>
                    </a:moveTo>
                    <a:lnTo>
                      <a:pt x="15405" y="11266"/>
                    </a:lnTo>
                    <a:lnTo>
                      <a:pt x="15405" y="13385"/>
                    </a:lnTo>
                    <a:lnTo>
                      <a:pt x="2780" y="13385"/>
                    </a:lnTo>
                    <a:lnTo>
                      <a:pt x="2780" y="11266"/>
                    </a:lnTo>
                    <a:close/>
                    <a:moveTo>
                      <a:pt x="17628" y="11266"/>
                    </a:moveTo>
                    <a:cubicBezTo>
                      <a:pt x="18408" y="11266"/>
                      <a:pt x="19040" y="11740"/>
                      <a:pt x="19040" y="12326"/>
                    </a:cubicBezTo>
                    <a:cubicBezTo>
                      <a:pt x="19040" y="12911"/>
                      <a:pt x="18408" y="13385"/>
                      <a:pt x="17628" y="13385"/>
                    </a:cubicBezTo>
                    <a:cubicBezTo>
                      <a:pt x="16849" y="13385"/>
                      <a:pt x="16217" y="12911"/>
                      <a:pt x="16217" y="12326"/>
                    </a:cubicBezTo>
                    <a:cubicBezTo>
                      <a:pt x="16217" y="11740"/>
                      <a:pt x="16849" y="11266"/>
                      <a:pt x="17628" y="11266"/>
                    </a:cubicBezTo>
                    <a:close/>
                    <a:moveTo>
                      <a:pt x="2780" y="14320"/>
                    </a:moveTo>
                    <a:lnTo>
                      <a:pt x="15405" y="14320"/>
                    </a:lnTo>
                    <a:lnTo>
                      <a:pt x="15405" y="16440"/>
                    </a:lnTo>
                    <a:lnTo>
                      <a:pt x="2780" y="16440"/>
                    </a:lnTo>
                    <a:lnTo>
                      <a:pt x="2780" y="14320"/>
                    </a:lnTo>
                    <a:close/>
                    <a:moveTo>
                      <a:pt x="17628" y="14320"/>
                    </a:moveTo>
                    <a:cubicBezTo>
                      <a:pt x="18408" y="14320"/>
                      <a:pt x="19040" y="14795"/>
                      <a:pt x="19040" y="15380"/>
                    </a:cubicBezTo>
                    <a:cubicBezTo>
                      <a:pt x="19040" y="15965"/>
                      <a:pt x="18408" y="16440"/>
                      <a:pt x="17628" y="16440"/>
                    </a:cubicBezTo>
                    <a:cubicBezTo>
                      <a:pt x="16849" y="16440"/>
                      <a:pt x="16217" y="15965"/>
                      <a:pt x="16217" y="15380"/>
                    </a:cubicBezTo>
                    <a:cubicBezTo>
                      <a:pt x="16217" y="14795"/>
                      <a:pt x="16849" y="14320"/>
                      <a:pt x="17628" y="14320"/>
                    </a:cubicBezTo>
                    <a:close/>
                    <a:moveTo>
                      <a:pt x="2780" y="17373"/>
                    </a:moveTo>
                    <a:lnTo>
                      <a:pt x="15405" y="17373"/>
                    </a:lnTo>
                    <a:lnTo>
                      <a:pt x="15405" y="19492"/>
                    </a:lnTo>
                    <a:lnTo>
                      <a:pt x="2780" y="19492"/>
                    </a:lnTo>
                    <a:lnTo>
                      <a:pt x="2780" y="17373"/>
                    </a:lnTo>
                    <a:close/>
                    <a:moveTo>
                      <a:pt x="17628" y="17373"/>
                    </a:moveTo>
                    <a:cubicBezTo>
                      <a:pt x="18408" y="17373"/>
                      <a:pt x="19040" y="17847"/>
                      <a:pt x="19040" y="18433"/>
                    </a:cubicBezTo>
                    <a:cubicBezTo>
                      <a:pt x="19040" y="19018"/>
                      <a:pt x="18408" y="19492"/>
                      <a:pt x="17628" y="19492"/>
                    </a:cubicBezTo>
                    <a:cubicBezTo>
                      <a:pt x="16849" y="19492"/>
                      <a:pt x="16217" y="19018"/>
                      <a:pt x="16217" y="18433"/>
                    </a:cubicBezTo>
                    <a:cubicBezTo>
                      <a:pt x="16217" y="17847"/>
                      <a:pt x="16849" y="17373"/>
                      <a:pt x="17628" y="17373"/>
                    </a:cubicBezTo>
                    <a:close/>
                  </a:path>
                </a:pathLst>
              </a:custGeom>
              <a:solidFill>
                <a:srgbClr val="FFFFFF"/>
              </a:solidFill>
              <a:ln w="12700" cap="flat">
                <a:noFill/>
                <a:miter lim="400000"/>
              </a:ln>
              <a:effectLst/>
            </p:spPr>
            <p:txBody>
              <a:bodyPr wrap="square" lIns="71437" tIns="71437" rIns="71437" bIns="71437" numCol="1" anchor="ctr">
                <a:noAutofit/>
              </a:bodyPr>
              <a:lstStyle/>
              <a:p>
                <a:pPr>
                  <a:defRPr b="0" sz="3000">
                    <a:solidFill>
                      <a:srgbClr val="000000"/>
                    </a:solidFill>
                    <a:latin typeface="+mn-lt"/>
                    <a:ea typeface="+mn-ea"/>
                    <a:cs typeface="+mn-cs"/>
                    <a:sym typeface="Helvetica Neue Medium"/>
                  </a:defRPr>
                </a:pPr>
              </a:p>
            </p:txBody>
          </p:sp>
        </p:grpSp>
      </p:grpSp>
      <p:grpSp>
        <p:nvGrpSpPr>
          <p:cNvPr id="934" name="Group"/>
          <p:cNvGrpSpPr/>
          <p:nvPr/>
        </p:nvGrpSpPr>
        <p:grpSpPr>
          <a:xfrm>
            <a:off x="16137041" y="5534539"/>
            <a:ext cx="4507996" cy="618370"/>
            <a:chOff x="0" y="0"/>
            <a:chExt cx="4507994" cy="618369"/>
          </a:xfrm>
        </p:grpSpPr>
        <p:sp>
          <p:nvSpPr>
            <p:cNvPr id="932" name="Ballot"/>
            <p:cNvSpPr/>
            <p:nvPr/>
          </p:nvSpPr>
          <p:spPr>
            <a:xfrm>
              <a:off x="0" y="0"/>
              <a:ext cx="464260" cy="6183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2342"/>
                  </a:lnTo>
                  <a:lnTo>
                    <a:pt x="18478" y="0"/>
                  </a:lnTo>
                  <a:lnTo>
                    <a:pt x="0" y="0"/>
                  </a:lnTo>
                  <a:close/>
                  <a:moveTo>
                    <a:pt x="2780" y="2106"/>
                  </a:moveTo>
                  <a:lnTo>
                    <a:pt x="15405" y="2106"/>
                  </a:lnTo>
                  <a:lnTo>
                    <a:pt x="15405" y="4225"/>
                  </a:lnTo>
                  <a:lnTo>
                    <a:pt x="2780" y="4225"/>
                  </a:lnTo>
                  <a:lnTo>
                    <a:pt x="2780" y="2106"/>
                  </a:lnTo>
                  <a:close/>
                  <a:moveTo>
                    <a:pt x="17628" y="2106"/>
                  </a:moveTo>
                  <a:cubicBezTo>
                    <a:pt x="18408" y="2106"/>
                    <a:pt x="19040" y="2581"/>
                    <a:pt x="19040" y="3166"/>
                  </a:cubicBezTo>
                  <a:cubicBezTo>
                    <a:pt x="19040" y="3751"/>
                    <a:pt x="18408" y="4225"/>
                    <a:pt x="17628" y="4225"/>
                  </a:cubicBezTo>
                  <a:cubicBezTo>
                    <a:pt x="16849" y="4225"/>
                    <a:pt x="16217" y="3751"/>
                    <a:pt x="16217" y="3166"/>
                  </a:cubicBezTo>
                  <a:cubicBezTo>
                    <a:pt x="16217" y="2581"/>
                    <a:pt x="16849" y="2106"/>
                    <a:pt x="17628" y="2106"/>
                  </a:cubicBezTo>
                  <a:close/>
                  <a:moveTo>
                    <a:pt x="2780" y="5160"/>
                  </a:moveTo>
                  <a:lnTo>
                    <a:pt x="15405" y="5160"/>
                  </a:lnTo>
                  <a:lnTo>
                    <a:pt x="15405" y="7278"/>
                  </a:lnTo>
                  <a:lnTo>
                    <a:pt x="2780" y="7278"/>
                  </a:lnTo>
                  <a:lnTo>
                    <a:pt x="2780" y="5160"/>
                  </a:lnTo>
                  <a:close/>
                  <a:moveTo>
                    <a:pt x="17628" y="5160"/>
                  </a:moveTo>
                  <a:cubicBezTo>
                    <a:pt x="18408" y="5160"/>
                    <a:pt x="19040" y="5635"/>
                    <a:pt x="19040" y="6220"/>
                  </a:cubicBezTo>
                  <a:cubicBezTo>
                    <a:pt x="19040" y="6805"/>
                    <a:pt x="18408" y="7278"/>
                    <a:pt x="17628" y="7278"/>
                  </a:cubicBezTo>
                  <a:cubicBezTo>
                    <a:pt x="16849" y="7278"/>
                    <a:pt x="16217" y="6805"/>
                    <a:pt x="16217" y="6220"/>
                  </a:cubicBezTo>
                  <a:cubicBezTo>
                    <a:pt x="16217" y="5635"/>
                    <a:pt x="16849" y="5160"/>
                    <a:pt x="17628" y="5160"/>
                  </a:cubicBezTo>
                  <a:close/>
                  <a:moveTo>
                    <a:pt x="2780" y="8213"/>
                  </a:moveTo>
                  <a:lnTo>
                    <a:pt x="15405" y="8213"/>
                  </a:lnTo>
                  <a:lnTo>
                    <a:pt x="15405" y="10333"/>
                  </a:lnTo>
                  <a:lnTo>
                    <a:pt x="2780" y="10333"/>
                  </a:lnTo>
                  <a:lnTo>
                    <a:pt x="2780" y="8213"/>
                  </a:lnTo>
                  <a:close/>
                  <a:moveTo>
                    <a:pt x="17628" y="8213"/>
                  </a:moveTo>
                  <a:cubicBezTo>
                    <a:pt x="18408" y="8213"/>
                    <a:pt x="19040" y="8688"/>
                    <a:pt x="19040" y="9273"/>
                  </a:cubicBezTo>
                  <a:cubicBezTo>
                    <a:pt x="19040" y="9858"/>
                    <a:pt x="18408" y="10333"/>
                    <a:pt x="17628" y="10333"/>
                  </a:cubicBezTo>
                  <a:cubicBezTo>
                    <a:pt x="16849" y="10333"/>
                    <a:pt x="16217" y="9858"/>
                    <a:pt x="16217" y="9273"/>
                  </a:cubicBezTo>
                  <a:cubicBezTo>
                    <a:pt x="16217" y="8688"/>
                    <a:pt x="16849" y="8213"/>
                    <a:pt x="17628" y="8213"/>
                  </a:cubicBezTo>
                  <a:close/>
                  <a:moveTo>
                    <a:pt x="18404" y="8667"/>
                  </a:moveTo>
                  <a:cubicBezTo>
                    <a:pt x="18338" y="8670"/>
                    <a:pt x="18273" y="8694"/>
                    <a:pt x="18226" y="8734"/>
                  </a:cubicBezTo>
                  <a:lnTo>
                    <a:pt x="17325" y="9511"/>
                  </a:lnTo>
                  <a:lnTo>
                    <a:pt x="17026" y="9271"/>
                  </a:lnTo>
                  <a:cubicBezTo>
                    <a:pt x="16928" y="9193"/>
                    <a:pt x="16764" y="9189"/>
                    <a:pt x="16660" y="9263"/>
                  </a:cubicBezTo>
                  <a:cubicBezTo>
                    <a:pt x="16555" y="9336"/>
                    <a:pt x="16548" y="9459"/>
                    <a:pt x="16646" y="9538"/>
                  </a:cubicBezTo>
                  <a:lnTo>
                    <a:pt x="17143" y="9934"/>
                  </a:lnTo>
                  <a:cubicBezTo>
                    <a:pt x="17192" y="9974"/>
                    <a:pt x="17260" y="9997"/>
                    <a:pt x="17332" y="9997"/>
                  </a:cubicBezTo>
                  <a:cubicBezTo>
                    <a:pt x="17333" y="9997"/>
                    <a:pt x="17337" y="9997"/>
                    <a:pt x="17338" y="9997"/>
                  </a:cubicBezTo>
                  <a:cubicBezTo>
                    <a:pt x="17412" y="9996"/>
                    <a:pt x="17479" y="9971"/>
                    <a:pt x="17527" y="9929"/>
                  </a:cubicBezTo>
                  <a:lnTo>
                    <a:pt x="18617" y="8989"/>
                  </a:lnTo>
                  <a:cubicBezTo>
                    <a:pt x="18711" y="8908"/>
                    <a:pt x="18701" y="8785"/>
                    <a:pt x="18593" y="8714"/>
                  </a:cubicBezTo>
                  <a:cubicBezTo>
                    <a:pt x="18539" y="8679"/>
                    <a:pt x="18470" y="8664"/>
                    <a:pt x="18404" y="8667"/>
                  </a:cubicBezTo>
                  <a:close/>
                  <a:moveTo>
                    <a:pt x="2780" y="11266"/>
                  </a:moveTo>
                  <a:lnTo>
                    <a:pt x="15405" y="11266"/>
                  </a:lnTo>
                  <a:lnTo>
                    <a:pt x="15405" y="13385"/>
                  </a:lnTo>
                  <a:lnTo>
                    <a:pt x="2780" y="13385"/>
                  </a:lnTo>
                  <a:lnTo>
                    <a:pt x="2780" y="11266"/>
                  </a:lnTo>
                  <a:close/>
                  <a:moveTo>
                    <a:pt x="17628" y="11266"/>
                  </a:moveTo>
                  <a:cubicBezTo>
                    <a:pt x="18408" y="11266"/>
                    <a:pt x="19040" y="11740"/>
                    <a:pt x="19040" y="12326"/>
                  </a:cubicBezTo>
                  <a:cubicBezTo>
                    <a:pt x="19040" y="12911"/>
                    <a:pt x="18408" y="13385"/>
                    <a:pt x="17628" y="13385"/>
                  </a:cubicBezTo>
                  <a:cubicBezTo>
                    <a:pt x="16849" y="13385"/>
                    <a:pt x="16217" y="12911"/>
                    <a:pt x="16217" y="12326"/>
                  </a:cubicBezTo>
                  <a:cubicBezTo>
                    <a:pt x="16217" y="11740"/>
                    <a:pt x="16849" y="11266"/>
                    <a:pt x="17628" y="11266"/>
                  </a:cubicBezTo>
                  <a:close/>
                  <a:moveTo>
                    <a:pt x="2780" y="14320"/>
                  </a:moveTo>
                  <a:lnTo>
                    <a:pt x="15405" y="14320"/>
                  </a:lnTo>
                  <a:lnTo>
                    <a:pt x="15405" y="16440"/>
                  </a:lnTo>
                  <a:lnTo>
                    <a:pt x="2780" y="16440"/>
                  </a:lnTo>
                  <a:lnTo>
                    <a:pt x="2780" y="14320"/>
                  </a:lnTo>
                  <a:close/>
                  <a:moveTo>
                    <a:pt x="17628" y="14320"/>
                  </a:moveTo>
                  <a:cubicBezTo>
                    <a:pt x="18408" y="14320"/>
                    <a:pt x="19040" y="14795"/>
                    <a:pt x="19040" y="15380"/>
                  </a:cubicBezTo>
                  <a:cubicBezTo>
                    <a:pt x="19040" y="15965"/>
                    <a:pt x="18408" y="16440"/>
                    <a:pt x="17628" y="16440"/>
                  </a:cubicBezTo>
                  <a:cubicBezTo>
                    <a:pt x="16849" y="16440"/>
                    <a:pt x="16217" y="15965"/>
                    <a:pt x="16217" y="15380"/>
                  </a:cubicBezTo>
                  <a:cubicBezTo>
                    <a:pt x="16217" y="14795"/>
                    <a:pt x="16849" y="14320"/>
                    <a:pt x="17628" y="14320"/>
                  </a:cubicBezTo>
                  <a:close/>
                  <a:moveTo>
                    <a:pt x="2780" y="17373"/>
                  </a:moveTo>
                  <a:lnTo>
                    <a:pt x="15405" y="17373"/>
                  </a:lnTo>
                  <a:lnTo>
                    <a:pt x="15405" y="19492"/>
                  </a:lnTo>
                  <a:lnTo>
                    <a:pt x="2780" y="19492"/>
                  </a:lnTo>
                  <a:lnTo>
                    <a:pt x="2780" y="17373"/>
                  </a:lnTo>
                  <a:close/>
                  <a:moveTo>
                    <a:pt x="17628" y="17373"/>
                  </a:moveTo>
                  <a:cubicBezTo>
                    <a:pt x="18408" y="17373"/>
                    <a:pt x="19040" y="17847"/>
                    <a:pt x="19040" y="18433"/>
                  </a:cubicBezTo>
                  <a:cubicBezTo>
                    <a:pt x="19040" y="19018"/>
                    <a:pt x="18408" y="19492"/>
                    <a:pt x="17628" y="19492"/>
                  </a:cubicBezTo>
                  <a:cubicBezTo>
                    <a:pt x="16849" y="19492"/>
                    <a:pt x="16217" y="19018"/>
                    <a:pt x="16217" y="18433"/>
                  </a:cubicBezTo>
                  <a:cubicBezTo>
                    <a:pt x="16217" y="17847"/>
                    <a:pt x="16849" y="17373"/>
                    <a:pt x="17628" y="17373"/>
                  </a:cubicBezTo>
                  <a:close/>
                </a:path>
              </a:pathLst>
            </a:custGeom>
            <a:solidFill>
              <a:srgbClr val="FFFFFF"/>
            </a:solidFill>
            <a:ln w="12700" cap="flat">
              <a:noFill/>
              <a:miter lim="400000"/>
            </a:ln>
            <a:effectLst/>
          </p:spPr>
          <p:txBody>
            <a:bodyPr wrap="square" lIns="71437" tIns="71437" rIns="71437" bIns="71437" numCol="1" anchor="ctr">
              <a:noAutofit/>
            </a:bodyPr>
            <a:lstStyle/>
            <a:p>
              <a:pPr>
                <a:defRPr b="0" sz="3000">
                  <a:solidFill>
                    <a:srgbClr val="000000"/>
                  </a:solidFill>
                  <a:latin typeface="+mn-lt"/>
                  <a:ea typeface="+mn-ea"/>
                  <a:cs typeface="+mn-cs"/>
                  <a:sym typeface="Helvetica Neue Medium"/>
                </a:defRPr>
              </a:pPr>
            </a:p>
          </p:txBody>
        </p:sp>
        <p:sp>
          <p:nvSpPr>
            <p:cNvPr id="933" name="6 (2.15%) in the same ISP"/>
            <p:cNvSpPr txBox="1"/>
            <p:nvPr/>
          </p:nvSpPr>
          <p:spPr>
            <a:xfrm>
              <a:off x="621856" y="42484"/>
              <a:ext cx="3886139" cy="533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584200">
                <a:defRPr b="0" sz="2900">
                  <a:solidFill>
                    <a:schemeClr val="accent4">
                      <a:hueOff val="468000"/>
                      <a:satOff val="-4761"/>
                      <a:lumOff val="10196"/>
                    </a:schemeClr>
                  </a:solidFill>
                  <a:latin typeface="Gill Sans"/>
                  <a:ea typeface="Gill Sans"/>
                  <a:cs typeface="Gill Sans"/>
                  <a:sym typeface="Gill Sans"/>
                </a:defRPr>
              </a:lvl1pPr>
            </a:lstStyle>
            <a:p>
              <a:pPr/>
              <a:r>
                <a:t>6 (2.15%) in the same ISP</a:t>
              </a:r>
            </a:p>
          </p:txBody>
        </p:sp>
      </p:grpSp>
      <p:grpSp>
        <p:nvGrpSpPr>
          <p:cNvPr id="937" name="Group"/>
          <p:cNvGrpSpPr/>
          <p:nvPr/>
        </p:nvGrpSpPr>
        <p:grpSpPr>
          <a:xfrm>
            <a:off x="16137041" y="6734689"/>
            <a:ext cx="7691417" cy="618370"/>
            <a:chOff x="0" y="0"/>
            <a:chExt cx="7691415" cy="618369"/>
          </a:xfrm>
        </p:grpSpPr>
        <p:sp>
          <p:nvSpPr>
            <p:cNvPr id="935" name="Ballot"/>
            <p:cNvSpPr/>
            <p:nvPr/>
          </p:nvSpPr>
          <p:spPr>
            <a:xfrm>
              <a:off x="0" y="0"/>
              <a:ext cx="464260" cy="6183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2342"/>
                  </a:lnTo>
                  <a:lnTo>
                    <a:pt x="18478" y="0"/>
                  </a:lnTo>
                  <a:lnTo>
                    <a:pt x="0" y="0"/>
                  </a:lnTo>
                  <a:close/>
                  <a:moveTo>
                    <a:pt x="2780" y="2106"/>
                  </a:moveTo>
                  <a:lnTo>
                    <a:pt x="15405" y="2106"/>
                  </a:lnTo>
                  <a:lnTo>
                    <a:pt x="15405" y="4225"/>
                  </a:lnTo>
                  <a:lnTo>
                    <a:pt x="2780" y="4225"/>
                  </a:lnTo>
                  <a:lnTo>
                    <a:pt x="2780" y="2106"/>
                  </a:lnTo>
                  <a:close/>
                  <a:moveTo>
                    <a:pt x="17628" y="2106"/>
                  </a:moveTo>
                  <a:cubicBezTo>
                    <a:pt x="18408" y="2106"/>
                    <a:pt x="19040" y="2581"/>
                    <a:pt x="19040" y="3166"/>
                  </a:cubicBezTo>
                  <a:cubicBezTo>
                    <a:pt x="19040" y="3751"/>
                    <a:pt x="18408" y="4225"/>
                    <a:pt x="17628" y="4225"/>
                  </a:cubicBezTo>
                  <a:cubicBezTo>
                    <a:pt x="16849" y="4225"/>
                    <a:pt x="16217" y="3751"/>
                    <a:pt x="16217" y="3166"/>
                  </a:cubicBezTo>
                  <a:cubicBezTo>
                    <a:pt x="16217" y="2581"/>
                    <a:pt x="16849" y="2106"/>
                    <a:pt x="17628" y="2106"/>
                  </a:cubicBezTo>
                  <a:close/>
                  <a:moveTo>
                    <a:pt x="2780" y="5160"/>
                  </a:moveTo>
                  <a:lnTo>
                    <a:pt x="15405" y="5160"/>
                  </a:lnTo>
                  <a:lnTo>
                    <a:pt x="15405" y="7278"/>
                  </a:lnTo>
                  <a:lnTo>
                    <a:pt x="2780" y="7278"/>
                  </a:lnTo>
                  <a:lnTo>
                    <a:pt x="2780" y="5160"/>
                  </a:lnTo>
                  <a:close/>
                  <a:moveTo>
                    <a:pt x="17628" y="5160"/>
                  </a:moveTo>
                  <a:cubicBezTo>
                    <a:pt x="18408" y="5160"/>
                    <a:pt x="19040" y="5635"/>
                    <a:pt x="19040" y="6220"/>
                  </a:cubicBezTo>
                  <a:cubicBezTo>
                    <a:pt x="19040" y="6805"/>
                    <a:pt x="18408" y="7278"/>
                    <a:pt x="17628" y="7278"/>
                  </a:cubicBezTo>
                  <a:cubicBezTo>
                    <a:pt x="16849" y="7278"/>
                    <a:pt x="16217" y="6805"/>
                    <a:pt x="16217" y="6220"/>
                  </a:cubicBezTo>
                  <a:cubicBezTo>
                    <a:pt x="16217" y="5635"/>
                    <a:pt x="16849" y="5160"/>
                    <a:pt x="17628" y="5160"/>
                  </a:cubicBezTo>
                  <a:close/>
                  <a:moveTo>
                    <a:pt x="2780" y="8213"/>
                  </a:moveTo>
                  <a:lnTo>
                    <a:pt x="15405" y="8213"/>
                  </a:lnTo>
                  <a:lnTo>
                    <a:pt x="15405" y="10333"/>
                  </a:lnTo>
                  <a:lnTo>
                    <a:pt x="2780" y="10333"/>
                  </a:lnTo>
                  <a:lnTo>
                    <a:pt x="2780" y="8213"/>
                  </a:lnTo>
                  <a:close/>
                  <a:moveTo>
                    <a:pt x="17628" y="8213"/>
                  </a:moveTo>
                  <a:cubicBezTo>
                    <a:pt x="18408" y="8213"/>
                    <a:pt x="19040" y="8688"/>
                    <a:pt x="19040" y="9273"/>
                  </a:cubicBezTo>
                  <a:cubicBezTo>
                    <a:pt x="19040" y="9858"/>
                    <a:pt x="18408" y="10333"/>
                    <a:pt x="17628" y="10333"/>
                  </a:cubicBezTo>
                  <a:cubicBezTo>
                    <a:pt x="16849" y="10333"/>
                    <a:pt x="16217" y="9858"/>
                    <a:pt x="16217" y="9273"/>
                  </a:cubicBezTo>
                  <a:cubicBezTo>
                    <a:pt x="16217" y="8688"/>
                    <a:pt x="16849" y="8213"/>
                    <a:pt x="17628" y="8213"/>
                  </a:cubicBezTo>
                  <a:close/>
                  <a:moveTo>
                    <a:pt x="18404" y="8667"/>
                  </a:moveTo>
                  <a:cubicBezTo>
                    <a:pt x="18338" y="8670"/>
                    <a:pt x="18273" y="8694"/>
                    <a:pt x="18226" y="8734"/>
                  </a:cubicBezTo>
                  <a:lnTo>
                    <a:pt x="17325" y="9511"/>
                  </a:lnTo>
                  <a:lnTo>
                    <a:pt x="17026" y="9271"/>
                  </a:lnTo>
                  <a:cubicBezTo>
                    <a:pt x="16928" y="9193"/>
                    <a:pt x="16764" y="9189"/>
                    <a:pt x="16660" y="9263"/>
                  </a:cubicBezTo>
                  <a:cubicBezTo>
                    <a:pt x="16555" y="9336"/>
                    <a:pt x="16548" y="9459"/>
                    <a:pt x="16646" y="9538"/>
                  </a:cubicBezTo>
                  <a:lnTo>
                    <a:pt x="17143" y="9934"/>
                  </a:lnTo>
                  <a:cubicBezTo>
                    <a:pt x="17192" y="9974"/>
                    <a:pt x="17260" y="9997"/>
                    <a:pt x="17332" y="9997"/>
                  </a:cubicBezTo>
                  <a:cubicBezTo>
                    <a:pt x="17333" y="9997"/>
                    <a:pt x="17337" y="9997"/>
                    <a:pt x="17338" y="9997"/>
                  </a:cubicBezTo>
                  <a:cubicBezTo>
                    <a:pt x="17412" y="9996"/>
                    <a:pt x="17479" y="9971"/>
                    <a:pt x="17527" y="9929"/>
                  </a:cubicBezTo>
                  <a:lnTo>
                    <a:pt x="18617" y="8989"/>
                  </a:lnTo>
                  <a:cubicBezTo>
                    <a:pt x="18711" y="8908"/>
                    <a:pt x="18701" y="8785"/>
                    <a:pt x="18593" y="8714"/>
                  </a:cubicBezTo>
                  <a:cubicBezTo>
                    <a:pt x="18539" y="8679"/>
                    <a:pt x="18470" y="8664"/>
                    <a:pt x="18404" y="8667"/>
                  </a:cubicBezTo>
                  <a:close/>
                  <a:moveTo>
                    <a:pt x="2780" y="11266"/>
                  </a:moveTo>
                  <a:lnTo>
                    <a:pt x="15405" y="11266"/>
                  </a:lnTo>
                  <a:lnTo>
                    <a:pt x="15405" y="13385"/>
                  </a:lnTo>
                  <a:lnTo>
                    <a:pt x="2780" y="13385"/>
                  </a:lnTo>
                  <a:lnTo>
                    <a:pt x="2780" y="11266"/>
                  </a:lnTo>
                  <a:close/>
                  <a:moveTo>
                    <a:pt x="17628" y="11266"/>
                  </a:moveTo>
                  <a:cubicBezTo>
                    <a:pt x="18408" y="11266"/>
                    <a:pt x="19040" y="11740"/>
                    <a:pt x="19040" y="12326"/>
                  </a:cubicBezTo>
                  <a:cubicBezTo>
                    <a:pt x="19040" y="12911"/>
                    <a:pt x="18408" y="13385"/>
                    <a:pt x="17628" y="13385"/>
                  </a:cubicBezTo>
                  <a:cubicBezTo>
                    <a:pt x="16849" y="13385"/>
                    <a:pt x="16217" y="12911"/>
                    <a:pt x="16217" y="12326"/>
                  </a:cubicBezTo>
                  <a:cubicBezTo>
                    <a:pt x="16217" y="11740"/>
                    <a:pt x="16849" y="11266"/>
                    <a:pt x="17628" y="11266"/>
                  </a:cubicBezTo>
                  <a:close/>
                  <a:moveTo>
                    <a:pt x="2780" y="14320"/>
                  </a:moveTo>
                  <a:lnTo>
                    <a:pt x="15405" y="14320"/>
                  </a:lnTo>
                  <a:lnTo>
                    <a:pt x="15405" y="16440"/>
                  </a:lnTo>
                  <a:lnTo>
                    <a:pt x="2780" y="16440"/>
                  </a:lnTo>
                  <a:lnTo>
                    <a:pt x="2780" y="14320"/>
                  </a:lnTo>
                  <a:close/>
                  <a:moveTo>
                    <a:pt x="17628" y="14320"/>
                  </a:moveTo>
                  <a:cubicBezTo>
                    <a:pt x="18408" y="14320"/>
                    <a:pt x="19040" y="14795"/>
                    <a:pt x="19040" y="15380"/>
                  </a:cubicBezTo>
                  <a:cubicBezTo>
                    <a:pt x="19040" y="15965"/>
                    <a:pt x="18408" y="16440"/>
                    <a:pt x="17628" y="16440"/>
                  </a:cubicBezTo>
                  <a:cubicBezTo>
                    <a:pt x="16849" y="16440"/>
                    <a:pt x="16217" y="15965"/>
                    <a:pt x="16217" y="15380"/>
                  </a:cubicBezTo>
                  <a:cubicBezTo>
                    <a:pt x="16217" y="14795"/>
                    <a:pt x="16849" y="14320"/>
                    <a:pt x="17628" y="14320"/>
                  </a:cubicBezTo>
                  <a:close/>
                  <a:moveTo>
                    <a:pt x="2780" y="17373"/>
                  </a:moveTo>
                  <a:lnTo>
                    <a:pt x="15405" y="17373"/>
                  </a:lnTo>
                  <a:lnTo>
                    <a:pt x="15405" y="19492"/>
                  </a:lnTo>
                  <a:lnTo>
                    <a:pt x="2780" y="19492"/>
                  </a:lnTo>
                  <a:lnTo>
                    <a:pt x="2780" y="17373"/>
                  </a:lnTo>
                  <a:close/>
                  <a:moveTo>
                    <a:pt x="17628" y="17373"/>
                  </a:moveTo>
                  <a:cubicBezTo>
                    <a:pt x="18408" y="17373"/>
                    <a:pt x="19040" y="17847"/>
                    <a:pt x="19040" y="18433"/>
                  </a:cubicBezTo>
                  <a:cubicBezTo>
                    <a:pt x="19040" y="19018"/>
                    <a:pt x="18408" y="19492"/>
                    <a:pt x="17628" y="19492"/>
                  </a:cubicBezTo>
                  <a:cubicBezTo>
                    <a:pt x="16849" y="19492"/>
                    <a:pt x="16217" y="19018"/>
                    <a:pt x="16217" y="18433"/>
                  </a:cubicBezTo>
                  <a:cubicBezTo>
                    <a:pt x="16217" y="17847"/>
                    <a:pt x="16849" y="17373"/>
                    <a:pt x="17628" y="17373"/>
                  </a:cubicBezTo>
                  <a:close/>
                </a:path>
              </a:pathLst>
            </a:custGeom>
            <a:solidFill>
              <a:srgbClr val="FFFFFF"/>
            </a:solidFill>
            <a:ln w="12700" cap="flat">
              <a:noFill/>
              <a:miter lim="400000"/>
            </a:ln>
            <a:effectLst/>
          </p:spPr>
          <p:txBody>
            <a:bodyPr wrap="square" lIns="71437" tIns="71437" rIns="71437" bIns="71437" numCol="1" anchor="ctr">
              <a:noAutofit/>
            </a:bodyPr>
            <a:lstStyle/>
            <a:p>
              <a:pPr>
                <a:defRPr b="0" sz="3000">
                  <a:solidFill>
                    <a:srgbClr val="000000"/>
                  </a:solidFill>
                  <a:latin typeface="+mn-lt"/>
                  <a:ea typeface="+mn-ea"/>
                  <a:cs typeface="+mn-cs"/>
                  <a:sym typeface="Helvetica Neue Medium"/>
                </a:defRPr>
              </a:pPr>
            </a:p>
          </p:txBody>
        </p:sp>
        <p:sp>
          <p:nvSpPr>
            <p:cNvPr id="936" name="10 (3.58%) provider and customer relationship"/>
            <p:cNvSpPr txBox="1"/>
            <p:nvPr/>
          </p:nvSpPr>
          <p:spPr>
            <a:xfrm>
              <a:off x="621856" y="42484"/>
              <a:ext cx="7069560" cy="533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584200">
                <a:defRPr b="0" sz="2900">
                  <a:solidFill>
                    <a:schemeClr val="accent4">
                      <a:hueOff val="468000"/>
                      <a:satOff val="-4761"/>
                      <a:lumOff val="10196"/>
                    </a:schemeClr>
                  </a:solidFill>
                  <a:latin typeface="Gill Sans"/>
                  <a:ea typeface="Gill Sans"/>
                  <a:cs typeface="Gill Sans"/>
                  <a:sym typeface="Gill Sans"/>
                </a:defRPr>
              </a:lvl1pPr>
            </a:lstStyle>
            <a:p>
              <a:pPr/>
              <a:r>
                <a:t>10 (3.58%) provider and customer relationship</a:t>
              </a:r>
            </a:p>
          </p:txBody>
        </p:sp>
      </p:grpSp>
      <p:grpSp>
        <p:nvGrpSpPr>
          <p:cNvPr id="945" name="Group"/>
          <p:cNvGrpSpPr/>
          <p:nvPr/>
        </p:nvGrpSpPr>
        <p:grpSpPr>
          <a:xfrm>
            <a:off x="6438177" y="7533406"/>
            <a:ext cx="4491222" cy="3349654"/>
            <a:chOff x="0" y="0"/>
            <a:chExt cx="4491221" cy="3349652"/>
          </a:xfrm>
        </p:grpSpPr>
        <p:sp>
          <p:nvSpPr>
            <p:cNvPr id="938" name="Line"/>
            <p:cNvSpPr/>
            <p:nvPr/>
          </p:nvSpPr>
          <p:spPr>
            <a:xfrm>
              <a:off x="0" y="712488"/>
              <a:ext cx="1456453" cy="1"/>
            </a:xfrm>
            <a:prstGeom prst="line">
              <a:avLst/>
            </a:prstGeom>
            <a:noFill/>
            <a:ln w="25400" cap="flat">
              <a:solidFill>
                <a:srgbClr val="FFFFFF"/>
              </a:solidFill>
              <a:prstDash val="solid"/>
              <a:miter lim="400000"/>
              <a:tailEnd type="triangle" w="med" len="med"/>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grpSp>
          <p:nvGrpSpPr>
            <p:cNvPr id="944" name="Group"/>
            <p:cNvGrpSpPr/>
            <p:nvPr/>
          </p:nvGrpSpPr>
          <p:grpSpPr>
            <a:xfrm>
              <a:off x="2561342" y="-1"/>
              <a:ext cx="1929880" cy="3349654"/>
              <a:chOff x="1660391" y="0"/>
              <a:chExt cx="1929879" cy="3349652"/>
            </a:xfrm>
          </p:grpSpPr>
          <p:sp>
            <p:nvSpPr>
              <p:cNvPr id="939" name="279 IP prefixes are covered by…"/>
              <p:cNvSpPr/>
              <p:nvPr/>
            </p:nvSpPr>
            <p:spPr>
              <a:xfrm>
                <a:off x="2320270" y="2079652"/>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defTabSz="584200">
                  <a:defRPr b="0" sz="2900">
                    <a:solidFill>
                      <a:schemeClr val="accent4">
                        <a:hueOff val="468000"/>
                        <a:satOff val="-4761"/>
                        <a:lumOff val="10196"/>
                      </a:schemeClr>
                    </a:solidFill>
                    <a:latin typeface="Gill Sans"/>
                    <a:ea typeface="Gill Sans"/>
                    <a:cs typeface="Gill Sans"/>
                    <a:sym typeface="Gill Sans"/>
                  </a:defRPr>
                </a:pPr>
                <a:r>
                  <a:t>279 IP prefixes are covered by</a:t>
                </a:r>
              </a:p>
              <a:p>
                <a:pPr defTabSz="584200">
                  <a:defRPr b="0" sz="2900">
                    <a:solidFill>
                      <a:schemeClr val="accent4">
                        <a:hueOff val="468000"/>
                        <a:satOff val="-4761"/>
                        <a:lumOff val="10196"/>
                      </a:schemeClr>
                    </a:solidFill>
                    <a:latin typeface="Gill Sans"/>
                    <a:ea typeface="Gill Sans"/>
                    <a:cs typeface="Gill Sans"/>
                    <a:sym typeface="Gill Sans"/>
                  </a:defRPr>
                </a:pPr>
                <a:r>
                  <a:t> at least one VRPs</a:t>
                </a:r>
              </a:p>
            </p:txBody>
          </p:sp>
          <p:sp>
            <p:nvSpPr>
              <p:cNvPr id="940" name="Ballot"/>
              <p:cNvSpPr/>
              <p:nvPr/>
            </p:nvSpPr>
            <p:spPr>
              <a:xfrm>
                <a:off x="1660391" y="0"/>
                <a:ext cx="464261" cy="6183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2342"/>
                    </a:lnTo>
                    <a:lnTo>
                      <a:pt x="18478" y="0"/>
                    </a:lnTo>
                    <a:lnTo>
                      <a:pt x="0" y="0"/>
                    </a:lnTo>
                    <a:close/>
                    <a:moveTo>
                      <a:pt x="2780" y="2106"/>
                    </a:moveTo>
                    <a:lnTo>
                      <a:pt x="15405" y="2106"/>
                    </a:lnTo>
                    <a:lnTo>
                      <a:pt x="15405" y="4225"/>
                    </a:lnTo>
                    <a:lnTo>
                      <a:pt x="2780" y="4225"/>
                    </a:lnTo>
                    <a:lnTo>
                      <a:pt x="2780" y="2106"/>
                    </a:lnTo>
                    <a:close/>
                    <a:moveTo>
                      <a:pt x="17628" y="2106"/>
                    </a:moveTo>
                    <a:cubicBezTo>
                      <a:pt x="18408" y="2106"/>
                      <a:pt x="19040" y="2581"/>
                      <a:pt x="19040" y="3166"/>
                    </a:cubicBezTo>
                    <a:cubicBezTo>
                      <a:pt x="19040" y="3751"/>
                      <a:pt x="18408" y="4225"/>
                      <a:pt x="17628" y="4225"/>
                    </a:cubicBezTo>
                    <a:cubicBezTo>
                      <a:pt x="16849" y="4225"/>
                      <a:pt x="16217" y="3751"/>
                      <a:pt x="16217" y="3166"/>
                    </a:cubicBezTo>
                    <a:cubicBezTo>
                      <a:pt x="16217" y="2581"/>
                      <a:pt x="16849" y="2106"/>
                      <a:pt x="17628" y="2106"/>
                    </a:cubicBezTo>
                    <a:close/>
                    <a:moveTo>
                      <a:pt x="2780" y="5160"/>
                    </a:moveTo>
                    <a:lnTo>
                      <a:pt x="15405" y="5160"/>
                    </a:lnTo>
                    <a:lnTo>
                      <a:pt x="15405" y="7278"/>
                    </a:lnTo>
                    <a:lnTo>
                      <a:pt x="2780" y="7278"/>
                    </a:lnTo>
                    <a:lnTo>
                      <a:pt x="2780" y="5160"/>
                    </a:lnTo>
                    <a:close/>
                    <a:moveTo>
                      <a:pt x="17628" y="5160"/>
                    </a:moveTo>
                    <a:cubicBezTo>
                      <a:pt x="18408" y="5160"/>
                      <a:pt x="19040" y="5635"/>
                      <a:pt x="19040" y="6220"/>
                    </a:cubicBezTo>
                    <a:cubicBezTo>
                      <a:pt x="19040" y="6805"/>
                      <a:pt x="18408" y="7278"/>
                      <a:pt x="17628" y="7278"/>
                    </a:cubicBezTo>
                    <a:cubicBezTo>
                      <a:pt x="16849" y="7278"/>
                      <a:pt x="16217" y="6805"/>
                      <a:pt x="16217" y="6220"/>
                    </a:cubicBezTo>
                    <a:cubicBezTo>
                      <a:pt x="16217" y="5635"/>
                      <a:pt x="16849" y="5160"/>
                      <a:pt x="17628" y="5160"/>
                    </a:cubicBezTo>
                    <a:close/>
                    <a:moveTo>
                      <a:pt x="2780" y="8213"/>
                    </a:moveTo>
                    <a:lnTo>
                      <a:pt x="15405" y="8213"/>
                    </a:lnTo>
                    <a:lnTo>
                      <a:pt x="15405" y="10333"/>
                    </a:lnTo>
                    <a:lnTo>
                      <a:pt x="2780" y="10333"/>
                    </a:lnTo>
                    <a:lnTo>
                      <a:pt x="2780" y="8213"/>
                    </a:lnTo>
                    <a:close/>
                    <a:moveTo>
                      <a:pt x="17628" y="8213"/>
                    </a:moveTo>
                    <a:cubicBezTo>
                      <a:pt x="18408" y="8213"/>
                      <a:pt x="19040" y="8688"/>
                      <a:pt x="19040" y="9273"/>
                    </a:cubicBezTo>
                    <a:cubicBezTo>
                      <a:pt x="19040" y="9858"/>
                      <a:pt x="18408" y="10333"/>
                      <a:pt x="17628" y="10333"/>
                    </a:cubicBezTo>
                    <a:cubicBezTo>
                      <a:pt x="16849" y="10333"/>
                      <a:pt x="16217" y="9858"/>
                      <a:pt x="16217" y="9273"/>
                    </a:cubicBezTo>
                    <a:cubicBezTo>
                      <a:pt x="16217" y="8688"/>
                      <a:pt x="16849" y="8213"/>
                      <a:pt x="17628" y="8213"/>
                    </a:cubicBezTo>
                    <a:close/>
                    <a:moveTo>
                      <a:pt x="18404" y="8667"/>
                    </a:moveTo>
                    <a:cubicBezTo>
                      <a:pt x="18338" y="8670"/>
                      <a:pt x="18273" y="8694"/>
                      <a:pt x="18226" y="8734"/>
                    </a:cubicBezTo>
                    <a:lnTo>
                      <a:pt x="17325" y="9511"/>
                    </a:lnTo>
                    <a:lnTo>
                      <a:pt x="17026" y="9271"/>
                    </a:lnTo>
                    <a:cubicBezTo>
                      <a:pt x="16928" y="9193"/>
                      <a:pt x="16764" y="9189"/>
                      <a:pt x="16660" y="9263"/>
                    </a:cubicBezTo>
                    <a:cubicBezTo>
                      <a:pt x="16555" y="9336"/>
                      <a:pt x="16548" y="9459"/>
                      <a:pt x="16646" y="9538"/>
                    </a:cubicBezTo>
                    <a:lnTo>
                      <a:pt x="17143" y="9934"/>
                    </a:lnTo>
                    <a:cubicBezTo>
                      <a:pt x="17192" y="9974"/>
                      <a:pt x="17260" y="9997"/>
                      <a:pt x="17332" y="9997"/>
                    </a:cubicBezTo>
                    <a:cubicBezTo>
                      <a:pt x="17333" y="9997"/>
                      <a:pt x="17337" y="9997"/>
                      <a:pt x="17338" y="9997"/>
                    </a:cubicBezTo>
                    <a:cubicBezTo>
                      <a:pt x="17412" y="9996"/>
                      <a:pt x="17479" y="9971"/>
                      <a:pt x="17527" y="9929"/>
                    </a:cubicBezTo>
                    <a:lnTo>
                      <a:pt x="18617" y="8989"/>
                    </a:lnTo>
                    <a:cubicBezTo>
                      <a:pt x="18711" y="8908"/>
                      <a:pt x="18701" y="8785"/>
                      <a:pt x="18593" y="8714"/>
                    </a:cubicBezTo>
                    <a:cubicBezTo>
                      <a:pt x="18539" y="8679"/>
                      <a:pt x="18470" y="8664"/>
                      <a:pt x="18404" y="8667"/>
                    </a:cubicBezTo>
                    <a:close/>
                    <a:moveTo>
                      <a:pt x="2780" y="11266"/>
                    </a:moveTo>
                    <a:lnTo>
                      <a:pt x="15405" y="11266"/>
                    </a:lnTo>
                    <a:lnTo>
                      <a:pt x="15405" y="13385"/>
                    </a:lnTo>
                    <a:lnTo>
                      <a:pt x="2780" y="13385"/>
                    </a:lnTo>
                    <a:lnTo>
                      <a:pt x="2780" y="11266"/>
                    </a:lnTo>
                    <a:close/>
                    <a:moveTo>
                      <a:pt x="17628" y="11266"/>
                    </a:moveTo>
                    <a:cubicBezTo>
                      <a:pt x="18408" y="11266"/>
                      <a:pt x="19040" y="11740"/>
                      <a:pt x="19040" y="12326"/>
                    </a:cubicBezTo>
                    <a:cubicBezTo>
                      <a:pt x="19040" y="12911"/>
                      <a:pt x="18408" y="13385"/>
                      <a:pt x="17628" y="13385"/>
                    </a:cubicBezTo>
                    <a:cubicBezTo>
                      <a:pt x="16849" y="13385"/>
                      <a:pt x="16217" y="12911"/>
                      <a:pt x="16217" y="12326"/>
                    </a:cubicBezTo>
                    <a:cubicBezTo>
                      <a:pt x="16217" y="11740"/>
                      <a:pt x="16849" y="11266"/>
                      <a:pt x="17628" y="11266"/>
                    </a:cubicBezTo>
                    <a:close/>
                    <a:moveTo>
                      <a:pt x="2780" y="14320"/>
                    </a:moveTo>
                    <a:lnTo>
                      <a:pt x="15405" y="14320"/>
                    </a:lnTo>
                    <a:lnTo>
                      <a:pt x="15405" y="16440"/>
                    </a:lnTo>
                    <a:lnTo>
                      <a:pt x="2780" y="16440"/>
                    </a:lnTo>
                    <a:lnTo>
                      <a:pt x="2780" y="14320"/>
                    </a:lnTo>
                    <a:close/>
                    <a:moveTo>
                      <a:pt x="17628" y="14320"/>
                    </a:moveTo>
                    <a:cubicBezTo>
                      <a:pt x="18408" y="14320"/>
                      <a:pt x="19040" y="14795"/>
                      <a:pt x="19040" y="15380"/>
                    </a:cubicBezTo>
                    <a:cubicBezTo>
                      <a:pt x="19040" y="15965"/>
                      <a:pt x="18408" y="16440"/>
                      <a:pt x="17628" y="16440"/>
                    </a:cubicBezTo>
                    <a:cubicBezTo>
                      <a:pt x="16849" y="16440"/>
                      <a:pt x="16217" y="15965"/>
                      <a:pt x="16217" y="15380"/>
                    </a:cubicBezTo>
                    <a:cubicBezTo>
                      <a:pt x="16217" y="14795"/>
                      <a:pt x="16849" y="14320"/>
                      <a:pt x="17628" y="14320"/>
                    </a:cubicBezTo>
                    <a:close/>
                    <a:moveTo>
                      <a:pt x="2780" y="17373"/>
                    </a:moveTo>
                    <a:lnTo>
                      <a:pt x="15405" y="17373"/>
                    </a:lnTo>
                    <a:lnTo>
                      <a:pt x="15405" y="19492"/>
                    </a:lnTo>
                    <a:lnTo>
                      <a:pt x="2780" y="19492"/>
                    </a:lnTo>
                    <a:lnTo>
                      <a:pt x="2780" y="17373"/>
                    </a:lnTo>
                    <a:close/>
                    <a:moveTo>
                      <a:pt x="17628" y="17373"/>
                    </a:moveTo>
                    <a:cubicBezTo>
                      <a:pt x="18408" y="17373"/>
                      <a:pt x="19040" y="17847"/>
                      <a:pt x="19040" y="18433"/>
                    </a:cubicBezTo>
                    <a:cubicBezTo>
                      <a:pt x="19040" y="19018"/>
                      <a:pt x="18408" y="19492"/>
                      <a:pt x="17628" y="19492"/>
                    </a:cubicBezTo>
                    <a:cubicBezTo>
                      <a:pt x="16849" y="19492"/>
                      <a:pt x="16217" y="19018"/>
                      <a:pt x="16217" y="18433"/>
                    </a:cubicBezTo>
                    <a:cubicBezTo>
                      <a:pt x="16217" y="17847"/>
                      <a:pt x="16849" y="17373"/>
                      <a:pt x="17628" y="17373"/>
                    </a:cubicBezTo>
                    <a:close/>
                  </a:path>
                </a:pathLst>
              </a:custGeom>
              <a:solidFill>
                <a:schemeClr val="accent3">
                  <a:hueOff val="-365725"/>
                  <a:satOff val="-32500"/>
                  <a:lumOff val="18235"/>
                </a:schemeClr>
              </a:solidFill>
              <a:ln w="12700" cap="flat">
                <a:noFill/>
                <a:miter lim="400000"/>
              </a:ln>
              <a:effectLst/>
            </p:spPr>
            <p:txBody>
              <a:bodyPr wrap="square" lIns="71437" tIns="71437" rIns="71437" bIns="71437" numCol="1" anchor="ctr">
                <a:noAutofit/>
              </a:bodyPr>
              <a:lstStyle/>
              <a:p>
                <a:pPr>
                  <a:defRPr b="0" sz="3000">
                    <a:solidFill>
                      <a:srgbClr val="000000"/>
                    </a:solidFill>
                    <a:latin typeface="+mn-lt"/>
                    <a:ea typeface="+mn-ea"/>
                    <a:cs typeface="+mn-cs"/>
                    <a:sym typeface="Helvetica Neue Medium"/>
                  </a:defRPr>
                </a:pPr>
              </a:p>
            </p:txBody>
          </p:sp>
          <p:sp>
            <p:nvSpPr>
              <p:cNvPr id="941" name="Ballot"/>
              <p:cNvSpPr/>
              <p:nvPr/>
            </p:nvSpPr>
            <p:spPr>
              <a:xfrm>
                <a:off x="2225185" y="0"/>
                <a:ext cx="464261" cy="6183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2342"/>
                    </a:lnTo>
                    <a:lnTo>
                      <a:pt x="18478" y="0"/>
                    </a:lnTo>
                    <a:lnTo>
                      <a:pt x="0" y="0"/>
                    </a:lnTo>
                    <a:close/>
                    <a:moveTo>
                      <a:pt x="2780" y="2106"/>
                    </a:moveTo>
                    <a:lnTo>
                      <a:pt x="15405" y="2106"/>
                    </a:lnTo>
                    <a:lnTo>
                      <a:pt x="15405" y="4225"/>
                    </a:lnTo>
                    <a:lnTo>
                      <a:pt x="2780" y="4225"/>
                    </a:lnTo>
                    <a:lnTo>
                      <a:pt x="2780" y="2106"/>
                    </a:lnTo>
                    <a:close/>
                    <a:moveTo>
                      <a:pt x="17628" y="2106"/>
                    </a:moveTo>
                    <a:cubicBezTo>
                      <a:pt x="18408" y="2106"/>
                      <a:pt x="19040" y="2581"/>
                      <a:pt x="19040" y="3166"/>
                    </a:cubicBezTo>
                    <a:cubicBezTo>
                      <a:pt x="19040" y="3751"/>
                      <a:pt x="18408" y="4225"/>
                      <a:pt x="17628" y="4225"/>
                    </a:cubicBezTo>
                    <a:cubicBezTo>
                      <a:pt x="16849" y="4225"/>
                      <a:pt x="16217" y="3751"/>
                      <a:pt x="16217" y="3166"/>
                    </a:cubicBezTo>
                    <a:cubicBezTo>
                      <a:pt x="16217" y="2581"/>
                      <a:pt x="16849" y="2106"/>
                      <a:pt x="17628" y="2106"/>
                    </a:cubicBezTo>
                    <a:close/>
                    <a:moveTo>
                      <a:pt x="2780" y="5160"/>
                    </a:moveTo>
                    <a:lnTo>
                      <a:pt x="15405" y="5160"/>
                    </a:lnTo>
                    <a:lnTo>
                      <a:pt x="15405" y="7278"/>
                    </a:lnTo>
                    <a:lnTo>
                      <a:pt x="2780" y="7278"/>
                    </a:lnTo>
                    <a:lnTo>
                      <a:pt x="2780" y="5160"/>
                    </a:lnTo>
                    <a:close/>
                    <a:moveTo>
                      <a:pt x="17628" y="5160"/>
                    </a:moveTo>
                    <a:cubicBezTo>
                      <a:pt x="18408" y="5160"/>
                      <a:pt x="19040" y="5635"/>
                      <a:pt x="19040" y="6220"/>
                    </a:cubicBezTo>
                    <a:cubicBezTo>
                      <a:pt x="19040" y="6805"/>
                      <a:pt x="18408" y="7278"/>
                      <a:pt x="17628" y="7278"/>
                    </a:cubicBezTo>
                    <a:cubicBezTo>
                      <a:pt x="16849" y="7278"/>
                      <a:pt x="16217" y="6805"/>
                      <a:pt x="16217" y="6220"/>
                    </a:cubicBezTo>
                    <a:cubicBezTo>
                      <a:pt x="16217" y="5635"/>
                      <a:pt x="16849" y="5160"/>
                      <a:pt x="17628" y="5160"/>
                    </a:cubicBezTo>
                    <a:close/>
                    <a:moveTo>
                      <a:pt x="2780" y="8213"/>
                    </a:moveTo>
                    <a:lnTo>
                      <a:pt x="15405" y="8213"/>
                    </a:lnTo>
                    <a:lnTo>
                      <a:pt x="15405" y="10333"/>
                    </a:lnTo>
                    <a:lnTo>
                      <a:pt x="2780" y="10333"/>
                    </a:lnTo>
                    <a:lnTo>
                      <a:pt x="2780" y="8213"/>
                    </a:lnTo>
                    <a:close/>
                    <a:moveTo>
                      <a:pt x="17628" y="8213"/>
                    </a:moveTo>
                    <a:cubicBezTo>
                      <a:pt x="18408" y="8213"/>
                      <a:pt x="19040" y="8688"/>
                      <a:pt x="19040" y="9273"/>
                    </a:cubicBezTo>
                    <a:cubicBezTo>
                      <a:pt x="19040" y="9858"/>
                      <a:pt x="18408" y="10333"/>
                      <a:pt x="17628" y="10333"/>
                    </a:cubicBezTo>
                    <a:cubicBezTo>
                      <a:pt x="16849" y="10333"/>
                      <a:pt x="16217" y="9858"/>
                      <a:pt x="16217" y="9273"/>
                    </a:cubicBezTo>
                    <a:cubicBezTo>
                      <a:pt x="16217" y="8688"/>
                      <a:pt x="16849" y="8213"/>
                      <a:pt x="17628" y="8213"/>
                    </a:cubicBezTo>
                    <a:close/>
                    <a:moveTo>
                      <a:pt x="18404" y="8667"/>
                    </a:moveTo>
                    <a:cubicBezTo>
                      <a:pt x="18338" y="8670"/>
                      <a:pt x="18273" y="8694"/>
                      <a:pt x="18226" y="8734"/>
                    </a:cubicBezTo>
                    <a:lnTo>
                      <a:pt x="17325" y="9511"/>
                    </a:lnTo>
                    <a:lnTo>
                      <a:pt x="17026" y="9271"/>
                    </a:lnTo>
                    <a:cubicBezTo>
                      <a:pt x="16928" y="9193"/>
                      <a:pt x="16764" y="9189"/>
                      <a:pt x="16660" y="9263"/>
                    </a:cubicBezTo>
                    <a:cubicBezTo>
                      <a:pt x="16555" y="9336"/>
                      <a:pt x="16548" y="9459"/>
                      <a:pt x="16646" y="9538"/>
                    </a:cubicBezTo>
                    <a:lnTo>
                      <a:pt x="17143" y="9934"/>
                    </a:lnTo>
                    <a:cubicBezTo>
                      <a:pt x="17192" y="9974"/>
                      <a:pt x="17260" y="9997"/>
                      <a:pt x="17332" y="9997"/>
                    </a:cubicBezTo>
                    <a:cubicBezTo>
                      <a:pt x="17333" y="9997"/>
                      <a:pt x="17337" y="9997"/>
                      <a:pt x="17338" y="9997"/>
                    </a:cubicBezTo>
                    <a:cubicBezTo>
                      <a:pt x="17412" y="9996"/>
                      <a:pt x="17479" y="9971"/>
                      <a:pt x="17527" y="9929"/>
                    </a:cubicBezTo>
                    <a:lnTo>
                      <a:pt x="18617" y="8989"/>
                    </a:lnTo>
                    <a:cubicBezTo>
                      <a:pt x="18711" y="8908"/>
                      <a:pt x="18701" y="8785"/>
                      <a:pt x="18593" y="8714"/>
                    </a:cubicBezTo>
                    <a:cubicBezTo>
                      <a:pt x="18539" y="8679"/>
                      <a:pt x="18470" y="8664"/>
                      <a:pt x="18404" y="8667"/>
                    </a:cubicBezTo>
                    <a:close/>
                    <a:moveTo>
                      <a:pt x="2780" y="11266"/>
                    </a:moveTo>
                    <a:lnTo>
                      <a:pt x="15405" y="11266"/>
                    </a:lnTo>
                    <a:lnTo>
                      <a:pt x="15405" y="13385"/>
                    </a:lnTo>
                    <a:lnTo>
                      <a:pt x="2780" y="13385"/>
                    </a:lnTo>
                    <a:lnTo>
                      <a:pt x="2780" y="11266"/>
                    </a:lnTo>
                    <a:close/>
                    <a:moveTo>
                      <a:pt x="17628" y="11266"/>
                    </a:moveTo>
                    <a:cubicBezTo>
                      <a:pt x="18408" y="11266"/>
                      <a:pt x="19040" y="11740"/>
                      <a:pt x="19040" y="12326"/>
                    </a:cubicBezTo>
                    <a:cubicBezTo>
                      <a:pt x="19040" y="12911"/>
                      <a:pt x="18408" y="13385"/>
                      <a:pt x="17628" y="13385"/>
                    </a:cubicBezTo>
                    <a:cubicBezTo>
                      <a:pt x="16849" y="13385"/>
                      <a:pt x="16217" y="12911"/>
                      <a:pt x="16217" y="12326"/>
                    </a:cubicBezTo>
                    <a:cubicBezTo>
                      <a:pt x="16217" y="11740"/>
                      <a:pt x="16849" y="11266"/>
                      <a:pt x="17628" y="11266"/>
                    </a:cubicBezTo>
                    <a:close/>
                    <a:moveTo>
                      <a:pt x="2780" y="14320"/>
                    </a:moveTo>
                    <a:lnTo>
                      <a:pt x="15405" y="14320"/>
                    </a:lnTo>
                    <a:lnTo>
                      <a:pt x="15405" y="16440"/>
                    </a:lnTo>
                    <a:lnTo>
                      <a:pt x="2780" y="16440"/>
                    </a:lnTo>
                    <a:lnTo>
                      <a:pt x="2780" y="14320"/>
                    </a:lnTo>
                    <a:close/>
                    <a:moveTo>
                      <a:pt x="17628" y="14320"/>
                    </a:moveTo>
                    <a:cubicBezTo>
                      <a:pt x="18408" y="14320"/>
                      <a:pt x="19040" y="14795"/>
                      <a:pt x="19040" y="15380"/>
                    </a:cubicBezTo>
                    <a:cubicBezTo>
                      <a:pt x="19040" y="15965"/>
                      <a:pt x="18408" y="16440"/>
                      <a:pt x="17628" y="16440"/>
                    </a:cubicBezTo>
                    <a:cubicBezTo>
                      <a:pt x="16849" y="16440"/>
                      <a:pt x="16217" y="15965"/>
                      <a:pt x="16217" y="15380"/>
                    </a:cubicBezTo>
                    <a:cubicBezTo>
                      <a:pt x="16217" y="14795"/>
                      <a:pt x="16849" y="14320"/>
                      <a:pt x="17628" y="14320"/>
                    </a:cubicBezTo>
                    <a:close/>
                    <a:moveTo>
                      <a:pt x="2780" y="17373"/>
                    </a:moveTo>
                    <a:lnTo>
                      <a:pt x="15405" y="17373"/>
                    </a:lnTo>
                    <a:lnTo>
                      <a:pt x="15405" y="19492"/>
                    </a:lnTo>
                    <a:lnTo>
                      <a:pt x="2780" y="19492"/>
                    </a:lnTo>
                    <a:lnTo>
                      <a:pt x="2780" y="17373"/>
                    </a:lnTo>
                    <a:close/>
                    <a:moveTo>
                      <a:pt x="17628" y="17373"/>
                    </a:moveTo>
                    <a:cubicBezTo>
                      <a:pt x="18408" y="17373"/>
                      <a:pt x="19040" y="17847"/>
                      <a:pt x="19040" y="18433"/>
                    </a:cubicBezTo>
                    <a:cubicBezTo>
                      <a:pt x="19040" y="19018"/>
                      <a:pt x="18408" y="19492"/>
                      <a:pt x="17628" y="19492"/>
                    </a:cubicBezTo>
                    <a:cubicBezTo>
                      <a:pt x="16849" y="19492"/>
                      <a:pt x="16217" y="19018"/>
                      <a:pt x="16217" y="18433"/>
                    </a:cubicBezTo>
                    <a:cubicBezTo>
                      <a:pt x="16217" y="17847"/>
                      <a:pt x="16849" y="17373"/>
                      <a:pt x="17628" y="17373"/>
                    </a:cubicBezTo>
                    <a:close/>
                  </a:path>
                </a:pathLst>
              </a:custGeom>
              <a:solidFill>
                <a:schemeClr val="accent3">
                  <a:hueOff val="-365725"/>
                  <a:satOff val="-32500"/>
                  <a:lumOff val="18235"/>
                </a:schemeClr>
              </a:solidFill>
              <a:ln w="12700" cap="flat">
                <a:noFill/>
                <a:miter lim="400000"/>
              </a:ln>
              <a:effectLst/>
            </p:spPr>
            <p:txBody>
              <a:bodyPr wrap="square" lIns="71437" tIns="71437" rIns="71437" bIns="71437" numCol="1" anchor="ctr">
                <a:noAutofit/>
              </a:bodyPr>
              <a:lstStyle/>
              <a:p>
                <a:pPr>
                  <a:defRPr b="0" sz="3000">
                    <a:solidFill>
                      <a:srgbClr val="000000"/>
                    </a:solidFill>
                    <a:latin typeface="+mn-lt"/>
                    <a:ea typeface="+mn-ea"/>
                    <a:cs typeface="+mn-cs"/>
                    <a:sym typeface="Helvetica Neue Medium"/>
                  </a:defRPr>
                </a:pPr>
              </a:p>
            </p:txBody>
          </p:sp>
          <p:sp>
            <p:nvSpPr>
              <p:cNvPr id="942" name="Ballot"/>
              <p:cNvSpPr/>
              <p:nvPr/>
            </p:nvSpPr>
            <p:spPr>
              <a:xfrm>
                <a:off x="1660391" y="706583"/>
                <a:ext cx="464261" cy="6183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2342"/>
                    </a:lnTo>
                    <a:lnTo>
                      <a:pt x="18478" y="0"/>
                    </a:lnTo>
                    <a:lnTo>
                      <a:pt x="0" y="0"/>
                    </a:lnTo>
                    <a:close/>
                    <a:moveTo>
                      <a:pt x="2780" y="2106"/>
                    </a:moveTo>
                    <a:lnTo>
                      <a:pt x="15405" y="2106"/>
                    </a:lnTo>
                    <a:lnTo>
                      <a:pt x="15405" y="4225"/>
                    </a:lnTo>
                    <a:lnTo>
                      <a:pt x="2780" y="4225"/>
                    </a:lnTo>
                    <a:lnTo>
                      <a:pt x="2780" y="2106"/>
                    </a:lnTo>
                    <a:close/>
                    <a:moveTo>
                      <a:pt x="17628" y="2106"/>
                    </a:moveTo>
                    <a:cubicBezTo>
                      <a:pt x="18408" y="2106"/>
                      <a:pt x="19040" y="2581"/>
                      <a:pt x="19040" y="3166"/>
                    </a:cubicBezTo>
                    <a:cubicBezTo>
                      <a:pt x="19040" y="3751"/>
                      <a:pt x="18408" y="4225"/>
                      <a:pt x="17628" y="4225"/>
                    </a:cubicBezTo>
                    <a:cubicBezTo>
                      <a:pt x="16849" y="4225"/>
                      <a:pt x="16217" y="3751"/>
                      <a:pt x="16217" y="3166"/>
                    </a:cubicBezTo>
                    <a:cubicBezTo>
                      <a:pt x="16217" y="2581"/>
                      <a:pt x="16849" y="2106"/>
                      <a:pt x="17628" y="2106"/>
                    </a:cubicBezTo>
                    <a:close/>
                    <a:moveTo>
                      <a:pt x="2780" y="5160"/>
                    </a:moveTo>
                    <a:lnTo>
                      <a:pt x="15405" y="5160"/>
                    </a:lnTo>
                    <a:lnTo>
                      <a:pt x="15405" y="7278"/>
                    </a:lnTo>
                    <a:lnTo>
                      <a:pt x="2780" y="7278"/>
                    </a:lnTo>
                    <a:lnTo>
                      <a:pt x="2780" y="5160"/>
                    </a:lnTo>
                    <a:close/>
                    <a:moveTo>
                      <a:pt x="17628" y="5160"/>
                    </a:moveTo>
                    <a:cubicBezTo>
                      <a:pt x="18408" y="5160"/>
                      <a:pt x="19040" y="5635"/>
                      <a:pt x="19040" y="6220"/>
                    </a:cubicBezTo>
                    <a:cubicBezTo>
                      <a:pt x="19040" y="6805"/>
                      <a:pt x="18408" y="7278"/>
                      <a:pt x="17628" y="7278"/>
                    </a:cubicBezTo>
                    <a:cubicBezTo>
                      <a:pt x="16849" y="7278"/>
                      <a:pt x="16217" y="6805"/>
                      <a:pt x="16217" y="6220"/>
                    </a:cubicBezTo>
                    <a:cubicBezTo>
                      <a:pt x="16217" y="5635"/>
                      <a:pt x="16849" y="5160"/>
                      <a:pt x="17628" y="5160"/>
                    </a:cubicBezTo>
                    <a:close/>
                    <a:moveTo>
                      <a:pt x="2780" y="8213"/>
                    </a:moveTo>
                    <a:lnTo>
                      <a:pt x="15405" y="8213"/>
                    </a:lnTo>
                    <a:lnTo>
                      <a:pt x="15405" y="10333"/>
                    </a:lnTo>
                    <a:lnTo>
                      <a:pt x="2780" y="10333"/>
                    </a:lnTo>
                    <a:lnTo>
                      <a:pt x="2780" y="8213"/>
                    </a:lnTo>
                    <a:close/>
                    <a:moveTo>
                      <a:pt x="17628" y="8213"/>
                    </a:moveTo>
                    <a:cubicBezTo>
                      <a:pt x="18408" y="8213"/>
                      <a:pt x="19040" y="8688"/>
                      <a:pt x="19040" y="9273"/>
                    </a:cubicBezTo>
                    <a:cubicBezTo>
                      <a:pt x="19040" y="9858"/>
                      <a:pt x="18408" y="10333"/>
                      <a:pt x="17628" y="10333"/>
                    </a:cubicBezTo>
                    <a:cubicBezTo>
                      <a:pt x="16849" y="10333"/>
                      <a:pt x="16217" y="9858"/>
                      <a:pt x="16217" y="9273"/>
                    </a:cubicBezTo>
                    <a:cubicBezTo>
                      <a:pt x="16217" y="8688"/>
                      <a:pt x="16849" y="8213"/>
                      <a:pt x="17628" y="8213"/>
                    </a:cubicBezTo>
                    <a:close/>
                    <a:moveTo>
                      <a:pt x="18404" y="8667"/>
                    </a:moveTo>
                    <a:cubicBezTo>
                      <a:pt x="18338" y="8670"/>
                      <a:pt x="18273" y="8694"/>
                      <a:pt x="18226" y="8734"/>
                    </a:cubicBezTo>
                    <a:lnTo>
                      <a:pt x="17325" y="9511"/>
                    </a:lnTo>
                    <a:lnTo>
                      <a:pt x="17026" y="9271"/>
                    </a:lnTo>
                    <a:cubicBezTo>
                      <a:pt x="16928" y="9193"/>
                      <a:pt x="16764" y="9189"/>
                      <a:pt x="16660" y="9263"/>
                    </a:cubicBezTo>
                    <a:cubicBezTo>
                      <a:pt x="16555" y="9336"/>
                      <a:pt x="16548" y="9459"/>
                      <a:pt x="16646" y="9538"/>
                    </a:cubicBezTo>
                    <a:lnTo>
                      <a:pt x="17143" y="9934"/>
                    </a:lnTo>
                    <a:cubicBezTo>
                      <a:pt x="17192" y="9974"/>
                      <a:pt x="17260" y="9997"/>
                      <a:pt x="17332" y="9997"/>
                    </a:cubicBezTo>
                    <a:cubicBezTo>
                      <a:pt x="17333" y="9997"/>
                      <a:pt x="17337" y="9997"/>
                      <a:pt x="17338" y="9997"/>
                    </a:cubicBezTo>
                    <a:cubicBezTo>
                      <a:pt x="17412" y="9996"/>
                      <a:pt x="17479" y="9971"/>
                      <a:pt x="17527" y="9929"/>
                    </a:cubicBezTo>
                    <a:lnTo>
                      <a:pt x="18617" y="8989"/>
                    </a:lnTo>
                    <a:cubicBezTo>
                      <a:pt x="18711" y="8908"/>
                      <a:pt x="18701" y="8785"/>
                      <a:pt x="18593" y="8714"/>
                    </a:cubicBezTo>
                    <a:cubicBezTo>
                      <a:pt x="18539" y="8679"/>
                      <a:pt x="18470" y="8664"/>
                      <a:pt x="18404" y="8667"/>
                    </a:cubicBezTo>
                    <a:close/>
                    <a:moveTo>
                      <a:pt x="2780" y="11266"/>
                    </a:moveTo>
                    <a:lnTo>
                      <a:pt x="15405" y="11266"/>
                    </a:lnTo>
                    <a:lnTo>
                      <a:pt x="15405" y="13385"/>
                    </a:lnTo>
                    <a:lnTo>
                      <a:pt x="2780" y="13385"/>
                    </a:lnTo>
                    <a:lnTo>
                      <a:pt x="2780" y="11266"/>
                    </a:lnTo>
                    <a:close/>
                    <a:moveTo>
                      <a:pt x="17628" y="11266"/>
                    </a:moveTo>
                    <a:cubicBezTo>
                      <a:pt x="18408" y="11266"/>
                      <a:pt x="19040" y="11740"/>
                      <a:pt x="19040" y="12326"/>
                    </a:cubicBezTo>
                    <a:cubicBezTo>
                      <a:pt x="19040" y="12911"/>
                      <a:pt x="18408" y="13385"/>
                      <a:pt x="17628" y="13385"/>
                    </a:cubicBezTo>
                    <a:cubicBezTo>
                      <a:pt x="16849" y="13385"/>
                      <a:pt x="16217" y="12911"/>
                      <a:pt x="16217" y="12326"/>
                    </a:cubicBezTo>
                    <a:cubicBezTo>
                      <a:pt x="16217" y="11740"/>
                      <a:pt x="16849" y="11266"/>
                      <a:pt x="17628" y="11266"/>
                    </a:cubicBezTo>
                    <a:close/>
                    <a:moveTo>
                      <a:pt x="2780" y="14320"/>
                    </a:moveTo>
                    <a:lnTo>
                      <a:pt x="15405" y="14320"/>
                    </a:lnTo>
                    <a:lnTo>
                      <a:pt x="15405" y="16440"/>
                    </a:lnTo>
                    <a:lnTo>
                      <a:pt x="2780" y="16440"/>
                    </a:lnTo>
                    <a:lnTo>
                      <a:pt x="2780" y="14320"/>
                    </a:lnTo>
                    <a:close/>
                    <a:moveTo>
                      <a:pt x="17628" y="14320"/>
                    </a:moveTo>
                    <a:cubicBezTo>
                      <a:pt x="18408" y="14320"/>
                      <a:pt x="19040" y="14795"/>
                      <a:pt x="19040" y="15380"/>
                    </a:cubicBezTo>
                    <a:cubicBezTo>
                      <a:pt x="19040" y="15965"/>
                      <a:pt x="18408" y="16440"/>
                      <a:pt x="17628" y="16440"/>
                    </a:cubicBezTo>
                    <a:cubicBezTo>
                      <a:pt x="16849" y="16440"/>
                      <a:pt x="16217" y="15965"/>
                      <a:pt x="16217" y="15380"/>
                    </a:cubicBezTo>
                    <a:cubicBezTo>
                      <a:pt x="16217" y="14795"/>
                      <a:pt x="16849" y="14320"/>
                      <a:pt x="17628" y="14320"/>
                    </a:cubicBezTo>
                    <a:close/>
                    <a:moveTo>
                      <a:pt x="2780" y="17373"/>
                    </a:moveTo>
                    <a:lnTo>
                      <a:pt x="15405" y="17373"/>
                    </a:lnTo>
                    <a:lnTo>
                      <a:pt x="15405" y="19492"/>
                    </a:lnTo>
                    <a:lnTo>
                      <a:pt x="2780" y="19492"/>
                    </a:lnTo>
                    <a:lnTo>
                      <a:pt x="2780" y="17373"/>
                    </a:lnTo>
                    <a:close/>
                    <a:moveTo>
                      <a:pt x="17628" y="17373"/>
                    </a:moveTo>
                    <a:cubicBezTo>
                      <a:pt x="18408" y="17373"/>
                      <a:pt x="19040" y="17847"/>
                      <a:pt x="19040" y="18433"/>
                    </a:cubicBezTo>
                    <a:cubicBezTo>
                      <a:pt x="19040" y="19018"/>
                      <a:pt x="18408" y="19492"/>
                      <a:pt x="17628" y="19492"/>
                    </a:cubicBezTo>
                    <a:cubicBezTo>
                      <a:pt x="16849" y="19492"/>
                      <a:pt x="16217" y="19018"/>
                      <a:pt x="16217" y="18433"/>
                    </a:cubicBezTo>
                    <a:cubicBezTo>
                      <a:pt x="16217" y="17847"/>
                      <a:pt x="16849" y="17373"/>
                      <a:pt x="17628" y="17373"/>
                    </a:cubicBezTo>
                    <a:close/>
                  </a:path>
                </a:pathLst>
              </a:custGeom>
              <a:solidFill>
                <a:schemeClr val="accent3">
                  <a:hueOff val="-365725"/>
                  <a:satOff val="-32500"/>
                  <a:lumOff val="18235"/>
                </a:schemeClr>
              </a:solidFill>
              <a:ln w="12700" cap="flat">
                <a:noFill/>
                <a:miter lim="400000"/>
              </a:ln>
              <a:effectLst/>
            </p:spPr>
            <p:txBody>
              <a:bodyPr wrap="square" lIns="71437" tIns="71437" rIns="71437" bIns="71437" numCol="1" anchor="ctr">
                <a:noAutofit/>
              </a:bodyPr>
              <a:lstStyle/>
              <a:p>
                <a:pPr>
                  <a:defRPr b="0" sz="3000">
                    <a:solidFill>
                      <a:srgbClr val="000000"/>
                    </a:solidFill>
                    <a:latin typeface="+mn-lt"/>
                    <a:ea typeface="+mn-ea"/>
                    <a:cs typeface="+mn-cs"/>
                    <a:sym typeface="Helvetica Neue Medium"/>
                  </a:defRPr>
                </a:pPr>
              </a:p>
            </p:txBody>
          </p:sp>
          <p:sp>
            <p:nvSpPr>
              <p:cNvPr id="943" name="Ballot"/>
              <p:cNvSpPr/>
              <p:nvPr/>
            </p:nvSpPr>
            <p:spPr>
              <a:xfrm>
                <a:off x="2225185" y="706583"/>
                <a:ext cx="464261" cy="6183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2342"/>
                    </a:lnTo>
                    <a:lnTo>
                      <a:pt x="18478" y="0"/>
                    </a:lnTo>
                    <a:lnTo>
                      <a:pt x="0" y="0"/>
                    </a:lnTo>
                    <a:close/>
                    <a:moveTo>
                      <a:pt x="2780" y="2106"/>
                    </a:moveTo>
                    <a:lnTo>
                      <a:pt x="15405" y="2106"/>
                    </a:lnTo>
                    <a:lnTo>
                      <a:pt x="15405" y="4225"/>
                    </a:lnTo>
                    <a:lnTo>
                      <a:pt x="2780" y="4225"/>
                    </a:lnTo>
                    <a:lnTo>
                      <a:pt x="2780" y="2106"/>
                    </a:lnTo>
                    <a:close/>
                    <a:moveTo>
                      <a:pt x="17628" y="2106"/>
                    </a:moveTo>
                    <a:cubicBezTo>
                      <a:pt x="18408" y="2106"/>
                      <a:pt x="19040" y="2581"/>
                      <a:pt x="19040" y="3166"/>
                    </a:cubicBezTo>
                    <a:cubicBezTo>
                      <a:pt x="19040" y="3751"/>
                      <a:pt x="18408" y="4225"/>
                      <a:pt x="17628" y="4225"/>
                    </a:cubicBezTo>
                    <a:cubicBezTo>
                      <a:pt x="16849" y="4225"/>
                      <a:pt x="16217" y="3751"/>
                      <a:pt x="16217" y="3166"/>
                    </a:cubicBezTo>
                    <a:cubicBezTo>
                      <a:pt x="16217" y="2581"/>
                      <a:pt x="16849" y="2106"/>
                      <a:pt x="17628" y="2106"/>
                    </a:cubicBezTo>
                    <a:close/>
                    <a:moveTo>
                      <a:pt x="2780" y="5160"/>
                    </a:moveTo>
                    <a:lnTo>
                      <a:pt x="15405" y="5160"/>
                    </a:lnTo>
                    <a:lnTo>
                      <a:pt x="15405" y="7278"/>
                    </a:lnTo>
                    <a:lnTo>
                      <a:pt x="2780" y="7278"/>
                    </a:lnTo>
                    <a:lnTo>
                      <a:pt x="2780" y="5160"/>
                    </a:lnTo>
                    <a:close/>
                    <a:moveTo>
                      <a:pt x="17628" y="5160"/>
                    </a:moveTo>
                    <a:cubicBezTo>
                      <a:pt x="18408" y="5160"/>
                      <a:pt x="19040" y="5635"/>
                      <a:pt x="19040" y="6220"/>
                    </a:cubicBezTo>
                    <a:cubicBezTo>
                      <a:pt x="19040" y="6805"/>
                      <a:pt x="18408" y="7278"/>
                      <a:pt x="17628" y="7278"/>
                    </a:cubicBezTo>
                    <a:cubicBezTo>
                      <a:pt x="16849" y="7278"/>
                      <a:pt x="16217" y="6805"/>
                      <a:pt x="16217" y="6220"/>
                    </a:cubicBezTo>
                    <a:cubicBezTo>
                      <a:pt x="16217" y="5635"/>
                      <a:pt x="16849" y="5160"/>
                      <a:pt x="17628" y="5160"/>
                    </a:cubicBezTo>
                    <a:close/>
                    <a:moveTo>
                      <a:pt x="2780" y="8213"/>
                    </a:moveTo>
                    <a:lnTo>
                      <a:pt x="15405" y="8213"/>
                    </a:lnTo>
                    <a:lnTo>
                      <a:pt x="15405" y="10333"/>
                    </a:lnTo>
                    <a:lnTo>
                      <a:pt x="2780" y="10333"/>
                    </a:lnTo>
                    <a:lnTo>
                      <a:pt x="2780" y="8213"/>
                    </a:lnTo>
                    <a:close/>
                    <a:moveTo>
                      <a:pt x="17628" y="8213"/>
                    </a:moveTo>
                    <a:cubicBezTo>
                      <a:pt x="18408" y="8213"/>
                      <a:pt x="19040" y="8688"/>
                      <a:pt x="19040" y="9273"/>
                    </a:cubicBezTo>
                    <a:cubicBezTo>
                      <a:pt x="19040" y="9858"/>
                      <a:pt x="18408" y="10333"/>
                      <a:pt x="17628" y="10333"/>
                    </a:cubicBezTo>
                    <a:cubicBezTo>
                      <a:pt x="16849" y="10333"/>
                      <a:pt x="16217" y="9858"/>
                      <a:pt x="16217" y="9273"/>
                    </a:cubicBezTo>
                    <a:cubicBezTo>
                      <a:pt x="16217" y="8688"/>
                      <a:pt x="16849" y="8213"/>
                      <a:pt x="17628" y="8213"/>
                    </a:cubicBezTo>
                    <a:close/>
                    <a:moveTo>
                      <a:pt x="18404" y="8667"/>
                    </a:moveTo>
                    <a:cubicBezTo>
                      <a:pt x="18338" y="8670"/>
                      <a:pt x="18273" y="8694"/>
                      <a:pt x="18226" y="8734"/>
                    </a:cubicBezTo>
                    <a:lnTo>
                      <a:pt x="17325" y="9511"/>
                    </a:lnTo>
                    <a:lnTo>
                      <a:pt x="17026" y="9271"/>
                    </a:lnTo>
                    <a:cubicBezTo>
                      <a:pt x="16928" y="9193"/>
                      <a:pt x="16764" y="9189"/>
                      <a:pt x="16660" y="9263"/>
                    </a:cubicBezTo>
                    <a:cubicBezTo>
                      <a:pt x="16555" y="9336"/>
                      <a:pt x="16548" y="9459"/>
                      <a:pt x="16646" y="9538"/>
                    </a:cubicBezTo>
                    <a:lnTo>
                      <a:pt x="17143" y="9934"/>
                    </a:lnTo>
                    <a:cubicBezTo>
                      <a:pt x="17192" y="9974"/>
                      <a:pt x="17260" y="9997"/>
                      <a:pt x="17332" y="9997"/>
                    </a:cubicBezTo>
                    <a:cubicBezTo>
                      <a:pt x="17333" y="9997"/>
                      <a:pt x="17337" y="9997"/>
                      <a:pt x="17338" y="9997"/>
                    </a:cubicBezTo>
                    <a:cubicBezTo>
                      <a:pt x="17412" y="9996"/>
                      <a:pt x="17479" y="9971"/>
                      <a:pt x="17527" y="9929"/>
                    </a:cubicBezTo>
                    <a:lnTo>
                      <a:pt x="18617" y="8989"/>
                    </a:lnTo>
                    <a:cubicBezTo>
                      <a:pt x="18711" y="8908"/>
                      <a:pt x="18701" y="8785"/>
                      <a:pt x="18593" y="8714"/>
                    </a:cubicBezTo>
                    <a:cubicBezTo>
                      <a:pt x="18539" y="8679"/>
                      <a:pt x="18470" y="8664"/>
                      <a:pt x="18404" y="8667"/>
                    </a:cubicBezTo>
                    <a:close/>
                    <a:moveTo>
                      <a:pt x="2780" y="11266"/>
                    </a:moveTo>
                    <a:lnTo>
                      <a:pt x="15405" y="11266"/>
                    </a:lnTo>
                    <a:lnTo>
                      <a:pt x="15405" y="13385"/>
                    </a:lnTo>
                    <a:lnTo>
                      <a:pt x="2780" y="13385"/>
                    </a:lnTo>
                    <a:lnTo>
                      <a:pt x="2780" y="11266"/>
                    </a:lnTo>
                    <a:close/>
                    <a:moveTo>
                      <a:pt x="17628" y="11266"/>
                    </a:moveTo>
                    <a:cubicBezTo>
                      <a:pt x="18408" y="11266"/>
                      <a:pt x="19040" y="11740"/>
                      <a:pt x="19040" y="12326"/>
                    </a:cubicBezTo>
                    <a:cubicBezTo>
                      <a:pt x="19040" y="12911"/>
                      <a:pt x="18408" y="13385"/>
                      <a:pt x="17628" y="13385"/>
                    </a:cubicBezTo>
                    <a:cubicBezTo>
                      <a:pt x="16849" y="13385"/>
                      <a:pt x="16217" y="12911"/>
                      <a:pt x="16217" y="12326"/>
                    </a:cubicBezTo>
                    <a:cubicBezTo>
                      <a:pt x="16217" y="11740"/>
                      <a:pt x="16849" y="11266"/>
                      <a:pt x="17628" y="11266"/>
                    </a:cubicBezTo>
                    <a:close/>
                    <a:moveTo>
                      <a:pt x="2780" y="14320"/>
                    </a:moveTo>
                    <a:lnTo>
                      <a:pt x="15405" y="14320"/>
                    </a:lnTo>
                    <a:lnTo>
                      <a:pt x="15405" y="16440"/>
                    </a:lnTo>
                    <a:lnTo>
                      <a:pt x="2780" y="16440"/>
                    </a:lnTo>
                    <a:lnTo>
                      <a:pt x="2780" y="14320"/>
                    </a:lnTo>
                    <a:close/>
                    <a:moveTo>
                      <a:pt x="17628" y="14320"/>
                    </a:moveTo>
                    <a:cubicBezTo>
                      <a:pt x="18408" y="14320"/>
                      <a:pt x="19040" y="14795"/>
                      <a:pt x="19040" y="15380"/>
                    </a:cubicBezTo>
                    <a:cubicBezTo>
                      <a:pt x="19040" y="15965"/>
                      <a:pt x="18408" y="16440"/>
                      <a:pt x="17628" y="16440"/>
                    </a:cubicBezTo>
                    <a:cubicBezTo>
                      <a:pt x="16849" y="16440"/>
                      <a:pt x="16217" y="15965"/>
                      <a:pt x="16217" y="15380"/>
                    </a:cubicBezTo>
                    <a:cubicBezTo>
                      <a:pt x="16217" y="14795"/>
                      <a:pt x="16849" y="14320"/>
                      <a:pt x="17628" y="14320"/>
                    </a:cubicBezTo>
                    <a:close/>
                    <a:moveTo>
                      <a:pt x="2780" y="17373"/>
                    </a:moveTo>
                    <a:lnTo>
                      <a:pt x="15405" y="17373"/>
                    </a:lnTo>
                    <a:lnTo>
                      <a:pt x="15405" y="19492"/>
                    </a:lnTo>
                    <a:lnTo>
                      <a:pt x="2780" y="19492"/>
                    </a:lnTo>
                    <a:lnTo>
                      <a:pt x="2780" y="17373"/>
                    </a:lnTo>
                    <a:close/>
                    <a:moveTo>
                      <a:pt x="17628" y="17373"/>
                    </a:moveTo>
                    <a:cubicBezTo>
                      <a:pt x="18408" y="17373"/>
                      <a:pt x="19040" y="17847"/>
                      <a:pt x="19040" y="18433"/>
                    </a:cubicBezTo>
                    <a:cubicBezTo>
                      <a:pt x="19040" y="19018"/>
                      <a:pt x="18408" y="19492"/>
                      <a:pt x="17628" y="19492"/>
                    </a:cubicBezTo>
                    <a:cubicBezTo>
                      <a:pt x="16849" y="19492"/>
                      <a:pt x="16217" y="19018"/>
                      <a:pt x="16217" y="18433"/>
                    </a:cubicBezTo>
                    <a:cubicBezTo>
                      <a:pt x="16217" y="17847"/>
                      <a:pt x="16849" y="17373"/>
                      <a:pt x="17628" y="17373"/>
                    </a:cubicBezTo>
                    <a:close/>
                  </a:path>
                </a:pathLst>
              </a:custGeom>
              <a:solidFill>
                <a:schemeClr val="accent3">
                  <a:hueOff val="-365725"/>
                  <a:satOff val="-32500"/>
                  <a:lumOff val="18235"/>
                </a:schemeClr>
              </a:solidFill>
              <a:ln w="12700" cap="flat">
                <a:noFill/>
                <a:miter lim="400000"/>
              </a:ln>
              <a:effectLst/>
            </p:spPr>
            <p:txBody>
              <a:bodyPr wrap="square" lIns="71437" tIns="71437" rIns="71437" bIns="71437" numCol="1" anchor="ctr">
                <a:noAutofit/>
              </a:bodyPr>
              <a:lstStyle/>
              <a:p>
                <a:pPr>
                  <a:defRPr b="0" sz="3000">
                    <a:solidFill>
                      <a:srgbClr val="000000"/>
                    </a:solidFill>
                    <a:latin typeface="+mn-lt"/>
                    <a:ea typeface="+mn-ea"/>
                    <a:cs typeface="+mn-cs"/>
                    <a:sym typeface="Helvetica Neue Medium"/>
                  </a:defRPr>
                </a:pPr>
              </a:p>
            </p:txBody>
          </p:sp>
        </p:grpSp>
      </p:grpSp>
      <p:grpSp>
        <p:nvGrpSpPr>
          <p:cNvPr id="948" name="Group"/>
          <p:cNvGrpSpPr/>
          <p:nvPr/>
        </p:nvGrpSpPr>
        <p:grpSpPr>
          <a:xfrm>
            <a:off x="16150231" y="9697208"/>
            <a:ext cx="7411353" cy="618371"/>
            <a:chOff x="0" y="0"/>
            <a:chExt cx="7411352" cy="618369"/>
          </a:xfrm>
        </p:grpSpPr>
        <p:sp>
          <p:nvSpPr>
            <p:cNvPr id="946" name="Ballot"/>
            <p:cNvSpPr/>
            <p:nvPr/>
          </p:nvSpPr>
          <p:spPr>
            <a:xfrm>
              <a:off x="0" y="0"/>
              <a:ext cx="464260" cy="6183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2342"/>
                  </a:lnTo>
                  <a:lnTo>
                    <a:pt x="18478" y="0"/>
                  </a:lnTo>
                  <a:lnTo>
                    <a:pt x="0" y="0"/>
                  </a:lnTo>
                  <a:close/>
                  <a:moveTo>
                    <a:pt x="2780" y="2106"/>
                  </a:moveTo>
                  <a:lnTo>
                    <a:pt x="15405" y="2106"/>
                  </a:lnTo>
                  <a:lnTo>
                    <a:pt x="15405" y="4225"/>
                  </a:lnTo>
                  <a:lnTo>
                    <a:pt x="2780" y="4225"/>
                  </a:lnTo>
                  <a:lnTo>
                    <a:pt x="2780" y="2106"/>
                  </a:lnTo>
                  <a:close/>
                  <a:moveTo>
                    <a:pt x="17628" y="2106"/>
                  </a:moveTo>
                  <a:cubicBezTo>
                    <a:pt x="18408" y="2106"/>
                    <a:pt x="19040" y="2581"/>
                    <a:pt x="19040" y="3166"/>
                  </a:cubicBezTo>
                  <a:cubicBezTo>
                    <a:pt x="19040" y="3751"/>
                    <a:pt x="18408" y="4225"/>
                    <a:pt x="17628" y="4225"/>
                  </a:cubicBezTo>
                  <a:cubicBezTo>
                    <a:pt x="16849" y="4225"/>
                    <a:pt x="16217" y="3751"/>
                    <a:pt x="16217" y="3166"/>
                  </a:cubicBezTo>
                  <a:cubicBezTo>
                    <a:pt x="16217" y="2581"/>
                    <a:pt x="16849" y="2106"/>
                    <a:pt x="17628" y="2106"/>
                  </a:cubicBezTo>
                  <a:close/>
                  <a:moveTo>
                    <a:pt x="2780" y="5160"/>
                  </a:moveTo>
                  <a:lnTo>
                    <a:pt x="15405" y="5160"/>
                  </a:lnTo>
                  <a:lnTo>
                    <a:pt x="15405" y="7278"/>
                  </a:lnTo>
                  <a:lnTo>
                    <a:pt x="2780" y="7278"/>
                  </a:lnTo>
                  <a:lnTo>
                    <a:pt x="2780" y="5160"/>
                  </a:lnTo>
                  <a:close/>
                  <a:moveTo>
                    <a:pt x="17628" y="5160"/>
                  </a:moveTo>
                  <a:cubicBezTo>
                    <a:pt x="18408" y="5160"/>
                    <a:pt x="19040" y="5635"/>
                    <a:pt x="19040" y="6220"/>
                  </a:cubicBezTo>
                  <a:cubicBezTo>
                    <a:pt x="19040" y="6805"/>
                    <a:pt x="18408" y="7278"/>
                    <a:pt x="17628" y="7278"/>
                  </a:cubicBezTo>
                  <a:cubicBezTo>
                    <a:pt x="16849" y="7278"/>
                    <a:pt x="16217" y="6805"/>
                    <a:pt x="16217" y="6220"/>
                  </a:cubicBezTo>
                  <a:cubicBezTo>
                    <a:pt x="16217" y="5635"/>
                    <a:pt x="16849" y="5160"/>
                    <a:pt x="17628" y="5160"/>
                  </a:cubicBezTo>
                  <a:close/>
                  <a:moveTo>
                    <a:pt x="2780" y="8213"/>
                  </a:moveTo>
                  <a:lnTo>
                    <a:pt x="15405" y="8213"/>
                  </a:lnTo>
                  <a:lnTo>
                    <a:pt x="15405" y="10333"/>
                  </a:lnTo>
                  <a:lnTo>
                    <a:pt x="2780" y="10333"/>
                  </a:lnTo>
                  <a:lnTo>
                    <a:pt x="2780" y="8213"/>
                  </a:lnTo>
                  <a:close/>
                  <a:moveTo>
                    <a:pt x="17628" y="8213"/>
                  </a:moveTo>
                  <a:cubicBezTo>
                    <a:pt x="18408" y="8213"/>
                    <a:pt x="19040" y="8688"/>
                    <a:pt x="19040" y="9273"/>
                  </a:cubicBezTo>
                  <a:cubicBezTo>
                    <a:pt x="19040" y="9858"/>
                    <a:pt x="18408" y="10333"/>
                    <a:pt x="17628" y="10333"/>
                  </a:cubicBezTo>
                  <a:cubicBezTo>
                    <a:pt x="16849" y="10333"/>
                    <a:pt x="16217" y="9858"/>
                    <a:pt x="16217" y="9273"/>
                  </a:cubicBezTo>
                  <a:cubicBezTo>
                    <a:pt x="16217" y="8688"/>
                    <a:pt x="16849" y="8213"/>
                    <a:pt x="17628" y="8213"/>
                  </a:cubicBezTo>
                  <a:close/>
                  <a:moveTo>
                    <a:pt x="18404" y="8667"/>
                  </a:moveTo>
                  <a:cubicBezTo>
                    <a:pt x="18338" y="8670"/>
                    <a:pt x="18273" y="8694"/>
                    <a:pt x="18226" y="8734"/>
                  </a:cubicBezTo>
                  <a:lnTo>
                    <a:pt x="17325" y="9511"/>
                  </a:lnTo>
                  <a:lnTo>
                    <a:pt x="17026" y="9271"/>
                  </a:lnTo>
                  <a:cubicBezTo>
                    <a:pt x="16928" y="9193"/>
                    <a:pt x="16764" y="9189"/>
                    <a:pt x="16660" y="9263"/>
                  </a:cubicBezTo>
                  <a:cubicBezTo>
                    <a:pt x="16555" y="9336"/>
                    <a:pt x="16548" y="9459"/>
                    <a:pt x="16646" y="9538"/>
                  </a:cubicBezTo>
                  <a:lnTo>
                    <a:pt x="17143" y="9934"/>
                  </a:lnTo>
                  <a:cubicBezTo>
                    <a:pt x="17192" y="9974"/>
                    <a:pt x="17260" y="9997"/>
                    <a:pt x="17332" y="9997"/>
                  </a:cubicBezTo>
                  <a:cubicBezTo>
                    <a:pt x="17333" y="9997"/>
                    <a:pt x="17337" y="9997"/>
                    <a:pt x="17338" y="9997"/>
                  </a:cubicBezTo>
                  <a:cubicBezTo>
                    <a:pt x="17412" y="9996"/>
                    <a:pt x="17479" y="9971"/>
                    <a:pt x="17527" y="9929"/>
                  </a:cubicBezTo>
                  <a:lnTo>
                    <a:pt x="18617" y="8989"/>
                  </a:lnTo>
                  <a:cubicBezTo>
                    <a:pt x="18711" y="8908"/>
                    <a:pt x="18701" y="8785"/>
                    <a:pt x="18593" y="8714"/>
                  </a:cubicBezTo>
                  <a:cubicBezTo>
                    <a:pt x="18539" y="8679"/>
                    <a:pt x="18470" y="8664"/>
                    <a:pt x="18404" y="8667"/>
                  </a:cubicBezTo>
                  <a:close/>
                  <a:moveTo>
                    <a:pt x="2780" y="11266"/>
                  </a:moveTo>
                  <a:lnTo>
                    <a:pt x="15405" y="11266"/>
                  </a:lnTo>
                  <a:lnTo>
                    <a:pt x="15405" y="13385"/>
                  </a:lnTo>
                  <a:lnTo>
                    <a:pt x="2780" y="13385"/>
                  </a:lnTo>
                  <a:lnTo>
                    <a:pt x="2780" y="11266"/>
                  </a:lnTo>
                  <a:close/>
                  <a:moveTo>
                    <a:pt x="17628" y="11266"/>
                  </a:moveTo>
                  <a:cubicBezTo>
                    <a:pt x="18408" y="11266"/>
                    <a:pt x="19040" y="11740"/>
                    <a:pt x="19040" y="12326"/>
                  </a:cubicBezTo>
                  <a:cubicBezTo>
                    <a:pt x="19040" y="12911"/>
                    <a:pt x="18408" y="13385"/>
                    <a:pt x="17628" y="13385"/>
                  </a:cubicBezTo>
                  <a:cubicBezTo>
                    <a:pt x="16849" y="13385"/>
                    <a:pt x="16217" y="12911"/>
                    <a:pt x="16217" y="12326"/>
                  </a:cubicBezTo>
                  <a:cubicBezTo>
                    <a:pt x="16217" y="11740"/>
                    <a:pt x="16849" y="11266"/>
                    <a:pt x="17628" y="11266"/>
                  </a:cubicBezTo>
                  <a:close/>
                  <a:moveTo>
                    <a:pt x="2780" y="14320"/>
                  </a:moveTo>
                  <a:lnTo>
                    <a:pt x="15405" y="14320"/>
                  </a:lnTo>
                  <a:lnTo>
                    <a:pt x="15405" y="16440"/>
                  </a:lnTo>
                  <a:lnTo>
                    <a:pt x="2780" y="16440"/>
                  </a:lnTo>
                  <a:lnTo>
                    <a:pt x="2780" y="14320"/>
                  </a:lnTo>
                  <a:close/>
                  <a:moveTo>
                    <a:pt x="17628" y="14320"/>
                  </a:moveTo>
                  <a:cubicBezTo>
                    <a:pt x="18408" y="14320"/>
                    <a:pt x="19040" y="14795"/>
                    <a:pt x="19040" y="15380"/>
                  </a:cubicBezTo>
                  <a:cubicBezTo>
                    <a:pt x="19040" y="15965"/>
                    <a:pt x="18408" y="16440"/>
                    <a:pt x="17628" y="16440"/>
                  </a:cubicBezTo>
                  <a:cubicBezTo>
                    <a:pt x="16849" y="16440"/>
                    <a:pt x="16217" y="15965"/>
                    <a:pt x="16217" y="15380"/>
                  </a:cubicBezTo>
                  <a:cubicBezTo>
                    <a:pt x="16217" y="14795"/>
                    <a:pt x="16849" y="14320"/>
                    <a:pt x="17628" y="14320"/>
                  </a:cubicBezTo>
                  <a:close/>
                  <a:moveTo>
                    <a:pt x="2780" y="17373"/>
                  </a:moveTo>
                  <a:lnTo>
                    <a:pt x="15405" y="17373"/>
                  </a:lnTo>
                  <a:lnTo>
                    <a:pt x="15405" y="19492"/>
                  </a:lnTo>
                  <a:lnTo>
                    <a:pt x="2780" y="19492"/>
                  </a:lnTo>
                  <a:lnTo>
                    <a:pt x="2780" y="17373"/>
                  </a:lnTo>
                  <a:close/>
                  <a:moveTo>
                    <a:pt x="17628" y="17373"/>
                  </a:moveTo>
                  <a:cubicBezTo>
                    <a:pt x="18408" y="17373"/>
                    <a:pt x="19040" y="17847"/>
                    <a:pt x="19040" y="18433"/>
                  </a:cubicBezTo>
                  <a:cubicBezTo>
                    <a:pt x="19040" y="19018"/>
                    <a:pt x="18408" y="19492"/>
                    <a:pt x="17628" y="19492"/>
                  </a:cubicBezTo>
                  <a:cubicBezTo>
                    <a:pt x="16849" y="19492"/>
                    <a:pt x="16217" y="19018"/>
                    <a:pt x="16217" y="18433"/>
                  </a:cubicBezTo>
                  <a:cubicBezTo>
                    <a:pt x="16217" y="17847"/>
                    <a:pt x="16849" y="17373"/>
                    <a:pt x="17628" y="17373"/>
                  </a:cubicBezTo>
                  <a:close/>
                </a:path>
              </a:pathLst>
            </a:custGeom>
            <a:solidFill>
              <a:schemeClr val="accent5"/>
            </a:solidFill>
            <a:ln w="12700" cap="flat">
              <a:noFill/>
              <a:miter lim="400000"/>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947" name="263 (94.27%) are in our “unknown” category"/>
            <p:cNvSpPr txBox="1"/>
            <p:nvPr/>
          </p:nvSpPr>
          <p:spPr>
            <a:xfrm>
              <a:off x="608666" y="42485"/>
              <a:ext cx="6802687" cy="533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584200">
                <a:defRPr b="0" sz="2900">
                  <a:solidFill>
                    <a:schemeClr val="accent4">
                      <a:hueOff val="468000"/>
                      <a:satOff val="-4761"/>
                      <a:lumOff val="10196"/>
                    </a:schemeClr>
                  </a:solidFill>
                  <a:latin typeface="Gill Sans"/>
                  <a:ea typeface="Gill Sans"/>
                  <a:cs typeface="Gill Sans"/>
                  <a:sym typeface="Gill Sans"/>
                </a:defRPr>
              </a:lvl1pPr>
            </a:lstStyle>
            <a:p>
              <a:pPr/>
              <a:r>
                <a:t>263 (94.27%) are in our “unknown” category</a:t>
              </a:r>
            </a:p>
          </p:txBody>
        </p:sp>
      </p:grpSp>
      <p:sp>
        <p:nvSpPr>
          <p:cNvPr id="949" name="0 DDoS Protection ASes"/>
          <p:cNvSpPr txBox="1"/>
          <p:nvPr/>
        </p:nvSpPr>
        <p:spPr>
          <a:xfrm>
            <a:off x="16758897" y="8258433"/>
            <a:ext cx="3804135"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584200">
              <a:defRPr b="0" sz="2900">
                <a:solidFill>
                  <a:schemeClr val="accent4">
                    <a:hueOff val="468000"/>
                    <a:satOff val="-4761"/>
                    <a:lumOff val="10196"/>
                  </a:schemeClr>
                </a:solidFill>
                <a:latin typeface="Gill Sans"/>
                <a:ea typeface="Gill Sans"/>
                <a:cs typeface="Gill Sans"/>
                <a:sym typeface="Gill Sans"/>
              </a:defRPr>
            </a:lvl1pPr>
          </a:lstStyle>
          <a:p>
            <a:pPr/>
            <a:r>
              <a:t>0 DDoS Protection ASes</a:t>
            </a:r>
          </a:p>
        </p:txBody>
      </p:sp>
      <p:sp>
        <p:nvSpPr>
          <p:cNvPr id="95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8" presetID="22" grpId="2" fill="hold">
                                  <p:stCondLst>
                                    <p:cond delay="0"/>
                                  </p:stCondLst>
                                  <p:iterate type="el" backwards="0">
                                    <p:tmAbs val="0"/>
                                  </p:iterate>
                                  <p:childTnLst>
                                    <p:set>
                                      <p:cBhvr>
                                        <p:cTn id="10" fill="hold"/>
                                        <p:tgtEl>
                                          <p:spTgt spid="931"/>
                                        </p:tgtEl>
                                        <p:attrNameLst>
                                          <p:attrName>style.visibility</p:attrName>
                                        </p:attrNameLst>
                                      </p:cBhvr>
                                      <p:to>
                                        <p:strVal val="visible"/>
                                      </p:to>
                                    </p:set>
                                    <p:animEffect filter="wipe(left)" transition="in">
                                      <p:cBhvr>
                                        <p:cTn id="11" dur="300"/>
                                        <p:tgtEl>
                                          <p:spTgt spid="931"/>
                                        </p:tgtEl>
                                      </p:cBhvr>
                                    </p:animEffec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8" presetID="22" grpId="3" fill="hold">
                                  <p:stCondLst>
                                    <p:cond delay="0"/>
                                  </p:stCondLst>
                                  <p:iterate type="el" backwards="0">
                                    <p:tmAbs val="0"/>
                                  </p:iterate>
                                  <p:childTnLst>
                                    <p:set>
                                      <p:cBhvr>
                                        <p:cTn id="15" fill="hold"/>
                                        <p:tgtEl>
                                          <p:spTgt spid="945"/>
                                        </p:tgtEl>
                                        <p:attrNameLst>
                                          <p:attrName>style.visibility</p:attrName>
                                        </p:attrNameLst>
                                      </p:cBhvr>
                                      <p:to>
                                        <p:strVal val="visible"/>
                                      </p:to>
                                    </p:set>
                                    <p:animEffect filter="wipe(left)" transition="in">
                                      <p:cBhvr>
                                        <p:cTn id="16" dur="300"/>
                                        <p:tgtEl>
                                          <p:spTgt spid="945"/>
                                        </p:tgtEl>
                                      </p:cBhvr>
                                    </p:animEffec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8" presetID="22" grpId="4" fill="hold">
                                  <p:stCondLst>
                                    <p:cond delay="0"/>
                                  </p:stCondLst>
                                  <p:iterate type="el" backwards="0">
                                    <p:tmAbs val="0"/>
                                  </p:iterate>
                                  <p:childTnLst>
                                    <p:set>
                                      <p:cBhvr>
                                        <p:cTn id="20" fill="hold"/>
                                        <p:tgtEl>
                                          <p:spTgt spid="900"/>
                                        </p:tgtEl>
                                        <p:attrNameLst>
                                          <p:attrName>style.visibility</p:attrName>
                                        </p:attrNameLst>
                                      </p:cBhvr>
                                      <p:to>
                                        <p:strVal val="visible"/>
                                      </p:to>
                                    </p:set>
                                    <p:animEffect filter="wipe(left)" transition="in">
                                      <p:cBhvr>
                                        <p:cTn id="21" dur="300"/>
                                        <p:tgtEl>
                                          <p:spTgt spid="900"/>
                                        </p:tgtEl>
                                      </p:cBhvr>
                                    </p:animEffec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0" presetID="1" grpId="5" fill="hold">
                                  <p:stCondLst>
                                    <p:cond delay="0"/>
                                  </p:stCondLst>
                                  <p:iterate type="el" backwards="0">
                                    <p:tmAbs val="0"/>
                                  </p:iterate>
                                  <p:childTnLst>
                                    <p:set>
                                      <p:cBhvr>
                                        <p:cTn id="25" fill="hold"/>
                                        <p:tgtEl>
                                          <p:spTgt spid="93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0" presetID="1" grpId="6" fill="hold">
                                  <p:stCondLst>
                                    <p:cond delay="0"/>
                                  </p:stCondLst>
                                  <p:iterate type="el" backwards="0">
                                    <p:tmAbs val="0"/>
                                  </p:iterate>
                                  <p:childTnLst>
                                    <p:set>
                                      <p:cBhvr>
                                        <p:cTn id="29" fill="hold"/>
                                        <p:tgtEl>
                                          <p:spTgt spid="93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Class="entr" nodeType="clickEffect" presetSubtype="0" presetID="1" grpId="7" fill="hold">
                                  <p:stCondLst>
                                    <p:cond delay="0"/>
                                  </p:stCondLst>
                                  <p:iterate type="el" backwards="0">
                                    <p:tmAbs val="0"/>
                                  </p:iterate>
                                  <p:childTnLst>
                                    <p:set>
                                      <p:cBhvr>
                                        <p:cTn id="33" fill="hold"/>
                                        <p:tgtEl>
                                          <p:spTgt spid="94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Class="entr" nodeType="clickEffect" presetSubtype="0" presetID="1" grpId="8" fill="hold">
                                  <p:stCondLst>
                                    <p:cond delay="0"/>
                                  </p:stCondLst>
                                  <p:iterate type="el" backwards="0">
                                    <p:tmAbs val="0"/>
                                  </p:iterate>
                                  <p:childTnLst>
                                    <p:set>
                                      <p:cBhvr>
                                        <p:cTn id="37" fill="hold"/>
                                        <p:tgtEl>
                                          <p:spTgt spid="9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48" grpId="8"/>
      <p:bldP build="whole" bldLvl="1" animBg="1" rev="0" advAuto="0" spid="900" grpId="4"/>
      <p:bldP build="whole" bldLvl="1" animBg="1" rev="0" advAuto="0" spid="937" grpId="6"/>
      <p:bldP build="whole" bldLvl="1" animBg="1" rev="0" advAuto="0" spid="949" grpId="7"/>
      <p:bldP build="whole" bldLvl="1" animBg="1" rev="0" advAuto="0" spid="945" grpId="3"/>
      <p:bldP build="whole" bldLvl="1" animBg="1" rev="0" advAuto="0" spid="934" grpId="5"/>
      <p:bldP build="whole" bldLvl="1" animBg="1" rev="0" advAuto="0" spid="931" grpId="2"/>
      <p:bldP build="whole" bldLvl="1" animBg="1" rev="0" advAuto="0" spid="919" grpId="1"/>
    </p:bldLst>
  </p:timing>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954" name="Attacking vs. Victim AS"/>
          <p:cNvSpPr txBox="1"/>
          <p:nvPr>
            <p:ph type="title"/>
          </p:nvPr>
        </p:nvSpPr>
        <p:spPr>
          <a:prstGeom prst="rect">
            <a:avLst/>
          </a:prstGeom>
        </p:spPr>
        <p:txBody>
          <a:bodyPr/>
          <a:lstStyle/>
          <a:p>
            <a:pPr/>
            <a:r>
              <a:t>Attacking vs. Victim AS</a:t>
            </a:r>
          </a:p>
        </p:txBody>
      </p:sp>
      <p:pic>
        <p:nvPicPr>
          <p:cNvPr id="955" name="Image" descr="Image"/>
          <p:cNvPicPr>
            <a:picLocks noChangeAspect="1"/>
          </p:cNvPicPr>
          <p:nvPr/>
        </p:nvPicPr>
        <p:blipFill>
          <a:blip r:embed="rId3">
            <a:extLst/>
          </a:blip>
          <a:stretch>
            <a:fillRect/>
          </a:stretch>
        </p:blipFill>
        <p:spPr>
          <a:xfrm>
            <a:off x="357165" y="3506665"/>
            <a:ext cx="11430001" cy="5291667"/>
          </a:xfrm>
          <a:prstGeom prst="rect">
            <a:avLst/>
          </a:prstGeom>
          <a:ln w="12700">
            <a:miter lim="400000"/>
          </a:ln>
        </p:spPr>
      </p:pic>
      <p:pic>
        <p:nvPicPr>
          <p:cNvPr id="956" name="Image" descr="Image"/>
          <p:cNvPicPr>
            <a:picLocks noChangeAspect="1"/>
          </p:cNvPicPr>
          <p:nvPr/>
        </p:nvPicPr>
        <p:blipFill>
          <a:blip r:embed="rId4">
            <a:extLst/>
          </a:blip>
          <a:stretch>
            <a:fillRect/>
          </a:stretch>
        </p:blipFill>
        <p:spPr>
          <a:xfrm>
            <a:off x="11882853" y="3598984"/>
            <a:ext cx="11430001" cy="5291668"/>
          </a:xfrm>
          <a:prstGeom prst="rect">
            <a:avLst/>
          </a:prstGeom>
          <a:ln w="12700">
            <a:miter lim="400000"/>
          </a:ln>
        </p:spPr>
      </p:pic>
      <p:sp>
        <p:nvSpPr>
          <p:cNvPr id="957" name="Slide Number"/>
          <p:cNvSpPr txBox="1"/>
          <p:nvPr>
            <p:ph type="sldNum" sz="quarter" idx="2"/>
          </p:nvPr>
        </p:nvSpPr>
        <p:spPr>
          <a:xfrm>
            <a:off x="12004699" y="12954000"/>
            <a:ext cx="374602"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1" name="Conclusion and Discussion"/>
          <p:cNvSpPr txBox="1"/>
          <p:nvPr>
            <p:ph type="title"/>
          </p:nvPr>
        </p:nvSpPr>
        <p:spPr>
          <a:prstGeom prst="rect">
            <a:avLst/>
          </a:prstGeom>
        </p:spPr>
        <p:txBody>
          <a:bodyPr/>
          <a:lstStyle/>
          <a:p>
            <a:pPr/>
            <a:r>
              <a:t>Conclusion and Discussion</a:t>
            </a:r>
          </a:p>
        </p:txBody>
      </p:sp>
      <p:sp>
        <p:nvSpPr>
          <p:cNvPr id="962" name="RPKI has been widely deployed…"/>
          <p:cNvSpPr txBox="1"/>
          <p:nvPr>
            <p:ph type="body" idx="1"/>
          </p:nvPr>
        </p:nvSpPr>
        <p:spPr>
          <a:prstGeom prst="rect">
            <a:avLst/>
          </a:prstGeom>
        </p:spPr>
        <p:txBody>
          <a:bodyPr/>
          <a:lstStyle/>
          <a:p>
            <a:pPr marL="590550" indent="-590550" defTabSz="767715">
              <a:spcBef>
                <a:spcPts val="5400"/>
              </a:spcBef>
              <a:defRPr sz="4464"/>
            </a:pPr>
            <a:r>
              <a:t>RPKI has been </a:t>
            </a:r>
            <a:r>
              <a:rPr>
                <a:solidFill>
                  <a:schemeClr val="accent3">
                    <a:hueOff val="-365725"/>
                    <a:satOff val="-32500"/>
                    <a:lumOff val="18235"/>
                  </a:schemeClr>
                </a:solidFill>
              </a:rPr>
              <a:t>widely deployed</a:t>
            </a:r>
            <a:r>
              <a:t> </a:t>
            </a:r>
          </a:p>
          <a:p>
            <a:pPr lvl="1" marL="1181100" indent="-590550" defTabSz="767715">
              <a:spcBef>
                <a:spcPts val="5400"/>
              </a:spcBef>
              <a:defRPr sz="4464"/>
            </a:pPr>
            <a:r>
              <a:t>RPKI Objects: </a:t>
            </a:r>
            <a:r>
              <a:rPr>
                <a:solidFill>
                  <a:schemeClr val="accent5">
                    <a:hueOff val="89162"/>
                    <a:satOff val="9554"/>
                    <a:lumOff val="16296"/>
                  </a:schemeClr>
                </a:solidFill>
              </a:rPr>
              <a:t>2.7%</a:t>
            </a:r>
            <a:r>
              <a:t> (AFRINIC) ~ </a:t>
            </a:r>
            <a:r>
              <a:rPr>
                <a:solidFill>
                  <a:schemeClr val="accent3">
                    <a:hueOff val="-365725"/>
                    <a:satOff val="-32500"/>
                    <a:lumOff val="18235"/>
                  </a:schemeClr>
                </a:solidFill>
              </a:rPr>
              <a:t>30.6%</a:t>
            </a:r>
            <a:r>
              <a:t> (RIPENCC) of the total IPv4 space is covered</a:t>
            </a:r>
          </a:p>
          <a:p>
            <a:pPr lvl="1" marL="1181100" indent="-590550" defTabSz="767715">
              <a:spcBef>
                <a:spcPts val="5400"/>
              </a:spcBef>
              <a:defRPr sz="4464"/>
            </a:pPr>
            <a:r>
              <a:t>BGP announcements: </a:t>
            </a:r>
            <a:r>
              <a:rPr>
                <a:solidFill>
                  <a:schemeClr val="accent3">
                    <a:hueOff val="-365725"/>
                    <a:satOff val="-32500"/>
                    <a:lumOff val="18235"/>
                  </a:schemeClr>
                </a:solidFill>
              </a:rPr>
              <a:t>8.1% of BGP announcements are covered</a:t>
            </a:r>
          </a:p>
          <a:p>
            <a:pPr marL="590550" indent="-590550" defTabSz="767715">
              <a:spcBef>
                <a:spcPts val="5400"/>
              </a:spcBef>
              <a:defRPr sz="4464">
                <a:solidFill>
                  <a:schemeClr val="accent5">
                    <a:hueOff val="89162"/>
                    <a:satOff val="9554"/>
                    <a:lumOff val="16296"/>
                  </a:schemeClr>
                </a:solidFill>
              </a:defRPr>
            </a:pPr>
            <a:r>
              <a:t>2~4 % of (verifiable) BGP announcements are invalid!</a:t>
            </a:r>
          </a:p>
          <a:p>
            <a:pPr lvl="1" marL="1181100" indent="-590550" defTabSz="767715">
              <a:spcBef>
                <a:spcPts val="5400"/>
              </a:spcBef>
              <a:defRPr sz="4464"/>
            </a:pPr>
            <a:r>
              <a:t>Too specific announcements</a:t>
            </a:r>
          </a:p>
          <a:p>
            <a:pPr lvl="1" marL="1181100" indent="-590550" defTabSz="767715">
              <a:spcBef>
                <a:spcPts val="5400"/>
              </a:spcBef>
              <a:defRPr sz="4464"/>
            </a:pPr>
            <a:r>
              <a:t>Wrong ASNs</a:t>
            </a:r>
          </a:p>
          <a:p>
            <a:pPr marL="590550" indent="-590550" defTabSz="767715">
              <a:spcBef>
                <a:spcPts val="5400"/>
              </a:spcBef>
              <a:defRPr sz="4464">
                <a:solidFill>
                  <a:schemeClr val="accent4">
                    <a:hueOff val="468000"/>
                    <a:satOff val="-4761"/>
                    <a:lumOff val="10196"/>
                  </a:schemeClr>
                </a:solidFill>
              </a:defRPr>
            </a:pPr>
            <a:r>
              <a:t>Open Question: how can we identify hijacking attempt with high confidence?</a:t>
            </a:r>
          </a:p>
        </p:txBody>
      </p:sp>
      <p:sp>
        <p:nvSpPr>
          <p:cNvPr id="96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62">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962">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962">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96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962">
                                            <p:txEl>
                                              <p:pRg st="3" end="3"/>
                                            </p:txEl>
                                          </p:spTgt>
                                        </p:tgtEl>
                                        <p:attrNameLst>
                                          <p:attrName>style.visibility</p:attrName>
                                        </p:attrNameLst>
                                      </p:cBhvr>
                                      <p:to>
                                        <p:strVal val="visible"/>
                                      </p:to>
                                    </p:set>
                                  </p:childTnLst>
                                </p:cTn>
                              </p:par>
                              <p:par>
                                <p:cTn id="17" presetClass="entr" nodeType="withEffect" presetSubtype="0" presetID="1" grpId="1" fill="hold">
                                  <p:stCondLst>
                                    <p:cond delay="0"/>
                                  </p:stCondLst>
                                  <p:iterate type="el" backwards="0">
                                    <p:tmAbs val="0"/>
                                  </p:iterate>
                                  <p:childTnLst>
                                    <p:set>
                                      <p:cBhvr>
                                        <p:cTn id="18" fill="hold"/>
                                        <p:tgtEl>
                                          <p:spTgt spid="962">
                                            <p:txEl>
                                              <p:pRg st="4" end="4"/>
                                            </p:txEl>
                                          </p:spTgt>
                                        </p:tgtEl>
                                        <p:attrNameLst>
                                          <p:attrName>style.visibility</p:attrName>
                                        </p:attrNameLst>
                                      </p:cBhvr>
                                      <p:to>
                                        <p:strVal val="visible"/>
                                      </p:to>
                                    </p:set>
                                  </p:childTnLst>
                                </p:cTn>
                              </p:par>
                              <p:par>
                                <p:cTn id="19" presetClass="entr" nodeType="withEffect" presetSubtype="0" presetID="1" grpId="1" fill="hold">
                                  <p:stCondLst>
                                    <p:cond delay="0"/>
                                  </p:stCondLst>
                                  <p:iterate type="el" backwards="0">
                                    <p:tmAbs val="0"/>
                                  </p:iterate>
                                  <p:childTnLst>
                                    <p:set>
                                      <p:cBhvr>
                                        <p:cTn id="20" fill="hold"/>
                                        <p:tgtEl>
                                          <p:spTgt spid="96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962">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962" grpId="1"/>
    </p:bldLst>
  </p:timing>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5" name="Deployment:…"/>
          <p:cNvSpPr txBox="1"/>
          <p:nvPr>
            <p:ph type="title"/>
          </p:nvPr>
        </p:nvSpPr>
        <p:spPr>
          <a:prstGeom prst="rect">
            <a:avLst/>
          </a:prstGeom>
        </p:spPr>
        <p:txBody>
          <a:bodyPr/>
          <a:lstStyle/>
          <a:p>
            <a:pPr defTabSz="553084">
              <a:defRPr sz="7504"/>
            </a:pPr>
            <a:r>
              <a:t>Deployment: </a:t>
            </a:r>
          </a:p>
          <a:p>
            <a:pPr defTabSz="553084">
              <a:defRPr sz="7504"/>
            </a:pPr>
            <a:r>
              <a:t>VRPs</a:t>
            </a:r>
          </a:p>
        </p:txBody>
      </p:sp>
      <p:pic>
        <p:nvPicPr>
          <p:cNvPr id="966" name="Image" descr="Image"/>
          <p:cNvPicPr>
            <a:picLocks noChangeAspect="1"/>
          </p:cNvPicPr>
          <p:nvPr/>
        </p:nvPicPr>
        <p:blipFill>
          <a:blip r:embed="rId3">
            <a:extLst/>
          </a:blip>
          <a:stretch>
            <a:fillRect/>
          </a:stretch>
        </p:blipFill>
        <p:spPr>
          <a:xfrm>
            <a:off x="127000" y="2540000"/>
            <a:ext cx="10160000" cy="10630371"/>
          </a:xfrm>
          <a:prstGeom prst="rect">
            <a:avLst/>
          </a:prstGeom>
          <a:ln w="12700">
            <a:miter lim="400000"/>
          </a:ln>
        </p:spPr>
      </p:pic>
      <p:grpSp>
        <p:nvGrpSpPr>
          <p:cNvPr id="969" name="Group"/>
          <p:cNvGrpSpPr/>
          <p:nvPr/>
        </p:nvGrpSpPr>
        <p:grpSpPr>
          <a:xfrm>
            <a:off x="11257593" y="4235306"/>
            <a:ext cx="10161602" cy="3159116"/>
            <a:chOff x="0" y="319087"/>
            <a:chExt cx="10161601" cy="3159114"/>
          </a:xfrm>
        </p:grpSpPr>
        <p:sp>
          <p:nvSpPr>
            <p:cNvPr id="967" name="A general increasing trend in adoption of RPKI"/>
            <p:cNvSpPr/>
            <p:nvPr/>
          </p:nvSpPr>
          <p:spPr>
            <a:xfrm>
              <a:off x="0" y="319087"/>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b="0" sz="3400">
                  <a:latin typeface="Gill Sans"/>
                  <a:ea typeface="Gill Sans"/>
                  <a:cs typeface="Gill Sans"/>
                  <a:sym typeface="Gill Sans"/>
                </a:defRPr>
              </a:lvl1pPr>
            </a:lstStyle>
            <a:p>
              <a:pPr/>
              <a:r>
                <a:t>A general increasing trend in adoption of RPKI</a:t>
              </a:r>
            </a:p>
          </p:txBody>
        </p:sp>
        <p:sp>
          <p:nvSpPr>
            <p:cNvPr id="968" name="It varies significantly between RIRs:…"/>
            <p:cNvSpPr/>
            <p:nvPr/>
          </p:nvSpPr>
          <p:spPr>
            <a:xfrm>
              <a:off x="1601" y="3478202"/>
              <a:ext cx="1016000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lgn="l">
                <a:defRPr b="0" sz="3400">
                  <a:latin typeface="Gill Sans"/>
                  <a:ea typeface="Gill Sans"/>
                  <a:cs typeface="Gill Sans"/>
                  <a:sym typeface="Gill Sans"/>
                </a:defRPr>
              </a:pPr>
              <a:r>
                <a:t>It varies significantly between RIRs: </a:t>
              </a:r>
            </a:p>
            <a:p>
              <a:pPr algn="l">
                <a:defRPr b="0" sz="3400">
                  <a:latin typeface="Gill Sans"/>
                  <a:ea typeface="Gill Sans"/>
                  <a:cs typeface="Gill Sans"/>
                  <a:sym typeface="Gill Sans"/>
                </a:defRPr>
              </a:pPr>
              <a:r>
                <a:t>1.38% (ARIN) ~ 15.11% (RIPENCC) of ASes and</a:t>
              </a:r>
            </a:p>
            <a:p>
              <a:pPr algn="l">
                <a:defRPr b="0" sz="3400">
                  <a:latin typeface="Gill Sans"/>
                  <a:ea typeface="Gill Sans"/>
                  <a:cs typeface="Gill Sans"/>
                  <a:sym typeface="Gill Sans"/>
                </a:defRPr>
              </a:pPr>
              <a:r>
                <a:t>2.7% (AFRINIC) ~ 30.6% (RIPENCC) of IPv4 addresses</a:t>
              </a:r>
            </a:p>
            <a:p>
              <a:pPr algn="l">
                <a:defRPr b="0" sz="3400">
                  <a:latin typeface="Gill Sans"/>
                  <a:ea typeface="Gill Sans"/>
                  <a:cs typeface="Gill Sans"/>
                  <a:sym typeface="Gill Sans"/>
                </a:defRPr>
              </a:pPr>
              <a:r>
                <a:t>are authorized by VRPs</a:t>
              </a:r>
            </a:p>
          </p:txBody>
        </p:sp>
      </p:grpSp>
      <p:sp>
        <p:nvSpPr>
          <p:cNvPr id="970" name="ROAs with MaxLength attributes were disabled and those VRPs were separately introduced without MaxLength (June 6th), but rolled back on June 19th, 2017"/>
          <p:cNvSpPr txBox="1"/>
          <p:nvPr/>
        </p:nvSpPr>
        <p:spPr>
          <a:xfrm>
            <a:off x="11154097" y="9727922"/>
            <a:ext cx="12228061" cy="2124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b="0" sz="3400">
                <a:latin typeface="Gill Sans"/>
                <a:ea typeface="Gill Sans"/>
                <a:cs typeface="Gill Sans"/>
                <a:sym typeface="Gill Sans"/>
              </a:defRPr>
            </a:lvl1pPr>
          </a:lstStyle>
          <a:p>
            <a:pPr/>
            <a:r>
              <a:t>ROAs with MaxLength attributes were disabled and those VRPs were separately introduced without MaxLength (June 6th), but rolled back on June 19th, 2017</a:t>
            </a:r>
          </a:p>
        </p:txBody>
      </p:sp>
      <p:grpSp>
        <p:nvGrpSpPr>
          <p:cNvPr id="973" name="Group"/>
          <p:cNvGrpSpPr/>
          <p:nvPr/>
        </p:nvGrpSpPr>
        <p:grpSpPr>
          <a:xfrm>
            <a:off x="5711328" y="3132368"/>
            <a:ext cx="2291992" cy="795540"/>
            <a:chOff x="0" y="0"/>
            <a:chExt cx="2291990" cy="795538"/>
          </a:xfrm>
        </p:grpSpPr>
        <p:sp>
          <p:nvSpPr>
            <p:cNvPr id="971" name="Line"/>
            <p:cNvSpPr/>
            <p:nvPr/>
          </p:nvSpPr>
          <p:spPr>
            <a:xfrm>
              <a:off x="1651803" y="427248"/>
              <a:ext cx="640188" cy="161456"/>
            </a:xfrm>
            <a:prstGeom prst="line">
              <a:avLst/>
            </a:prstGeom>
            <a:noFill/>
            <a:ln w="25400" cap="flat">
              <a:solidFill>
                <a:srgbClr val="FFFFFF"/>
              </a:solidFill>
              <a:prstDash val="solid"/>
              <a:miter lim="400000"/>
              <a:tailEnd type="triangle" w="med" len="med"/>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972" name="MaxLength…"/>
            <p:cNvSpPr txBox="1"/>
            <p:nvPr/>
          </p:nvSpPr>
          <p:spPr>
            <a:xfrm>
              <a:off x="0" y="-1"/>
              <a:ext cx="1652296" cy="7955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l">
                <a:defRPr sz="2100"/>
              </a:pPr>
              <a:r>
                <a:t>MaxLength </a:t>
              </a:r>
            </a:p>
            <a:p>
              <a:pPr algn="l">
                <a:defRPr sz="2100"/>
              </a:pPr>
              <a:r>
                <a:t>Disabled</a:t>
              </a:r>
            </a:p>
          </p:txBody>
        </p:sp>
      </p:grpSp>
      <p:grpSp>
        <p:nvGrpSpPr>
          <p:cNvPr id="978" name="Group"/>
          <p:cNvGrpSpPr/>
          <p:nvPr/>
        </p:nvGrpSpPr>
        <p:grpSpPr>
          <a:xfrm>
            <a:off x="2450981" y="2888638"/>
            <a:ext cx="7209241" cy="9208482"/>
            <a:chOff x="0" y="0"/>
            <a:chExt cx="7209240" cy="9208481"/>
          </a:xfrm>
        </p:grpSpPr>
        <p:sp>
          <p:nvSpPr>
            <p:cNvPr id="974" name="Rectangle"/>
            <p:cNvSpPr/>
            <p:nvPr/>
          </p:nvSpPr>
          <p:spPr>
            <a:xfrm>
              <a:off x="3028012" y="0"/>
              <a:ext cx="4181229" cy="2822235"/>
            </a:xfrm>
            <a:prstGeom prst="rect">
              <a:avLst/>
            </a:prstGeom>
            <a:solidFill>
              <a:srgbClr val="000000"/>
            </a:solidFill>
            <a:ln w="12700" cap="flat">
              <a:noFill/>
              <a:miter lim="400000"/>
            </a:ln>
            <a:effectLst/>
          </p:spPr>
          <p:txBody>
            <a:bodyPr wrap="square" lIns="50800" tIns="50800" rIns="50800" bIns="50800" numCol="1" anchor="ctr">
              <a:noAutofit/>
            </a:bodyPr>
            <a:lstStyle/>
            <a:p>
              <a:pPr defTabSz="584200">
                <a:defRPr b="0" sz="2200">
                  <a:latin typeface="+mn-lt"/>
                  <a:ea typeface="+mn-ea"/>
                  <a:cs typeface="+mn-cs"/>
                  <a:sym typeface="Helvetica Neue Medium"/>
                </a:defRPr>
              </a:pPr>
            </a:p>
          </p:txBody>
        </p:sp>
        <p:sp>
          <p:nvSpPr>
            <p:cNvPr id="975" name="Rectangle"/>
            <p:cNvSpPr/>
            <p:nvPr/>
          </p:nvSpPr>
          <p:spPr>
            <a:xfrm>
              <a:off x="16605" y="2020007"/>
              <a:ext cx="4065641" cy="810461"/>
            </a:xfrm>
            <a:prstGeom prst="rect">
              <a:avLst/>
            </a:prstGeom>
            <a:solidFill>
              <a:srgbClr val="000000"/>
            </a:solidFill>
            <a:ln w="12700" cap="flat">
              <a:noFill/>
              <a:miter lim="400000"/>
            </a:ln>
            <a:effectLst/>
          </p:spPr>
          <p:txBody>
            <a:bodyPr wrap="square" lIns="50800" tIns="50800" rIns="50800" bIns="50800" numCol="1" anchor="ctr">
              <a:noAutofit/>
            </a:bodyPr>
            <a:lstStyle/>
            <a:p>
              <a:pPr defTabSz="584200">
                <a:defRPr b="0" sz="2200">
                  <a:latin typeface="+mn-lt"/>
                  <a:ea typeface="+mn-ea"/>
                  <a:cs typeface="+mn-cs"/>
                  <a:sym typeface="Helvetica Neue Medium"/>
                </a:defRPr>
              </a:pPr>
            </a:p>
          </p:txBody>
        </p:sp>
        <p:sp>
          <p:nvSpPr>
            <p:cNvPr id="976" name="Rectangle"/>
            <p:cNvSpPr/>
            <p:nvPr/>
          </p:nvSpPr>
          <p:spPr>
            <a:xfrm>
              <a:off x="0" y="3595336"/>
              <a:ext cx="7178037" cy="2424139"/>
            </a:xfrm>
            <a:prstGeom prst="rect">
              <a:avLst/>
            </a:prstGeom>
            <a:solidFill>
              <a:srgbClr val="000000"/>
            </a:solidFill>
            <a:ln w="12700" cap="flat">
              <a:noFill/>
              <a:miter lim="400000"/>
            </a:ln>
            <a:effectLst/>
          </p:spPr>
          <p:txBody>
            <a:bodyPr wrap="square" lIns="50800" tIns="50800" rIns="50800" bIns="50800" numCol="1" anchor="ctr">
              <a:noAutofit/>
            </a:bodyPr>
            <a:lstStyle/>
            <a:p>
              <a:pPr defTabSz="584200">
                <a:defRPr b="0" sz="2200">
                  <a:latin typeface="+mn-lt"/>
                  <a:ea typeface="+mn-ea"/>
                  <a:cs typeface="+mn-cs"/>
                  <a:sym typeface="Helvetica Neue Medium"/>
                </a:defRPr>
              </a:pPr>
            </a:p>
          </p:txBody>
        </p:sp>
        <p:sp>
          <p:nvSpPr>
            <p:cNvPr id="977" name="Rectangle"/>
            <p:cNvSpPr/>
            <p:nvPr/>
          </p:nvSpPr>
          <p:spPr>
            <a:xfrm>
              <a:off x="0" y="6784343"/>
              <a:ext cx="7178037" cy="2424139"/>
            </a:xfrm>
            <a:prstGeom prst="rect">
              <a:avLst/>
            </a:prstGeom>
            <a:solidFill>
              <a:srgbClr val="000000"/>
            </a:solidFill>
            <a:ln w="12700" cap="flat">
              <a:noFill/>
              <a:miter lim="400000"/>
            </a:ln>
            <a:effectLst/>
          </p:spPr>
          <p:txBody>
            <a:bodyPr wrap="square" lIns="50800" tIns="50800" rIns="50800" bIns="50800" numCol="1" anchor="ctr">
              <a:noAutofit/>
            </a:bodyPr>
            <a:lstStyle/>
            <a:p>
              <a:pPr defTabSz="584200">
                <a:defRPr b="0" sz="2200">
                  <a:latin typeface="+mn-lt"/>
                  <a:ea typeface="+mn-ea"/>
                  <a:cs typeface="+mn-cs"/>
                  <a:sym typeface="Helvetica Neue Medium"/>
                </a:defRPr>
              </a:pPr>
            </a:p>
          </p:txBody>
        </p:sp>
      </p:grpSp>
      <p:sp>
        <p:nvSpPr>
          <p:cNvPr id="97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8" presetID="22" grpId="1" fill="hold">
                                  <p:stCondLst>
                                    <p:cond delay="0"/>
                                  </p:stCondLst>
                                  <p:iterate type="el" backwards="0">
                                    <p:tmAbs val="0"/>
                                  </p:iterate>
                                  <p:childTnLst>
                                    <p:animEffect filter="wipe(left)" transition="out">
                                      <p:cBhvr>
                                        <p:cTn id="6" dur="500" fill="hold"/>
                                        <p:tgtEl>
                                          <p:spTgt spid="978"/>
                                        </p:tgtEl>
                                      </p:cBhvr>
                                    </p:animEffect>
                                    <p:set>
                                      <p:cBhvr>
                                        <p:cTn id="7" fill="hold">
                                          <p:stCondLst>
                                            <p:cond delay="499"/>
                                          </p:stCondLst>
                                        </p:cTn>
                                        <p:tgtEl>
                                          <p:spTgt spid="978"/>
                                        </p:tgtEl>
                                        <p:attrNameLst>
                                          <p:attrName>style.visibility</p:attrName>
                                        </p:attrNameLst>
                                      </p:cBhvr>
                                      <p:to>
                                        <p:strVal val="hidden"/>
                                      </p:to>
                                    </p:set>
                                  </p:childTnLst>
                                </p:cTn>
                              </p:par>
                            </p:childTnLst>
                          </p:cTn>
                        </p:par>
                        <p:par>
                          <p:cTn id="8" fill="hold">
                            <p:stCondLst>
                              <p:cond delay="500"/>
                            </p:stCondLst>
                            <p:childTnLst>
                              <p:par>
                                <p:cTn id="9" presetClass="entr" nodeType="afterEffect" presetSubtype="0" presetID="1" grpId="2" fill="hold">
                                  <p:stCondLst>
                                    <p:cond delay="0"/>
                                  </p:stCondLst>
                                  <p:iterate type="el" backwards="0">
                                    <p:tmAbs val="0"/>
                                  </p:iterate>
                                  <p:childTnLst>
                                    <p:set>
                                      <p:cBhvr>
                                        <p:cTn id="10" fill="hold"/>
                                        <p:tgtEl>
                                          <p:spTgt spid="9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973"/>
                                        </p:tgtEl>
                                        <p:attrNameLst>
                                          <p:attrName>style.visibility</p:attrName>
                                        </p:attrNameLst>
                                      </p:cBhvr>
                                      <p:to>
                                        <p:strVal val="visible"/>
                                      </p:to>
                                    </p:set>
                                  </p:childTnLst>
                                </p:cTn>
                              </p:par>
                            </p:childTnLst>
                          </p:cTn>
                        </p:par>
                        <p:par>
                          <p:cTn id="15" fill="hold">
                            <p:stCondLst>
                              <p:cond delay="0"/>
                            </p:stCondLst>
                            <p:childTnLst>
                              <p:par>
                                <p:cTn id="16" presetClass="emph" nodeType="afterEffect" presetSubtype="0" presetID="35" grpId="4" repeatCount="4000" fill="hold">
                                  <p:stCondLst>
                                    <p:cond delay="0"/>
                                  </p:stCondLst>
                                  <p:childTnLst>
                                    <p:anim calcmode="discrete" valueType="str">
                                      <p:cBhvr>
                                        <p:cTn id="17" dur="500" fill="hold"/>
                                        <p:tgtEl>
                                          <p:spTgt spid="973"/>
                                        </p:tgtEl>
                                        <p:attrNameLst>
                                          <p:attrName>style.visibility</p:attrName>
                                        </p:attrNameLst>
                                      </p:cBhvr>
                                      <p:tavLst>
                                        <p:tav tm="0">
                                          <p:val>
                                            <p:strVal val="hidden"/>
                                          </p:val>
                                        </p:tav>
                                        <p:tav tm="50000">
                                          <p:val>
                                            <p:strVal val="visible"/>
                                          </p:val>
                                        </p:tav>
                                      </p:tavLst>
                                    </p:anim>
                                  </p:childTnLst>
                                </p:cTn>
                              </p:par>
                            </p:childTnLst>
                          </p:cTn>
                        </p:par>
                        <p:par>
                          <p:cTn id="18" fill="hold">
                            <p:stCondLst>
                              <p:cond delay="500"/>
                            </p:stCondLst>
                            <p:childTnLst>
                              <p:par>
                                <p:cTn id="19" presetClass="entr" nodeType="afterEffect" presetSubtype="0" presetID="1" grpId="5" fill="hold">
                                  <p:stCondLst>
                                    <p:cond delay="0"/>
                                  </p:stCondLst>
                                  <p:iterate type="el" backwards="0">
                                    <p:tmAbs val="0"/>
                                  </p:iterate>
                                  <p:childTnLst>
                                    <p:set>
                                      <p:cBhvr>
                                        <p:cTn id="20" fill="hold"/>
                                        <p:tgtEl>
                                          <p:spTgt spid="9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78" grpId="1"/>
      <p:bldP build="whole" bldLvl="1" animBg="1" rev="0" advAuto="0" spid="973" grpId="3"/>
      <p:bldP build="whole" bldLvl="1" animBg="1" rev="0" advAuto="0" spid="973" grpId="4"/>
      <p:bldP build="whole" bldLvl="1" animBg="1" rev="0" advAuto="0" spid="970" grpId="5"/>
      <p:bldP build="whole" bldLvl="1" animBg="1" rev="0" advAuto="0" spid="969" grpId="2"/>
    </p:bldLst>
  </p:timing>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3" name="RPKI validation over…"/>
          <p:cNvSpPr txBox="1"/>
          <p:nvPr>
            <p:ph type="title"/>
          </p:nvPr>
        </p:nvSpPr>
        <p:spPr>
          <a:prstGeom prst="rect">
            <a:avLst/>
          </a:prstGeom>
        </p:spPr>
        <p:txBody>
          <a:bodyPr/>
          <a:lstStyle/>
          <a:p>
            <a:pPr defTabSz="553084">
              <a:defRPr sz="7504"/>
            </a:pPr>
            <a:r>
              <a:t>RPKI validation over </a:t>
            </a:r>
          </a:p>
          <a:p>
            <a:pPr defTabSz="553084">
              <a:defRPr sz="7504"/>
            </a:pPr>
            <a:r>
              <a:t>BGP announcements</a:t>
            </a:r>
          </a:p>
        </p:txBody>
      </p:sp>
      <p:pic>
        <p:nvPicPr>
          <p:cNvPr id="984" name="Image" descr="Image"/>
          <p:cNvPicPr>
            <a:picLocks noChangeAspect="1"/>
          </p:cNvPicPr>
          <p:nvPr/>
        </p:nvPicPr>
        <p:blipFill>
          <a:blip r:embed="rId3">
            <a:extLst/>
          </a:blip>
          <a:stretch>
            <a:fillRect/>
          </a:stretch>
        </p:blipFill>
        <p:spPr>
          <a:xfrm>
            <a:off x="4445000" y="3810000"/>
            <a:ext cx="15240000" cy="7055556"/>
          </a:xfrm>
          <a:prstGeom prst="rect">
            <a:avLst/>
          </a:prstGeom>
          <a:ln w="12700">
            <a:miter lim="400000"/>
          </a:ln>
        </p:spPr>
      </p:pic>
      <p:sp>
        <p:nvSpPr>
          <p:cNvPr id="985" name="Rectangle"/>
          <p:cNvSpPr/>
          <p:nvPr/>
        </p:nvSpPr>
        <p:spPr>
          <a:xfrm>
            <a:off x="7067289" y="4250863"/>
            <a:ext cx="11715488" cy="5025541"/>
          </a:xfrm>
          <a:prstGeom prst="rect">
            <a:avLst/>
          </a:prstGeom>
          <a:ln w="63500">
            <a:solidFill>
              <a:schemeClr val="accent3">
                <a:hueOff val="-365725"/>
                <a:satOff val="-32500"/>
                <a:lumOff val="18235"/>
              </a:schemeClr>
            </a:solidFill>
            <a:prstDash val="sysDot"/>
            <a:miter lim="400000"/>
          </a:ln>
        </p:spPr>
        <p:txBody>
          <a:bodyPr lIns="71437" tIns="71437" rIns="71437" bIns="71437" anchor="ctr"/>
          <a:lstStyle/>
          <a:p>
            <a:pPr>
              <a:defRPr b="0" sz="3000">
                <a:latin typeface="+mn-lt"/>
                <a:ea typeface="+mn-ea"/>
                <a:cs typeface="+mn-cs"/>
                <a:sym typeface="Helvetica Neue Medium"/>
              </a:defRPr>
            </a:pPr>
          </a:p>
        </p:txBody>
      </p:sp>
      <p:grpSp>
        <p:nvGrpSpPr>
          <p:cNvPr id="988" name="Group"/>
          <p:cNvGrpSpPr/>
          <p:nvPr/>
        </p:nvGrpSpPr>
        <p:grpSpPr>
          <a:xfrm>
            <a:off x="4876777" y="11377782"/>
            <a:ext cx="15560743" cy="1190991"/>
            <a:chOff x="0" y="0"/>
            <a:chExt cx="15560742" cy="1190990"/>
          </a:xfrm>
        </p:grpSpPr>
        <p:sp>
          <p:nvSpPr>
            <p:cNvPr id="986" name="Quality of BGP announcements"/>
            <p:cNvSpPr/>
            <p:nvPr/>
          </p:nvSpPr>
          <p:spPr>
            <a:xfrm>
              <a:off x="0" y="0"/>
              <a:ext cx="2992068" cy="1190991"/>
            </a:xfrm>
            <a:prstGeom prst="roundRect">
              <a:avLst>
                <a:gd name="adj" fmla="val 18639"/>
              </a:avLst>
            </a:prstGeom>
            <a:solidFill>
              <a:srgbClr val="00BB00"/>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84200">
                <a:defRPr b="0" sz="2900">
                  <a:latin typeface="Gill Sans"/>
                  <a:ea typeface="Gill Sans"/>
                  <a:cs typeface="Gill Sans"/>
                  <a:sym typeface="Gill Sans"/>
                </a:defRPr>
              </a:lvl1pPr>
            </a:lstStyle>
            <a:p>
              <a:pPr/>
              <a:r>
                <a:t>Quality of BGP announcements</a:t>
              </a:r>
            </a:p>
          </p:txBody>
        </p:sp>
        <p:sp>
          <p:nvSpPr>
            <p:cNvPr id="987" name="Overall percentage of invalid prefixes has been decreasing rapidly"/>
            <p:cNvSpPr txBox="1"/>
            <p:nvPr/>
          </p:nvSpPr>
          <p:spPr>
            <a:xfrm>
              <a:off x="3137847" y="350890"/>
              <a:ext cx="12422896" cy="6358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584200">
                <a:defRPr b="0" sz="3600">
                  <a:solidFill>
                    <a:srgbClr val="FFFB00"/>
                  </a:solidFill>
                  <a:latin typeface="Gill Sans"/>
                  <a:ea typeface="Gill Sans"/>
                  <a:cs typeface="Gill Sans"/>
                  <a:sym typeface="Gill Sans"/>
                </a:defRPr>
              </a:lvl1pPr>
            </a:lstStyle>
            <a:p>
              <a:pPr/>
              <a:r>
                <a:t>Overall percentage of invalid prefixes has been decreasing rapidly</a:t>
              </a:r>
            </a:p>
          </p:txBody>
        </p:sp>
      </p:grpSp>
      <p:sp>
        <p:nvSpPr>
          <p:cNvPr id="98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xit" nodeType="afterEffect" presetSubtype="0" presetID="1" grpId="1" fill="hold">
                                  <p:stCondLst>
                                    <p:cond delay="0"/>
                                  </p:stCondLst>
                                  <p:iterate type="el" backwards="0">
                                    <p:tmAbs val="0"/>
                                  </p:iterate>
                                  <p:childTnLst>
                                    <p:set>
                                      <p:cBhvr>
                                        <p:cTn id="6" fill="hold">
                                          <p:stCondLst>
                                            <p:cond delay="0"/>
                                          </p:stCondLst>
                                        </p:cTn>
                                        <p:tgtEl>
                                          <p:spTgt spid="985"/>
                                        </p:tgtEl>
                                        <p:attrNameLst>
                                          <p:attrName>style.visibility</p:attrName>
                                        </p:attrNameLst>
                                      </p:cBhvr>
                                      <p:to>
                                        <p:strVal val="hidden"/>
                                      </p:to>
                                    </p:set>
                                  </p:childTnLst>
                                </p:cTn>
                              </p:par>
                            </p:childTnLst>
                          </p:cTn>
                        </p:par>
                        <p:par>
                          <p:cTn id="7" fill="hold">
                            <p:stCondLst>
                              <p:cond delay="0"/>
                            </p:stCondLst>
                            <p:childTnLst>
                              <p:par>
                                <p:cTn id="8" presetClass="entr" nodeType="afterEffect" presetID="9" grpId="2" fill="hold">
                                  <p:stCondLst>
                                    <p:cond delay="0"/>
                                  </p:stCondLst>
                                  <p:iterate type="el" backwards="0">
                                    <p:tmAbs val="0"/>
                                  </p:iterate>
                                  <p:childTnLst>
                                    <p:set>
                                      <p:cBhvr>
                                        <p:cTn id="9" fill="hold"/>
                                        <p:tgtEl>
                                          <p:spTgt spid="988"/>
                                        </p:tgtEl>
                                        <p:attrNameLst>
                                          <p:attrName>style.visibility</p:attrName>
                                        </p:attrNameLst>
                                      </p:cBhvr>
                                      <p:to>
                                        <p:strVal val="visible"/>
                                      </p:to>
                                    </p:set>
                                    <p:animEffect filter="dissolve" transition="in">
                                      <p:cBhvr>
                                        <p:cTn id="10" dur="499"/>
                                        <p:tgtEl>
                                          <p:spTgt spid="9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88" grpId="2"/>
      <p:bldP build="whole" bldLvl="1" animBg="1" rev="0" advAuto="0" spid="985" grpId="1"/>
    </p:bldLst>
  </p:timing>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995" name="Group"/>
          <p:cNvGrpSpPr/>
          <p:nvPr/>
        </p:nvGrpSpPr>
        <p:grpSpPr>
          <a:xfrm>
            <a:off x="9920601" y="3926223"/>
            <a:ext cx="6431053" cy="5521221"/>
            <a:chOff x="0" y="0"/>
            <a:chExt cx="6431052" cy="5521219"/>
          </a:xfrm>
        </p:grpSpPr>
        <p:sp>
          <p:nvSpPr>
            <p:cNvPr id="993" name="Cloud"/>
            <p:cNvSpPr/>
            <p:nvPr/>
          </p:nvSpPr>
          <p:spPr>
            <a:xfrm rot="10800000">
              <a:off x="303334" y="1828311"/>
              <a:ext cx="6127719" cy="36929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000000"/>
            </a:solidFill>
            <a:ln w="12700" cap="flat">
              <a:noFill/>
              <a:miter lim="400000"/>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994" name="Cloud"/>
            <p:cNvSpPr/>
            <p:nvPr/>
          </p:nvSpPr>
          <p:spPr>
            <a:xfrm>
              <a:off x="0" y="0"/>
              <a:ext cx="6127719" cy="36929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000000"/>
            </a:solidFill>
            <a:ln w="12700" cap="flat">
              <a:noFill/>
              <a:miter lim="400000"/>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grpSp>
      <p:sp>
        <p:nvSpPr>
          <p:cNvPr id="996" name="Why Covering is not valid?"/>
          <p:cNvSpPr txBox="1"/>
          <p:nvPr>
            <p:ph type="title"/>
          </p:nvPr>
        </p:nvSpPr>
        <p:spPr>
          <a:prstGeom prst="rect">
            <a:avLst/>
          </a:prstGeom>
        </p:spPr>
        <p:txBody>
          <a:bodyPr/>
          <a:lstStyle/>
          <a:p>
            <a:pPr/>
            <a:r>
              <a:t>Why Covering is not valid?</a:t>
            </a:r>
          </a:p>
        </p:txBody>
      </p:sp>
      <p:pic>
        <p:nvPicPr>
          <p:cNvPr id="997" name="Image" descr="Image"/>
          <p:cNvPicPr>
            <a:picLocks noChangeAspect="1"/>
          </p:cNvPicPr>
          <p:nvPr/>
        </p:nvPicPr>
        <p:blipFill>
          <a:blip r:embed="rId2">
            <a:extLst/>
          </a:blip>
          <a:stretch>
            <a:fillRect/>
          </a:stretch>
        </p:blipFill>
        <p:spPr>
          <a:xfrm>
            <a:off x="7062665" y="5913192"/>
            <a:ext cx="2352782" cy="1547284"/>
          </a:xfrm>
          <a:prstGeom prst="rect">
            <a:avLst/>
          </a:prstGeom>
          <a:ln w="12700">
            <a:miter lim="400000"/>
          </a:ln>
        </p:spPr>
      </p:pic>
      <p:sp>
        <p:nvSpPr>
          <p:cNvPr id="998" name="VRPs: 129.21.0.0/16, AS 4385"/>
          <p:cNvSpPr txBox="1"/>
          <p:nvPr/>
        </p:nvSpPr>
        <p:spPr>
          <a:xfrm>
            <a:off x="4001823" y="5192540"/>
            <a:ext cx="5652136"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0"/>
            </a:pPr>
            <a:r>
              <a:t>VRPs: 129.21.0.0/</a:t>
            </a:r>
            <a:r>
              <a:rPr>
                <a:solidFill>
                  <a:schemeClr val="accent3">
                    <a:hueOff val="-365725"/>
                    <a:satOff val="-32500"/>
                    <a:lumOff val="18235"/>
                  </a:schemeClr>
                </a:solidFill>
              </a:rPr>
              <a:t>16</a:t>
            </a:r>
            <a:r>
              <a:t>, AS 4385</a:t>
            </a:r>
          </a:p>
        </p:txBody>
      </p:sp>
      <p:sp>
        <p:nvSpPr>
          <p:cNvPr id="999" name="Line"/>
          <p:cNvSpPr/>
          <p:nvPr/>
        </p:nvSpPr>
        <p:spPr>
          <a:xfrm flipH="1" flipV="1">
            <a:off x="9592581" y="6558084"/>
            <a:ext cx="6431053" cy="1"/>
          </a:xfrm>
          <a:prstGeom prst="line">
            <a:avLst/>
          </a:prstGeom>
          <a:ln w="63500">
            <a:solidFill>
              <a:schemeClr val="accent3">
                <a:hueOff val="-365725"/>
                <a:satOff val="-32500"/>
                <a:lumOff val="18235"/>
              </a:schemeClr>
            </a:solidFill>
            <a:miter lim="400000"/>
            <a:tailEnd type="triangle"/>
          </a:ln>
        </p:spPr>
        <p:txBody>
          <a:bodyPr lIns="71437" tIns="71437" rIns="71437" bIns="71437" anchor="ctr"/>
          <a:lstStyle/>
          <a:p>
            <a:pPr>
              <a:defRPr b="0" sz="3000">
                <a:latin typeface="+mn-lt"/>
                <a:ea typeface="+mn-ea"/>
                <a:cs typeface="+mn-cs"/>
                <a:sym typeface="Helvetica Neue Medium"/>
              </a:defRPr>
            </a:pPr>
          </a:p>
        </p:txBody>
      </p:sp>
      <p:pic>
        <p:nvPicPr>
          <p:cNvPr id="1000" name="Image" descr="Image"/>
          <p:cNvPicPr>
            <a:picLocks noChangeAspect="1"/>
          </p:cNvPicPr>
          <p:nvPr/>
        </p:nvPicPr>
        <p:blipFill>
          <a:blip r:embed="rId2">
            <a:extLst/>
          </a:blip>
          <a:stretch>
            <a:fillRect/>
          </a:stretch>
        </p:blipFill>
        <p:spPr>
          <a:xfrm>
            <a:off x="16856808" y="5784442"/>
            <a:ext cx="2352782" cy="1547285"/>
          </a:xfrm>
          <a:prstGeom prst="rect">
            <a:avLst/>
          </a:prstGeom>
          <a:ln w="12700">
            <a:miter lim="400000"/>
          </a:ln>
        </p:spPr>
      </p:pic>
      <p:sp>
        <p:nvSpPr>
          <p:cNvPr id="1001" name="AS 4385"/>
          <p:cNvSpPr txBox="1"/>
          <p:nvPr/>
        </p:nvSpPr>
        <p:spPr>
          <a:xfrm>
            <a:off x="17183657" y="7442772"/>
            <a:ext cx="1699083" cy="614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vl1pPr>
          </a:lstStyle>
          <a:p>
            <a:pPr/>
            <a:r>
              <a:t>AS 4385</a:t>
            </a:r>
          </a:p>
        </p:txBody>
      </p:sp>
      <p:sp>
        <p:nvSpPr>
          <p:cNvPr id="1002" name="BGP announcement…"/>
          <p:cNvSpPr txBox="1"/>
          <p:nvPr/>
        </p:nvSpPr>
        <p:spPr>
          <a:xfrm>
            <a:off x="10759143" y="5215702"/>
            <a:ext cx="4463822" cy="11216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BGP announcement</a:t>
            </a:r>
          </a:p>
          <a:p>
            <a:pPr>
              <a:defRPr>
                <a:solidFill>
                  <a:schemeClr val="accent3">
                    <a:hueOff val="-365725"/>
                    <a:satOff val="-32500"/>
                    <a:lumOff val="18235"/>
                  </a:schemeClr>
                </a:solidFill>
              </a:defRPr>
            </a:pPr>
            <a:r>
              <a:t>129.21.0.0/16, AS 4385</a:t>
            </a:r>
          </a:p>
        </p:txBody>
      </p:sp>
      <p:sp>
        <p:nvSpPr>
          <p:cNvPr id="1003" name="Line"/>
          <p:cNvSpPr/>
          <p:nvPr/>
        </p:nvSpPr>
        <p:spPr>
          <a:xfrm flipH="1" flipV="1">
            <a:off x="9510295" y="7515565"/>
            <a:ext cx="4301297" cy="1887882"/>
          </a:xfrm>
          <a:prstGeom prst="line">
            <a:avLst/>
          </a:prstGeom>
          <a:ln w="63500">
            <a:solidFill>
              <a:schemeClr val="accent5"/>
            </a:solidFill>
            <a:miter lim="400000"/>
            <a:tailEnd type="triangle"/>
          </a:ln>
        </p:spPr>
        <p:txBody>
          <a:bodyPr lIns="71437" tIns="71437" rIns="71437" bIns="71437" anchor="ctr"/>
          <a:lstStyle/>
          <a:p>
            <a:pPr>
              <a:defRPr b="0" sz="3000">
                <a:latin typeface="+mn-lt"/>
                <a:ea typeface="+mn-ea"/>
                <a:cs typeface="+mn-cs"/>
                <a:sym typeface="Helvetica Neue Medium"/>
              </a:defRPr>
            </a:pPr>
          </a:p>
        </p:txBody>
      </p:sp>
      <p:pic>
        <p:nvPicPr>
          <p:cNvPr id="1004" name="Image" descr="Image"/>
          <p:cNvPicPr>
            <a:picLocks noChangeAspect="1"/>
          </p:cNvPicPr>
          <p:nvPr/>
        </p:nvPicPr>
        <p:blipFill>
          <a:blip r:embed="rId2">
            <a:extLst/>
          </a:blip>
          <a:stretch>
            <a:fillRect/>
          </a:stretch>
        </p:blipFill>
        <p:spPr>
          <a:xfrm>
            <a:off x="14659219" y="9856082"/>
            <a:ext cx="2352783" cy="1547284"/>
          </a:xfrm>
          <a:prstGeom prst="rect">
            <a:avLst/>
          </a:prstGeom>
          <a:ln w="12700">
            <a:miter lim="400000"/>
          </a:ln>
        </p:spPr>
      </p:pic>
      <p:pic>
        <p:nvPicPr>
          <p:cNvPr id="1005" name="Image" descr="Image"/>
          <p:cNvPicPr>
            <a:picLocks noChangeAspect="1"/>
          </p:cNvPicPr>
          <p:nvPr/>
        </p:nvPicPr>
        <p:blipFill>
          <a:blip r:embed="rId3">
            <a:extLst/>
          </a:blip>
          <a:stretch>
            <a:fillRect/>
          </a:stretch>
        </p:blipFill>
        <p:spPr>
          <a:xfrm>
            <a:off x="13934341" y="8775005"/>
            <a:ext cx="1699083" cy="1757546"/>
          </a:xfrm>
          <a:prstGeom prst="rect">
            <a:avLst/>
          </a:prstGeom>
          <a:ln w="12700">
            <a:miter lim="400000"/>
          </a:ln>
        </p:spPr>
      </p:pic>
      <p:sp>
        <p:nvSpPr>
          <p:cNvPr id="1006" name="BGP announcement…"/>
          <p:cNvSpPr txBox="1"/>
          <p:nvPr/>
        </p:nvSpPr>
        <p:spPr>
          <a:xfrm>
            <a:off x="8199886" y="9584104"/>
            <a:ext cx="5932552" cy="11216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BGP announcement</a:t>
            </a:r>
          </a:p>
          <a:p>
            <a:pPr>
              <a:defRPr>
                <a:solidFill>
                  <a:schemeClr val="accent5"/>
                </a:solidFill>
              </a:defRPr>
            </a:pPr>
            <a:r>
              <a:t>129.21.240.0/20, AS 2231 4385</a:t>
            </a:r>
          </a:p>
        </p:txBody>
      </p:sp>
      <p:sp>
        <p:nvSpPr>
          <p:cNvPr id="1007" name="AS 2231"/>
          <p:cNvSpPr txBox="1"/>
          <p:nvPr/>
        </p:nvSpPr>
        <p:spPr>
          <a:xfrm>
            <a:off x="15121372" y="11463704"/>
            <a:ext cx="1699083"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vl1pPr>
          </a:lstStyle>
          <a:p>
            <a:pPr/>
            <a:r>
              <a:t>AS 2231</a:t>
            </a:r>
          </a:p>
        </p:txBody>
      </p:sp>
      <p:sp>
        <p:nvSpPr>
          <p:cNvPr id="1008" name="Dingbat X"/>
          <p:cNvSpPr/>
          <p:nvPr/>
        </p:nvSpPr>
        <p:spPr>
          <a:xfrm>
            <a:off x="8931957" y="6924074"/>
            <a:ext cx="718872" cy="849469"/>
          </a:xfrm>
          <a:custGeom>
            <a:avLst/>
            <a:gdLst/>
            <a:ahLst/>
            <a:cxnLst>
              <a:cxn ang="0">
                <a:pos x="wd2" y="hd2"/>
              </a:cxn>
              <a:cxn ang="5400000">
                <a:pos x="wd2" y="hd2"/>
              </a:cxn>
              <a:cxn ang="10800000">
                <a:pos x="wd2" y="hd2"/>
              </a:cxn>
              <a:cxn ang="16200000">
                <a:pos x="wd2" y="hd2"/>
              </a:cxn>
            </a:cxnLst>
            <a:rect l="0" t="0" r="r" b="b"/>
            <a:pathLst>
              <a:path w="21484" h="21548" fill="norm" stroke="1"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chemeClr val="accent5"/>
          </a:solidFill>
          <a:ln w="12700">
            <a:miter lim="400000"/>
          </a:ln>
        </p:spPr>
        <p:txBody>
          <a:bodyPr lIns="71437" tIns="71437" rIns="71437" bIns="71437" anchor="ctr"/>
          <a:lstStyle/>
          <a:p>
            <a:pPr>
              <a:defRPr b="0" sz="3000">
                <a:latin typeface="+mn-lt"/>
                <a:ea typeface="+mn-ea"/>
                <a:cs typeface="+mn-cs"/>
                <a:sym typeface="Helvetica Neue Medium"/>
              </a:defRPr>
            </a:pPr>
          </a:p>
        </p:txBody>
      </p:sp>
      <p:sp>
        <p:nvSpPr>
          <p:cNvPr id="100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1" name="Traffic from the “other” category"/>
          <p:cNvSpPr txBox="1"/>
          <p:nvPr>
            <p:ph type="title"/>
          </p:nvPr>
        </p:nvSpPr>
        <p:spPr>
          <a:prstGeom prst="rect">
            <a:avLst/>
          </a:prstGeom>
        </p:spPr>
        <p:txBody>
          <a:bodyPr/>
          <a:lstStyle/>
          <a:p>
            <a:pPr/>
            <a:r>
              <a:t>Traffic from the “other” category</a:t>
            </a:r>
          </a:p>
        </p:txBody>
      </p:sp>
      <p:pic>
        <p:nvPicPr>
          <p:cNvPr id="1012" name="Image" descr="Image"/>
          <p:cNvPicPr>
            <a:picLocks noChangeAspect="1"/>
          </p:cNvPicPr>
          <p:nvPr/>
        </p:nvPicPr>
        <p:blipFill>
          <a:blip r:embed="rId3">
            <a:extLst/>
          </a:blip>
          <a:stretch>
            <a:fillRect/>
          </a:stretch>
        </p:blipFill>
        <p:spPr>
          <a:xfrm>
            <a:off x="4572000" y="3914832"/>
            <a:ext cx="15240000" cy="7055556"/>
          </a:xfrm>
          <a:prstGeom prst="rect">
            <a:avLst/>
          </a:prstGeom>
          <a:ln w="12700">
            <a:miter lim="400000"/>
          </a:ln>
        </p:spPr>
      </p:pic>
      <p:grpSp>
        <p:nvGrpSpPr>
          <p:cNvPr id="1015" name="Group"/>
          <p:cNvGrpSpPr/>
          <p:nvPr/>
        </p:nvGrpSpPr>
        <p:grpSpPr>
          <a:xfrm>
            <a:off x="5141054" y="11332256"/>
            <a:ext cx="15098258" cy="1210090"/>
            <a:chOff x="0" y="0"/>
            <a:chExt cx="15098256" cy="1210088"/>
          </a:xfrm>
        </p:grpSpPr>
        <p:sp>
          <p:nvSpPr>
            <p:cNvPr id="1013" name="Amount of…"/>
            <p:cNvSpPr/>
            <p:nvPr/>
          </p:nvSpPr>
          <p:spPr>
            <a:xfrm>
              <a:off x="0" y="19098"/>
              <a:ext cx="2613614" cy="1190991"/>
            </a:xfrm>
            <a:prstGeom prst="roundRect">
              <a:avLst>
                <a:gd name="adj" fmla="val 18639"/>
              </a:avLst>
            </a:prstGeom>
            <a:solidFill>
              <a:srgbClr val="00BB00"/>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defTabSz="584200">
                <a:defRPr b="0" sz="2900">
                  <a:latin typeface="Gill Sans"/>
                  <a:ea typeface="Gill Sans"/>
                  <a:cs typeface="Gill Sans"/>
                  <a:sym typeface="Gill Sans"/>
                </a:defRPr>
              </a:pPr>
              <a:r>
                <a:t>Amount of </a:t>
              </a:r>
            </a:p>
            <a:p>
              <a:pPr defTabSz="584200">
                <a:defRPr b="0" sz="2900">
                  <a:latin typeface="Gill Sans"/>
                  <a:ea typeface="Gill Sans"/>
                  <a:cs typeface="Gill Sans"/>
                  <a:sym typeface="Gill Sans"/>
                </a:defRPr>
              </a:pPr>
              <a:r>
                <a:t>Traffic</a:t>
              </a:r>
            </a:p>
          </p:txBody>
        </p:sp>
        <p:sp>
          <p:nvSpPr>
            <p:cNvPr id="1014" name="The portion of all HTTP/S traffic coming from the other category is very small (less than 0.3%)"/>
            <p:cNvSpPr txBox="1"/>
            <p:nvPr/>
          </p:nvSpPr>
          <p:spPr>
            <a:xfrm>
              <a:off x="2675362" y="0"/>
              <a:ext cx="12422895" cy="11445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584200">
                <a:defRPr b="0" sz="3600">
                  <a:solidFill>
                    <a:srgbClr val="FFFB00"/>
                  </a:solidFill>
                  <a:latin typeface="Gill Sans"/>
                  <a:ea typeface="Gill Sans"/>
                  <a:cs typeface="Gill Sans"/>
                  <a:sym typeface="Gill Sans"/>
                </a:defRPr>
              </a:lvl1pPr>
            </a:lstStyle>
            <a:p>
              <a:pPr/>
              <a:r>
                <a:t>The portion of all HTTP/S traffic coming from the other category is very small (less than 0.3%)</a:t>
              </a:r>
            </a:p>
          </p:txBody>
        </p:sp>
      </p:grpSp>
      <p:sp>
        <p:nvSpPr>
          <p:cNvPr id="101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015"/>
                                        </p:tgtEl>
                                        <p:attrNameLst>
                                          <p:attrName>style.visibility</p:attrName>
                                        </p:attrNameLst>
                                      </p:cBhvr>
                                      <p:to>
                                        <p:strVal val="visible"/>
                                      </p:to>
                                    </p:set>
                                    <p:animEffect filter="dissolve" transition="in">
                                      <p:cBhvr>
                                        <p:cTn id="7" dur="499"/>
                                        <p:tgtEl>
                                          <p:spTgt spid="10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15" grpId="1"/>
    </p:bldLst>
  </p:timing>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0" name="How a Router Uses RPKI"/>
          <p:cNvSpPr txBox="1"/>
          <p:nvPr>
            <p:ph type="title"/>
          </p:nvPr>
        </p:nvSpPr>
        <p:spPr>
          <a:prstGeom prst="rect">
            <a:avLst/>
          </a:prstGeom>
        </p:spPr>
        <p:txBody>
          <a:bodyPr/>
          <a:lstStyle/>
          <a:p>
            <a:pPr/>
            <a:r>
              <a:t>How a Router Uses RPKI</a:t>
            </a:r>
          </a:p>
        </p:txBody>
      </p:sp>
      <p:sp>
        <p:nvSpPr>
          <p:cNvPr id="1021" name="AFRINIC"/>
          <p:cNvSpPr/>
          <p:nvPr/>
        </p:nvSpPr>
        <p:spPr>
          <a:xfrm>
            <a:off x="3909414" y="3832396"/>
            <a:ext cx="2140903" cy="1101899"/>
          </a:xfrm>
          <a:prstGeom prst="roundRect">
            <a:avLst>
              <a:gd name="adj" fmla="val 16101"/>
            </a:avLst>
          </a:prstGeom>
          <a:ln w="63500">
            <a:solidFill>
              <a:srgbClr val="FFFFFF"/>
            </a:solidFill>
            <a:miter lim="400000"/>
          </a:ln>
          <a:extLst>
            <a:ext uri="{C572A759-6A51-4108-AA02-DFA0A04FC94B}">
              <ma14:wrappingTextBoxFlag xmlns:ma14="http://schemas.microsoft.com/office/mac/drawingml/2011/main" val="1"/>
            </a:ext>
          </a:extLst>
        </p:spPr>
        <p:txBody>
          <a:bodyPr lIns="71437" tIns="71437" rIns="71437" bIns="71437" anchor="ctr"/>
          <a:lstStyle/>
          <a:p>
            <a:pPr lvl="1" indent="0">
              <a:defRPr b="0" sz="3000">
                <a:latin typeface="+mn-lt"/>
                <a:ea typeface="+mn-ea"/>
                <a:cs typeface="+mn-cs"/>
                <a:sym typeface="Helvetica Neue Medium"/>
              </a:defRPr>
            </a:pPr>
            <a:r>
              <a:t>AFRINIC</a:t>
            </a:r>
          </a:p>
        </p:txBody>
      </p:sp>
      <p:sp>
        <p:nvSpPr>
          <p:cNvPr id="1022" name="Anchor"/>
          <p:cNvSpPr/>
          <p:nvPr/>
        </p:nvSpPr>
        <p:spPr>
          <a:xfrm rot="18900000">
            <a:off x="3713517" y="3267960"/>
            <a:ext cx="664936" cy="776721"/>
          </a:xfrm>
          <a:custGeom>
            <a:avLst/>
            <a:gdLst/>
            <a:ahLst/>
            <a:cxnLst>
              <a:cxn ang="0">
                <a:pos x="wd2" y="hd2"/>
              </a:cxn>
              <a:cxn ang="5400000">
                <a:pos x="wd2" y="hd2"/>
              </a:cxn>
              <a:cxn ang="10800000">
                <a:pos x="wd2" y="hd2"/>
              </a:cxn>
              <a:cxn ang="16200000">
                <a:pos x="wd2" y="hd2"/>
              </a:cxn>
            </a:cxnLst>
            <a:rect l="0" t="0" r="r" b="b"/>
            <a:pathLst>
              <a:path w="21556" h="21563" fill="norm" stroke="1" extrusionOk="0">
                <a:moveTo>
                  <a:pt x="10536" y="11"/>
                </a:moveTo>
                <a:cubicBezTo>
                  <a:pt x="9380" y="118"/>
                  <a:pt x="8481" y="954"/>
                  <a:pt x="8481" y="1967"/>
                </a:cubicBezTo>
                <a:cubicBezTo>
                  <a:pt x="8481" y="2667"/>
                  <a:pt x="8908" y="3281"/>
                  <a:pt x="9556" y="3631"/>
                </a:cubicBezTo>
                <a:cubicBezTo>
                  <a:pt x="9876" y="3804"/>
                  <a:pt x="10045" y="4127"/>
                  <a:pt x="10008" y="4456"/>
                </a:cubicBezTo>
                <a:lnTo>
                  <a:pt x="9959" y="4907"/>
                </a:lnTo>
                <a:cubicBezTo>
                  <a:pt x="9864" y="5122"/>
                  <a:pt x="9618" y="5269"/>
                  <a:pt x="9347" y="5269"/>
                </a:cubicBezTo>
                <a:lnTo>
                  <a:pt x="6486" y="5269"/>
                </a:lnTo>
                <a:cubicBezTo>
                  <a:pt x="6348" y="5269"/>
                  <a:pt x="6216" y="5209"/>
                  <a:pt x="6134" y="5112"/>
                </a:cubicBezTo>
                <a:cubicBezTo>
                  <a:pt x="5958" y="4891"/>
                  <a:pt x="5662" y="4752"/>
                  <a:pt x="5323" y="4757"/>
                </a:cubicBezTo>
                <a:cubicBezTo>
                  <a:pt x="4813" y="4762"/>
                  <a:pt x="4386" y="5134"/>
                  <a:pt x="4380" y="5570"/>
                </a:cubicBezTo>
                <a:cubicBezTo>
                  <a:pt x="4373" y="6033"/>
                  <a:pt x="4808" y="6405"/>
                  <a:pt x="5342" y="6405"/>
                </a:cubicBezTo>
                <a:cubicBezTo>
                  <a:pt x="5563" y="6405"/>
                  <a:pt x="5770" y="6341"/>
                  <a:pt x="5934" y="6233"/>
                </a:cubicBezTo>
                <a:cubicBezTo>
                  <a:pt x="6066" y="6147"/>
                  <a:pt x="6241" y="6120"/>
                  <a:pt x="6392" y="6179"/>
                </a:cubicBezTo>
                <a:lnTo>
                  <a:pt x="9273" y="7298"/>
                </a:lnTo>
                <a:cubicBezTo>
                  <a:pt x="9612" y="7428"/>
                  <a:pt x="9820" y="7724"/>
                  <a:pt x="9801" y="8042"/>
                </a:cubicBezTo>
                <a:cubicBezTo>
                  <a:pt x="9688" y="9695"/>
                  <a:pt x="9342" y="14823"/>
                  <a:pt x="9110" y="17165"/>
                </a:cubicBezTo>
                <a:cubicBezTo>
                  <a:pt x="9072" y="17531"/>
                  <a:pt x="8700" y="17805"/>
                  <a:pt x="8272" y="17778"/>
                </a:cubicBezTo>
                <a:cubicBezTo>
                  <a:pt x="5090" y="17562"/>
                  <a:pt x="3191" y="16033"/>
                  <a:pt x="2310" y="15085"/>
                </a:cubicBezTo>
                <a:cubicBezTo>
                  <a:pt x="2228" y="14999"/>
                  <a:pt x="2273" y="14865"/>
                  <a:pt x="2399" y="14828"/>
                </a:cubicBezTo>
                <a:lnTo>
                  <a:pt x="3096" y="14612"/>
                </a:lnTo>
                <a:cubicBezTo>
                  <a:pt x="3235" y="14569"/>
                  <a:pt x="3272" y="14412"/>
                  <a:pt x="3159" y="14326"/>
                </a:cubicBezTo>
                <a:lnTo>
                  <a:pt x="2010" y="13491"/>
                </a:lnTo>
                <a:lnTo>
                  <a:pt x="858" y="12657"/>
                </a:lnTo>
                <a:cubicBezTo>
                  <a:pt x="745" y="12576"/>
                  <a:pt x="569" y="12630"/>
                  <a:pt x="544" y="12754"/>
                </a:cubicBezTo>
                <a:lnTo>
                  <a:pt x="274" y="14025"/>
                </a:lnTo>
                <a:lnTo>
                  <a:pt x="3" y="15295"/>
                </a:lnTo>
                <a:cubicBezTo>
                  <a:pt x="-22" y="15419"/>
                  <a:pt x="116" y="15527"/>
                  <a:pt x="261" y="15484"/>
                </a:cubicBezTo>
                <a:lnTo>
                  <a:pt x="1053" y="15242"/>
                </a:lnTo>
                <a:cubicBezTo>
                  <a:pt x="1153" y="15209"/>
                  <a:pt x="1260" y="15258"/>
                  <a:pt x="1298" y="15339"/>
                </a:cubicBezTo>
                <a:cubicBezTo>
                  <a:pt x="2682" y="18414"/>
                  <a:pt x="6638" y="19679"/>
                  <a:pt x="8449" y="20336"/>
                </a:cubicBezTo>
                <a:cubicBezTo>
                  <a:pt x="9172" y="20600"/>
                  <a:pt x="9757" y="20935"/>
                  <a:pt x="10216" y="21258"/>
                </a:cubicBezTo>
                <a:cubicBezTo>
                  <a:pt x="10317" y="21328"/>
                  <a:pt x="10411" y="21397"/>
                  <a:pt x="10499" y="21467"/>
                </a:cubicBezTo>
                <a:cubicBezTo>
                  <a:pt x="10669" y="21596"/>
                  <a:pt x="10921" y="21596"/>
                  <a:pt x="11090" y="21467"/>
                </a:cubicBezTo>
                <a:cubicBezTo>
                  <a:pt x="11178" y="21397"/>
                  <a:pt x="11273" y="21328"/>
                  <a:pt x="11373" y="21258"/>
                </a:cubicBezTo>
                <a:cubicBezTo>
                  <a:pt x="11832" y="20935"/>
                  <a:pt x="12423" y="20594"/>
                  <a:pt x="13140" y="20336"/>
                </a:cubicBezTo>
                <a:cubicBezTo>
                  <a:pt x="14951" y="19679"/>
                  <a:pt x="18906" y="18420"/>
                  <a:pt x="20289" y="15339"/>
                </a:cubicBezTo>
                <a:cubicBezTo>
                  <a:pt x="20327" y="15253"/>
                  <a:pt x="20434" y="15209"/>
                  <a:pt x="20535" y="15242"/>
                </a:cubicBezTo>
                <a:lnTo>
                  <a:pt x="21327" y="15484"/>
                </a:lnTo>
                <a:cubicBezTo>
                  <a:pt x="21440" y="15522"/>
                  <a:pt x="21578" y="15419"/>
                  <a:pt x="21553" y="15295"/>
                </a:cubicBezTo>
                <a:lnTo>
                  <a:pt x="21284" y="14025"/>
                </a:lnTo>
                <a:lnTo>
                  <a:pt x="21012" y="12754"/>
                </a:lnTo>
                <a:cubicBezTo>
                  <a:pt x="20987" y="12630"/>
                  <a:pt x="20811" y="12576"/>
                  <a:pt x="20698" y="12657"/>
                </a:cubicBezTo>
                <a:lnTo>
                  <a:pt x="19548" y="13491"/>
                </a:lnTo>
                <a:lnTo>
                  <a:pt x="18397" y="14326"/>
                </a:lnTo>
                <a:cubicBezTo>
                  <a:pt x="18284" y="14407"/>
                  <a:pt x="18315" y="14569"/>
                  <a:pt x="18460" y="14612"/>
                </a:cubicBezTo>
                <a:lnTo>
                  <a:pt x="19157" y="14828"/>
                </a:lnTo>
                <a:cubicBezTo>
                  <a:pt x="19283" y="14865"/>
                  <a:pt x="19328" y="14999"/>
                  <a:pt x="19246" y="15085"/>
                </a:cubicBezTo>
                <a:cubicBezTo>
                  <a:pt x="18359" y="16033"/>
                  <a:pt x="16459" y="17557"/>
                  <a:pt x="13284" y="17778"/>
                </a:cubicBezTo>
                <a:cubicBezTo>
                  <a:pt x="12856" y="17805"/>
                  <a:pt x="12480" y="17531"/>
                  <a:pt x="12448" y="17165"/>
                </a:cubicBezTo>
                <a:cubicBezTo>
                  <a:pt x="12216" y="14817"/>
                  <a:pt x="11864" y="9695"/>
                  <a:pt x="11757" y="8042"/>
                </a:cubicBezTo>
                <a:cubicBezTo>
                  <a:pt x="11738" y="7724"/>
                  <a:pt x="11946" y="7428"/>
                  <a:pt x="12285" y="7298"/>
                </a:cubicBezTo>
                <a:lnTo>
                  <a:pt x="15178" y="6172"/>
                </a:lnTo>
                <a:cubicBezTo>
                  <a:pt x="15323" y="6119"/>
                  <a:pt x="15485" y="6140"/>
                  <a:pt x="15610" y="6226"/>
                </a:cubicBezTo>
                <a:cubicBezTo>
                  <a:pt x="15818" y="6372"/>
                  <a:pt x="16102" y="6442"/>
                  <a:pt x="16404" y="6388"/>
                </a:cubicBezTo>
                <a:cubicBezTo>
                  <a:pt x="16781" y="6323"/>
                  <a:pt x="17083" y="6066"/>
                  <a:pt x="17159" y="5748"/>
                </a:cubicBezTo>
                <a:cubicBezTo>
                  <a:pt x="17278" y="5221"/>
                  <a:pt x="16807" y="4757"/>
                  <a:pt x="16216" y="4757"/>
                </a:cubicBezTo>
                <a:cubicBezTo>
                  <a:pt x="15889" y="4757"/>
                  <a:pt x="15606" y="4897"/>
                  <a:pt x="15429" y="5107"/>
                </a:cubicBezTo>
                <a:cubicBezTo>
                  <a:pt x="15348" y="5209"/>
                  <a:pt x="15214" y="5269"/>
                  <a:pt x="15076" y="5269"/>
                </a:cubicBezTo>
                <a:lnTo>
                  <a:pt x="12215" y="5269"/>
                </a:lnTo>
                <a:cubicBezTo>
                  <a:pt x="11944" y="5269"/>
                  <a:pt x="11700" y="5122"/>
                  <a:pt x="11605" y="4907"/>
                </a:cubicBezTo>
                <a:lnTo>
                  <a:pt x="11554" y="4434"/>
                </a:lnTo>
                <a:cubicBezTo>
                  <a:pt x="11516" y="4116"/>
                  <a:pt x="11688" y="3803"/>
                  <a:pt x="12002" y="3636"/>
                </a:cubicBezTo>
                <a:cubicBezTo>
                  <a:pt x="12732" y="3248"/>
                  <a:pt x="13183" y="2517"/>
                  <a:pt x="13063" y="1709"/>
                </a:cubicBezTo>
                <a:cubicBezTo>
                  <a:pt x="12931" y="821"/>
                  <a:pt x="12083" y="110"/>
                  <a:pt x="11045" y="13"/>
                </a:cubicBezTo>
                <a:cubicBezTo>
                  <a:pt x="10872" y="-3"/>
                  <a:pt x="10701" y="-4"/>
                  <a:pt x="10536" y="11"/>
                </a:cubicBezTo>
                <a:close/>
                <a:moveTo>
                  <a:pt x="10762" y="1095"/>
                </a:moveTo>
                <a:cubicBezTo>
                  <a:pt x="11328" y="1095"/>
                  <a:pt x="11782" y="1482"/>
                  <a:pt x="11782" y="1967"/>
                </a:cubicBezTo>
                <a:cubicBezTo>
                  <a:pt x="11782" y="2451"/>
                  <a:pt x="11322" y="2840"/>
                  <a:pt x="10762" y="2840"/>
                </a:cubicBezTo>
                <a:cubicBezTo>
                  <a:pt x="10203" y="2840"/>
                  <a:pt x="9744" y="2451"/>
                  <a:pt x="9744" y="1967"/>
                </a:cubicBezTo>
                <a:cubicBezTo>
                  <a:pt x="9744" y="1482"/>
                  <a:pt x="10196" y="1095"/>
                  <a:pt x="10762" y="1095"/>
                </a:cubicBezTo>
                <a:close/>
              </a:path>
            </a:pathLst>
          </a:custGeom>
          <a:solidFill>
            <a:srgbClr val="FFFFFF"/>
          </a:solidFill>
          <a:ln w="12700">
            <a:miter lim="400000"/>
          </a:ln>
        </p:spPr>
        <p:txBody>
          <a:bodyPr lIns="71437" tIns="71437" rIns="71437" bIns="71437" anchor="ctr"/>
          <a:lstStyle/>
          <a:p>
            <a:pPr>
              <a:defRPr b="0" sz="3000">
                <a:solidFill>
                  <a:srgbClr val="000000"/>
                </a:solidFill>
                <a:latin typeface="+mn-lt"/>
                <a:ea typeface="+mn-ea"/>
                <a:cs typeface="+mn-cs"/>
                <a:sym typeface="Helvetica Neue Medium"/>
              </a:defRPr>
            </a:pPr>
          </a:p>
        </p:txBody>
      </p:sp>
      <p:sp>
        <p:nvSpPr>
          <p:cNvPr id="1023" name="Coins"/>
          <p:cNvSpPr/>
          <p:nvPr/>
        </p:nvSpPr>
        <p:spPr>
          <a:xfrm>
            <a:off x="5702797" y="4599307"/>
            <a:ext cx="599922" cy="6017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0"/>
                </a:moveTo>
                <a:cubicBezTo>
                  <a:pt x="7949" y="0"/>
                  <a:pt x="5266" y="392"/>
                  <a:pt x="3255" y="1111"/>
                </a:cubicBezTo>
                <a:cubicBezTo>
                  <a:pt x="1360" y="1787"/>
                  <a:pt x="273" y="2685"/>
                  <a:pt x="273" y="3572"/>
                </a:cubicBezTo>
                <a:cubicBezTo>
                  <a:pt x="273" y="4460"/>
                  <a:pt x="1360" y="5360"/>
                  <a:pt x="3255" y="6035"/>
                </a:cubicBezTo>
                <a:cubicBezTo>
                  <a:pt x="5266" y="6749"/>
                  <a:pt x="7949" y="7147"/>
                  <a:pt x="10801" y="7147"/>
                </a:cubicBezTo>
                <a:cubicBezTo>
                  <a:pt x="13652" y="7147"/>
                  <a:pt x="16334" y="6754"/>
                  <a:pt x="18345" y="6035"/>
                </a:cubicBezTo>
                <a:cubicBezTo>
                  <a:pt x="20240" y="5360"/>
                  <a:pt x="21327" y="4460"/>
                  <a:pt x="21327" y="3572"/>
                </a:cubicBezTo>
                <a:cubicBezTo>
                  <a:pt x="21327" y="2685"/>
                  <a:pt x="20240" y="1787"/>
                  <a:pt x="18345" y="1111"/>
                </a:cubicBezTo>
                <a:cubicBezTo>
                  <a:pt x="16334" y="398"/>
                  <a:pt x="13652" y="0"/>
                  <a:pt x="10801" y="0"/>
                </a:cubicBezTo>
                <a:close/>
                <a:moveTo>
                  <a:pt x="12" y="4505"/>
                </a:moveTo>
                <a:lnTo>
                  <a:pt x="12" y="5914"/>
                </a:lnTo>
                <a:cubicBezTo>
                  <a:pt x="12" y="8033"/>
                  <a:pt x="4846" y="9754"/>
                  <a:pt x="10811" y="9754"/>
                </a:cubicBezTo>
                <a:cubicBezTo>
                  <a:pt x="16776" y="9754"/>
                  <a:pt x="21600" y="8039"/>
                  <a:pt x="21600" y="5914"/>
                </a:cubicBezTo>
                <a:lnTo>
                  <a:pt x="21600" y="4505"/>
                </a:lnTo>
                <a:cubicBezTo>
                  <a:pt x="21136" y="5284"/>
                  <a:pt x="20088" y="5991"/>
                  <a:pt x="18531" y="6541"/>
                </a:cubicBezTo>
                <a:cubicBezTo>
                  <a:pt x="16460" y="7276"/>
                  <a:pt x="13718" y="7679"/>
                  <a:pt x="10806" y="7679"/>
                </a:cubicBezTo>
                <a:cubicBezTo>
                  <a:pt x="7894" y="7679"/>
                  <a:pt x="5146" y="7276"/>
                  <a:pt x="3081" y="6541"/>
                </a:cubicBezTo>
                <a:cubicBezTo>
                  <a:pt x="1524" y="5985"/>
                  <a:pt x="476" y="5284"/>
                  <a:pt x="12" y="4505"/>
                </a:cubicBezTo>
                <a:close/>
                <a:moveTo>
                  <a:pt x="0" y="7320"/>
                </a:moveTo>
                <a:lnTo>
                  <a:pt x="0" y="8284"/>
                </a:lnTo>
                <a:cubicBezTo>
                  <a:pt x="0" y="10402"/>
                  <a:pt x="4836" y="12123"/>
                  <a:pt x="10801" y="12123"/>
                </a:cubicBezTo>
                <a:cubicBezTo>
                  <a:pt x="16766" y="12123"/>
                  <a:pt x="21600" y="10408"/>
                  <a:pt x="21600" y="8284"/>
                </a:cubicBezTo>
                <a:lnTo>
                  <a:pt x="21600" y="7320"/>
                </a:lnTo>
                <a:cubicBezTo>
                  <a:pt x="21458" y="7495"/>
                  <a:pt x="21295" y="7664"/>
                  <a:pt x="21098" y="7827"/>
                </a:cubicBezTo>
                <a:cubicBezTo>
                  <a:pt x="20508" y="8329"/>
                  <a:pt x="19672" y="8769"/>
                  <a:pt x="18618" y="9145"/>
                </a:cubicBezTo>
                <a:cubicBezTo>
                  <a:pt x="16520" y="9891"/>
                  <a:pt x="13745" y="10299"/>
                  <a:pt x="10801" y="10299"/>
                </a:cubicBezTo>
                <a:cubicBezTo>
                  <a:pt x="7856" y="10299"/>
                  <a:pt x="5080" y="9891"/>
                  <a:pt x="2982" y="9145"/>
                </a:cubicBezTo>
                <a:cubicBezTo>
                  <a:pt x="1928" y="8769"/>
                  <a:pt x="1099" y="8329"/>
                  <a:pt x="504" y="7827"/>
                </a:cubicBezTo>
                <a:cubicBezTo>
                  <a:pt x="307" y="7664"/>
                  <a:pt x="142" y="7495"/>
                  <a:pt x="0" y="7320"/>
                </a:cubicBezTo>
                <a:close/>
                <a:moveTo>
                  <a:pt x="0" y="9689"/>
                </a:moveTo>
                <a:lnTo>
                  <a:pt x="0" y="10653"/>
                </a:lnTo>
                <a:cubicBezTo>
                  <a:pt x="0" y="12771"/>
                  <a:pt x="4836" y="14492"/>
                  <a:pt x="10801" y="14492"/>
                </a:cubicBezTo>
                <a:cubicBezTo>
                  <a:pt x="16766" y="14492"/>
                  <a:pt x="21600" y="12777"/>
                  <a:pt x="21600" y="10653"/>
                </a:cubicBezTo>
                <a:lnTo>
                  <a:pt x="21600" y="9689"/>
                </a:lnTo>
                <a:cubicBezTo>
                  <a:pt x="21458" y="9864"/>
                  <a:pt x="21295" y="10033"/>
                  <a:pt x="21098" y="10197"/>
                </a:cubicBezTo>
                <a:cubicBezTo>
                  <a:pt x="20508" y="10698"/>
                  <a:pt x="19672" y="11138"/>
                  <a:pt x="18618" y="11514"/>
                </a:cubicBezTo>
                <a:cubicBezTo>
                  <a:pt x="16520" y="12260"/>
                  <a:pt x="13745" y="12668"/>
                  <a:pt x="10801" y="12668"/>
                </a:cubicBezTo>
                <a:cubicBezTo>
                  <a:pt x="7856" y="12668"/>
                  <a:pt x="5080" y="12260"/>
                  <a:pt x="2982" y="11514"/>
                </a:cubicBezTo>
                <a:cubicBezTo>
                  <a:pt x="1928" y="11138"/>
                  <a:pt x="1099" y="10698"/>
                  <a:pt x="504" y="10197"/>
                </a:cubicBezTo>
                <a:cubicBezTo>
                  <a:pt x="307" y="10033"/>
                  <a:pt x="142" y="9864"/>
                  <a:pt x="0" y="9689"/>
                </a:cubicBezTo>
                <a:close/>
                <a:moveTo>
                  <a:pt x="0" y="12059"/>
                </a:moveTo>
                <a:lnTo>
                  <a:pt x="0" y="13022"/>
                </a:lnTo>
                <a:cubicBezTo>
                  <a:pt x="0" y="15141"/>
                  <a:pt x="4836" y="16862"/>
                  <a:pt x="10801" y="16862"/>
                </a:cubicBezTo>
                <a:cubicBezTo>
                  <a:pt x="16766" y="16862"/>
                  <a:pt x="21600" y="15146"/>
                  <a:pt x="21600" y="13022"/>
                </a:cubicBezTo>
                <a:lnTo>
                  <a:pt x="21600" y="12059"/>
                </a:lnTo>
                <a:cubicBezTo>
                  <a:pt x="21458" y="12233"/>
                  <a:pt x="21295" y="12402"/>
                  <a:pt x="21098" y="12566"/>
                </a:cubicBezTo>
                <a:cubicBezTo>
                  <a:pt x="20508" y="13067"/>
                  <a:pt x="19672" y="13507"/>
                  <a:pt x="18618" y="13883"/>
                </a:cubicBezTo>
                <a:cubicBezTo>
                  <a:pt x="16520" y="14629"/>
                  <a:pt x="13745" y="15037"/>
                  <a:pt x="10801" y="15037"/>
                </a:cubicBezTo>
                <a:cubicBezTo>
                  <a:pt x="7856" y="15037"/>
                  <a:pt x="5080" y="14629"/>
                  <a:pt x="2982" y="13883"/>
                </a:cubicBezTo>
                <a:cubicBezTo>
                  <a:pt x="1928" y="13507"/>
                  <a:pt x="1099" y="13067"/>
                  <a:pt x="504" y="12566"/>
                </a:cubicBezTo>
                <a:cubicBezTo>
                  <a:pt x="307" y="12402"/>
                  <a:pt x="142" y="12233"/>
                  <a:pt x="0" y="12059"/>
                </a:cubicBezTo>
                <a:close/>
                <a:moveTo>
                  <a:pt x="0" y="14428"/>
                </a:moveTo>
                <a:lnTo>
                  <a:pt x="0" y="15391"/>
                </a:lnTo>
                <a:cubicBezTo>
                  <a:pt x="0" y="17510"/>
                  <a:pt x="4836" y="19231"/>
                  <a:pt x="10801" y="19231"/>
                </a:cubicBezTo>
                <a:cubicBezTo>
                  <a:pt x="16766" y="19231"/>
                  <a:pt x="21600" y="17515"/>
                  <a:pt x="21600" y="15391"/>
                </a:cubicBezTo>
                <a:lnTo>
                  <a:pt x="21600" y="14428"/>
                </a:lnTo>
                <a:cubicBezTo>
                  <a:pt x="21458" y="14602"/>
                  <a:pt x="21295" y="14772"/>
                  <a:pt x="21098" y="14935"/>
                </a:cubicBezTo>
                <a:cubicBezTo>
                  <a:pt x="20508" y="15436"/>
                  <a:pt x="19672" y="15877"/>
                  <a:pt x="18618" y="16252"/>
                </a:cubicBezTo>
                <a:cubicBezTo>
                  <a:pt x="16520" y="16998"/>
                  <a:pt x="13745" y="17406"/>
                  <a:pt x="10801" y="17406"/>
                </a:cubicBezTo>
                <a:cubicBezTo>
                  <a:pt x="7856" y="17406"/>
                  <a:pt x="5080" y="16998"/>
                  <a:pt x="2982" y="16252"/>
                </a:cubicBezTo>
                <a:cubicBezTo>
                  <a:pt x="1928" y="15877"/>
                  <a:pt x="1099" y="15436"/>
                  <a:pt x="504" y="14935"/>
                </a:cubicBezTo>
                <a:cubicBezTo>
                  <a:pt x="307" y="14772"/>
                  <a:pt x="142" y="14602"/>
                  <a:pt x="0" y="14428"/>
                </a:cubicBezTo>
                <a:close/>
                <a:moveTo>
                  <a:pt x="0" y="16797"/>
                </a:moveTo>
                <a:lnTo>
                  <a:pt x="0" y="17760"/>
                </a:lnTo>
                <a:cubicBezTo>
                  <a:pt x="0" y="19879"/>
                  <a:pt x="4836" y="21600"/>
                  <a:pt x="10801" y="21600"/>
                </a:cubicBezTo>
                <a:cubicBezTo>
                  <a:pt x="16766" y="21600"/>
                  <a:pt x="21600" y="19879"/>
                  <a:pt x="21600" y="17760"/>
                </a:cubicBezTo>
                <a:lnTo>
                  <a:pt x="21600" y="16797"/>
                </a:lnTo>
                <a:cubicBezTo>
                  <a:pt x="21458" y="16971"/>
                  <a:pt x="21295" y="17141"/>
                  <a:pt x="21098" y="17304"/>
                </a:cubicBezTo>
                <a:cubicBezTo>
                  <a:pt x="20508" y="17805"/>
                  <a:pt x="19672" y="18246"/>
                  <a:pt x="18618" y="18622"/>
                </a:cubicBezTo>
                <a:cubicBezTo>
                  <a:pt x="16520" y="19368"/>
                  <a:pt x="13745" y="19775"/>
                  <a:pt x="10801" y="19775"/>
                </a:cubicBezTo>
                <a:cubicBezTo>
                  <a:pt x="7856" y="19775"/>
                  <a:pt x="5080" y="19368"/>
                  <a:pt x="2982" y="18622"/>
                </a:cubicBezTo>
                <a:cubicBezTo>
                  <a:pt x="1928" y="18246"/>
                  <a:pt x="1099" y="17805"/>
                  <a:pt x="504" y="17304"/>
                </a:cubicBezTo>
                <a:cubicBezTo>
                  <a:pt x="307" y="17141"/>
                  <a:pt x="142" y="16971"/>
                  <a:pt x="0" y="16797"/>
                </a:cubicBezTo>
                <a:close/>
              </a:path>
            </a:pathLst>
          </a:custGeom>
          <a:solidFill>
            <a:srgbClr val="000000"/>
          </a:solidFill>
          <a:ln>
            <a:solidFill>
              <a:srgbClr val="FFFFFF"/>
            </a:solidFill>
            <a:miter lim="400000"/>
          </a:ln>
        </p:spPr>
        <p:txBody>
          <a:bodyPr lIns="71437" tIns="71437" rIns="71437" bIns="71437" anchor="ctr"/>
          <a:lstStyle/>
          <a:p>
            <a:pPr>
              <a:defRPr b="0" sz="3000">
                <a:latin typeface="+mn-lt"/>
                <a:ea typeface="+mn-ea"/>
                <a:cs typeface="+mn-cs"/>
                <a:sym typeface="Helvetica Neue Medium"/>
              </a:defRPr>
            </a:pPr>
          </a:p>
        </p:txBody>
      </p:sp>
      <p:sp>
        <p:nvSpPr>
          <p:cNvPr id="1024" name="LACNIC"/>
          <p:cNvSpPr/>
          <p:nvPr/>
        </p:nvSpPr>
        <p:spPr>
          <a:xfrm>
            <a:off x="6766914" y="3819696"/>
            <a:ext cx="2140903" cy="1101899"/>
          </a:xfrm>
          <a:prstGeom prst="roundRect">
            <a:avLst>
              <a:gd name="adj" fmla="val 16101"/>
            </a:avLst>
          </a:prstGeom>
          <a:ln w="63500">
            <a:solidFill>
              <a:srgbClr val="FFFFFF"/>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b="0" sz="3000">
                <a:latin typeface="+mn-lt"/>
                <a:ea typeface="+mn-ea"/>
                <a:cs typeface="+mn-cs"/>
                <a:sym typeface="Helvetica Neue Medium"/>
              </a:defRPr>
            </a:lvl1pPr>
          </a:lstStyle>
          <a:p>
            <a:pPr/>
            <a:r>
              <a:t>LACNIC</a:t>
            </a:r>
          </a:p>
        </p:txBody>
      </p:sp>
      <p:sp>
        <p:nvSpPr>
          <p:cNvPr id="1025" name="Anchor"/>
          <p:cNvSpPr/>
          <p:nvPr/>
        </p:nvSpPr>
        <p:spPr>
          <a:xfrm rot="18900000">
            <a:off x="6571017" y="3255260"/>
            <a:ext cx="664936" cy="776721"/>
          </a:xfrm>
          <a:custGeom>
            <a:avLst/>
            <a:gdLst/>
            <a:ahLst/>
            <a:cxnLst>
              <a:cxn ang="0">
                <a:pos x="wd2" y="hd2"/>
              </a:cxn>
              <a:cxn ang="5400000">
                <a:pos x="wd2" y="hd2"/>
              </a:cxn>
              <a:cxn ang="10800000">
                <a:pos x="wd2" y="hd2"/>
              </a:cxn>
              <a:cxn ang="16200000">
                <a:pos x="wd2" y="hd2"/>
              </a:cxn>
            </a:cxnLst>
            <a:rect l="0" t="0" r="r" b="b"/>
            <a:pathLst>
              <a:path w="21556" h="21563" fill="norm" stroke="1" extrusionOk="0">
                <a:moveTo>
                  <a:pt x="10536" y="11"/>
                </a:moveTo>
                <a:cubicBezTo>
                  <a:pt x="9380" y="118"/>
                  <a:pt x="8481" y="954"/>
                  <a:pt x="8481" y="1967"/>
                </a:cubicBezTo>
                <a:cubicBezTo>
                  <a:pt x="8481" y="2667"/>
                  <a:pt x="8908" y="3281"/>
                  <a:pt x="9556" y="3631"/>
                </a:cubicBezTo>
                <a:cubicBezTo>
                  <a:pt x="9876" y="3804"/>
                  <a:pt x="10045" y="4127"/>
                  <a:pt x="10008" y="4456"/>
                </a:cubicBezTo>
                <a:lnTo>
                  <a:pt x="9959" y="4907"/>
                </a:lnTo>
                <a:cubicBezTo>
                  <a:pt x="9864" y="5122"/>
                  <a:pt x="9618" y="5269"/>
                  <a:pt x="9347" y="5269"/>
                </a:cubicBezTo>
                <a:lnTo>
                  <a:pt x="6486" y="5269"/>
                </a:lnTo>
                <a:cubicBezTo>
                  <a:pt x="6348" y="5269"/>
                  <a:pt x="6216" y="5209"/>
                  <a:pt x="6134" y="5112"/>
                </a:cubicBezTo>
                <a:cubicBezTo>
                  <a:pt x="5958" y="4891"/>
                  <a:pt x="5662" y="4752"/>
                  <a:pt x="5323" y="4757"/>
                </a:cubicBezTo>
                <a:cubicBezTo>
                  <a:pt x="4813" y="4762"/>
                  <a:pt x="4386" y="5134"/>
                  <a:pt x="4380" y="5570"/>
                </a:cubicBezTo>
                <a:cubicBezTo>
                  <a:pt x="4373" y="6033"/>
                  <a:pt x="4808" y="6405"/>
                  <a:pt x="5342" y="6405"/>
                </a:cubicBezTo>
                <a:cubicBezTo>
                  <a:pt x="5563" y="6405"/>
                  <a:pt x="5770" y="6341"/>
                  <a:pt x="5934" y="6233"/>
                </a:cubicBezTo>
                <a:cubicBezTo>
                  <a:pt x="6066" y="6147"/>
                  <a:pt x="6241" y="6120"/>
                  <a:pt x="6392" y="6179"/>
                </a:cubicBezTo>
                <a:lnTo>
                  <a:pt x="9273" y="7298"/>
                </a:lnTo>
                <a:cubicBezTo>
                  <a:pt x="9612" y="7428"/>
                  <a:pt x="9820" y="7724"/>
                  <a:pt x="9801" y="8042"/>
                </a:cubicBezTo>
                <a:cubicBezTo>
                  <a:pt x="9688" y="9695"/>
                  <a:pt x="9342" y="14823"/>
                  <a:pt x="9110" y="17165"/>
                </a:cubicBezTo>
                <a:cubicBezTo>
                  <a:pt x="9072" y="17531"/>
                  <a:pt x="8700" y="17805"/>
                  <a:pt x="8272" y="17778"/>
                </a:cubicBezTo>
                <a:cubicBezTo>
                  <a:pt x="5090" y="17562"/>
                  <a:pt x="3191" y="16033"/>
                  <a:pt x="2310" y="15085"/>
                </a:cubicBezTo>
                <a:cubicBezTo>
                  <a:pt x="2228" y="14999"/>
                  <a:pt x="2273" y="14865"/>
                  <a:pt x="2399" y="14828"/>
                </a:cubicBezTo>
                <a:lnTo>
                  <a:pt x="3096" y="14612"/>
                </a:lnTo>
                <a:cubicBezTo>
                  <a:pt x="3235" y="14569"/>
                  <a:pt x="3272" y="14412"/>
                  <a:pt x="3159" y="14326"/>
                </a:cubicBezTo>
                <a:lnTo>
                  <a:pt x="2010" y="13491"/>
                </a:lnTo>
                <a:lnTo>
                  <a:pt x="858" y="12657"/>
                </a:lnTo>
                <a:cubicBezTo>
                  <a:pt x="745" y="12576"/>
                  <a:pt x="569" y="12630"/>
                  <a:pt x="544" y="12754"/>
                </a:cubicBezTo>
                <a:lnTo>
                  <a:pt x="274" y="14025"/>
                </a:lnTo>
                <a:lnTo>
                  <a:pt x="3" y="15295"/>
                </a:lnTo>
                <a:cubicBezTo>
                  <a:pt x="-22" y="15419"/>
                  <a:pt x="116" y="15527"/>
                  <a:pt x="261" y="15484"/>
                </a:cubicBezTo>
                <a:lnTo>
                  <a:pt x="1053" y="15242"/>
                </a:lnTo>
                <a:cubicBezTo>
                  <a:pt x="1153" y="15209"/>
                  <a:pt x="1260" y="15258"/>
                  <a:pt x="1298" y="15339"/>
                </a:cubicBezTo>
                <a:cubicBezTo>
                  <a:pt x="2682" y="18414"/>
                  <a:pt x="6638" y="19679"/>
                  <a:pt x="8449" y="20336"/>
                </a:cubicBezTo>
                <a:cubicBezTo>
                  <a:pt x="9172" y="20600"/>
                  <a:pt x="9757" y="20935"/>
                  <a:pt x="10216" y="21258"/>
                </a:cubicBezTo>
                <a:cubicBezTo>
                  <a:pt x="10317" y="21328"/>
                  <a:pt x="10411" y="21397"/>
                  <a:pt x="10499" y="21467"/>
                </a:cubicBezTo>
                <a:cubicBezTo>
                  <a:pt x="10669" y="21596"/>
                  <a:pt x="10921" y="21596"/>
                  <a:pt x="11090" y="21467"/>
                </a:cubicBezTo>
                <a:cubicBezTo>
                  <a:pt x="11178" y="21397"/>
                  <a:pt x="11273" y="21328"/>
                  <a:pt x="11373" y="21258"/>
                </a:cubicBezTo>
                <a:cubicBezTo>
                  <a:pt x="11832" y="20935"/>
                  <a:pt x="12423" y="20594"/>
                  <a:pt x="13140" y="20336"/>
                </a:cubicBezTo>
                <a:cubicBezTo>
                  <a:pt x="14951" y="19679"/>
                  <a:pt x="18906" y="18420"/>
                  <a:pt x="20289" y="15339"/>
                </a:cubicBezTo>
                <a:cubicBezTo>
                  <a:pt x="20327" y="15253"/>
                  <a:pt x="20434" y="15209"/>
                  <a:pt x="20535" y="15242"/>
                </a:cubicBezTo>
                <a:lnTo>
                  <a:pt x="21327" y="15484"/>
                </a:lnTo>
                <a:cubicBezTo>
                  <a:pt x="21440" y="15522"/>
                  <a:pt x="21578" y="15419"/>
                  <a:pt x="21553" y="15295"/>
                </a:cubicBezTo>
                <a:lnTo>
                  <a:pt x="21284" y="14025"/>
                </a:lnTo>
                <a:lnTo>
                  <a:pt x="21012" y="12754"/>
                </a:lnTo>
                <a:cubicBezTo>
                  <a:pt x="20987" y="12630"/>
                  <a:pt x="20811" y="12576"/>
                  <a:pt x="20698" y="12657"/>
                </a:cubicBezTo>
                <a:lnTo>
                  <a:pt x="19548" y="13491"/>
                </a:lnTo>
                <a:lnTo>
                  <a:pt x="18397" y="14326"/>
                </a:lnTo>
                <a:cubicBezTo>
                  <a:pt x="18284" y="14407"/>
                  <a:pt x="18315" y="14569"/>
                  <a:pt x="18460" y="14612"/>
                </a:cubicBezTo>
                <a:lnTo>
                  <a:pt x="19157" y="14828"/>
                </a:lnTo>
                <a:cubicBezTo>
                  <a:pt x="19283" y="14865"/>
                  <a:pt x="19328" y="14999"/>
                  <a:pt x="19246" y="15085"/>
                </a:cubicBezTo>
                <a:cubicBezTo>
                  <a:pt x="18359" y="16033"/>
                  <a:pt x="16459" y="17557"/>
                  <a:pt x="13284" y="17778"/>
                </a:cubicBezTo>
                <a:cubicBezTo>
                  <a:pt x="12856" y="17805"/>
                  <a:pt x="12480" y="17531"/>
                  <a:pt x="12448" y="17165"/>
                </a:cubicBezTo>
                <a:cubicBezTo>
                  <a:pt x="12216" y="14817"/>
                  <a:pt x="11864" y="9695"/>
                  <a:pt x="11757" y="8042"/>
                </a:cubicBezTo>
                <a:cubicBezTo>
                  <a:pt x="11738" y="7724"/>
                  <a:pt x="11946" y="7428"/>
                  <a:pt x="12285" y="7298"/>
                </a:cubicBezTo>
                <a:lnTo>
                  <a:pt x="15178" y="6172"/>
                </a:lnTo>
                <a:cubicBezTo>
                  <a:pt x="15323" y="6119"/>
                  <a:pt x="15485" y="6140"/>
                  <a:pt x="15610" y="6226"/>
                </a:cubicBezTo>
                <a:cubicBezTo>
                  <a:pt x="15818" y="6372"/>
                  <a:pt x="16102" y="6442"/>
                  <a:pt x="16404" y="6388"/>
                </a:cubicBezTo>
                <a:cubicBezTo>
                  <a:pt x="16781" y="6323"/>
                  <a:pt x="17083" y="6066"/>
                  <a:pt x="17159" y="5748"/>
                </a:cubicBezTo>
                <a:cubicBezTo>
                  <a:pt x="17278" y="5221"/>
                  <a:pt x="16807" y="4757"/>
                  <a:pt x="16216" y="4757"/>
                </a:cubicBezTo>
                <a:cubicBezTo>
                  <a:pt x="15889" y="4757"/>
                  <a:pt x="15606" y="4897"/>
                  <a:pt x="15429" y="5107"/>
                </a:cubicBezTo>
                <a:cubicBezTo>
                  <a:pt x="15348" y="5209"/>
                  <a:pt x="15214" y="5269"/>
                  <a:pt x="15076" y="5269"/>
                </a:cubicBezTo>
                <a:lnTo>
                  <a:pt x="12215" y="5269"/>
                </a:lnTo>
                <a:cubicBezTo>
                  <a:pt x="11944" y="5269"/>
                  <a:pt x="11700" y="5122"/>
                  <a:pt x="11605" y="4907"/>
                </a:cubicBezTo>
                <a:lnTo>
                  <a:pt x="11554" y="4434"/>
                </a:lnTo>
                <a:cubicBezTo>
                  <a:pt x="11516" y="4116"/>
                  <a:pt x="11688" y="3803"/>
                  <a:pt x="12002" y="3636"/>
                </a:cubicBezTo>
                <a:cubicBezTo>
                  <a:pt x="12732" y="3248"/>
                  <a:pt x="13183" y="2517"/>
                  <a:pt x="13063" y="1709"/>
                </a:cubicBezTo>
                <a:cubicBezTo>
                  <a:pt x="12931" y="821"/>
                  <a:pt x="12083" y="110"/>
                  <a:pt x="11045" y="13"/>
                </a:cubicBezTo>
                <a:cubicBezTo>
                  <a:pt x="10872" y="-3"/>
                  <a:pt x="10701" y="-4"/>
                  <a:pt x="10536" y="11"/>
                </a:cubicBezTo>
                <a:close/>
                <a:moveTo>
                  <a:pt x="10762" y="1095"/>
                </a:moveTo>
                <a:cubicBezTo>
                  <a:pt x="11328" y="1095"/>
                  <a:pt x="11782" y="1482"/>
                  <a:pt x="11782" y="1967"/>
                </a:cubicBezTo>
                <a:cubicBezTo>
                  <a:pt x="11782" y="2451"/>
                  <a:pt x="11322" y="2840"/>
                  <a:pt x="10762" y="2840"/>
                </a:cubicBezTo>
                <a:cubicBezTo>
                  <a:pt x="10203" y="2840"/>
                  <a:pt x="9744" y="2451"/>
                  <a:pt x="9744" y="1967"/>
                </a:cubicBezTo>
                <a:cubicBezTo>
                  <a:pt x="9744" y="1482"/>
                  <a:pt x="10196" y="1095"/>
                  <a:pt x="10762" y="1095"/>
                </a:cubicBezTo>
                <a:close/>
              </a:path>
            </a:pathLst>
          </a:custGeom>
          <a:solidFill>
            <a:srgbClr val="FFFFFF"/>
          </a:solidFill>
          <a:ln w="12700">
            <a:miter lim="400000"/>
          </a:ln>
        </p:spPr>
        <p:txBody>
          <a:bodyPr lIns="71437" tIns="71437" rIns="71437" bIns="71437" anchor="ctr"/>
          <a:lstStyle/>
          <a:p>
            <a:pPr>
              <a:defRPr b="0" sz="3000">
                <a:solidFill>
                  <a:srgbClr val="000000"/>
                </a:solidFill>
                <a:latin typeface="+mn-lt"/>
                <a:ea typeface="+mn-ea"/>
                <a:cs typeface="+mn-cs"/>
                <a:sym typeface="Helvetica Neue Medium"/>
              </a:defRPr>
            </a:pPr>
          </a:p>
        </p:txBody>
      </p:sp>
      <p:sp>
        <p:nvSpPr>
          <p:cNvPr id="1026" name="Coins"/>
          <p:cNvSpPr/>
          <p:nvPr/>
        </p:nvSpPr>
        <p:spPr>
          <a:xfrm>
            <a:off x="8560296" y="4586607"/>
            <a:ext cx="599923" cy="6017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0"/>
                </a:moveTo>
                <a:cubicBezTo>
                  <a:pt x="7949" y="0"/>
                  <a:pt x="5266" y="392"/>
                  <a:pt x="3255" y="1111"/>
                </a:cubicBezTo>
                <a:cubicBezTo>
                  <a:pt x="1360" y="1787"/>
                  <a:pt x="273" y="2685"/>
                  <a:pt x="273" y="3572"/>
                </a:cubicBezTo>
                <a:cubicBezTo>
                  <a:pt x="273" y="4460"/>
                  <a:pt x="1360" y="5360"/>
                  <a:pt x="3255" y="6035"/>
                </a:cubicBezTo>
                <a:cubicBezTo>
                  <a:pt x="5266" y="6749"/>
                  <a:pt x="7949" y="7147"/>
                  <a:pt x="10801" y="7147"/>
                </a:cubicBezTo>
                <a:cubicBezTo>
                  <a:pt x="13652" y="7147"/>
                  <a:pt x="16334" y="6754"/>
                  <a:pt x="18345" y="6035"/>
                </a:cubicBezTo>
                <a:cubicBezTo>
                  <a:pt x="20240" y="5360"/>
                  <a:pt x="21327" y="4460"/>
                  <a:pt x="21327" y="3572"/>
                </a:cubicBezTo>
                <a:cubicBezTo>
                  <a:pt x="21327" y="2685"/>
                  <a:pt x="20240" y="1787"/>
                  <a:pt x="18345" y="1111"/>
                </a:cubicBezTo>
                <a:cubicBezTo>
                  <a:pt x="16334" y="398"/>
                  <a:pt x="13652" y="0"/>
                  <a:pt x="10801" y="0"/>
                </a:cubicBezTo>
                <a:close/>
                <a:moveTo>
                  <a:pt x="12" y="4505"/>
                </a:moveTo>
                <a:lnTo>
                  <a:pt x="12" y="5914"/>
                </a:lnTo>
                <a:cubicBezTo>
                  <a:pt x="12" y="8033"/>
                  <a:pt x="4846" y="9754"/>
                  <a:pt x="10811" y="9754"/>
                </a:cubicBezTo>
                <a:cubicBezTo>
                  <a:pt x="16776" y="9754"/>
                  <a:pt x="21600" y="8039"/>
                  <a:pt x="21600" y="5914"/>
                </a:cubicBezTo>
                <a:lnTo>
                  <a:pt x="21600" y="4505"/>
                </a:lnTo>
                <a:cubicBezTo>
                  <a:pt x="21136" y="5284"/>
                  <a:pt x="20088" y="5991"/>
                  <a:pt x="18531" y="6541"/>
                </a:cubicBezTo>
                <a:cubicBezTo>
                  <a:pt x="16460" y="7276"/>
                  <a:pt x="13718" y="7679"/>
                  <a:pt x="10806" y="7679"/>
                </a:cubicBezTo>
                <a:cubicBezTo>
                  <a:pt x="7894" y="7679"/>
                  <a:pt x="5146" y="7276"/>
                  <a:pt x="3081" y="6541"/>
                </a:cubicBezTo>
                <a:cubicBezTo>
                  <a:pt x="1524" y="5985"/>
                  <a:pt x="476" y="5284"/>
                  <a:pt x="12" y="4505"/>
                </a:cubicBezTo>
                <a:close/>
                <a:moveTo>
                  <a:pt x="0" y="7320"/>
                </a:moveTo>
                <a:lnTo>
                  <a:pt x="0" y="8284"/>
                </a:lnTo>
                <a:cubicBezTo>
                  <a:pt x="0" y="10402"/>
                  <a:pt x="4836" y="12123"/>
                  <a:pt x="10801" y="12123"/>
                </a:cubicBezTo>
                <a:cubicBezTo>
                  <a:pt x="16766" y="12123"/>
                  <a:pt x="21600" y="10408"/>
                  <a:pt x="21600" y="8284"/>
                </a:cubicBezTo>
                <a:lnTo>
                  <a:pt x="21600" y="7320"/>
                </a:lnTo>
                <a:cubicBezTo>
                  <a:pt x="21458" y="7495"/>
                  <a:pt x="21295" y="7664"/>
                  <a:pt x="21098" y="7827"/>
                </a:cubicBezTo>
                <a:cubicBezTo>
                  <a:pt x="20508" y="8329"/>
                  <a:pt x="19672" y="8769"/>
                  <a:pt x="18618" y="9145"/>
                </a:cubicBezTo>
                <a:cubicBezTo>
                  <a:pt x="16520" y="9891"/>
                  <a:pt x="13745" y="10299"/>
                  <a:pt x="10801" y="10299"/>
                </a:cubicBezTo>
                <a:cubicBezTo>
                  <a:pt x="7856" y="10299"/>
                  <a:pt x="5080" y="9891"/>
                  <a:pt x="2982" y="9145"/>
                </a:cubicBezTo>
                <a:cubicBezTo>
                  <a:pt x="1928" y="8769"/>
                  <a:pt x="1099" y="8329"/>
                  <a:pt x="504" y="7827"/>
                </a:cubicBezTo>
                <a:cubicBezTo>
                  <a:pt x="307" y="7664"/>
                  <a:pt x="142" y="7495"/>
                  <a:pt x="0" y="7320"/>
                </a:cubicBezTo>
                <a:close/>
                <a:moveTo>
                  <a:pt x="0" y="9689"/>
                </a:moveTo>
                <a:lnTo>
                  <a:pt x="0" y="10653"/>
                </a:lnTo>
                <a:cubicBezTo>
                  <a:pt x="0" y="12771"/>
                  <a:pt x="4836" y="14492"/>
                  <a:pt x="10801" y="14492"/>
                </a:cubicBezTo>
                <a:cubicBezTo>
                  <a:pt x="16766" y="14492"/>
                  <a:pt x="21600" y="12777"/>
                  <a:pt x="21600" y="10653"/>
                </a:cubicBezTo>
                <a:lnTo>
                  <a:pt x="21600" y="9689"/>
                </a:lnTo>
                <a:cubicBezTo>
                  <a:pt x="21458" y="9864"/>
                  <a:pt x="21295" y="10033"/>
                  <a:pt x="21098" y="10197"/>
                </a:cubicBezTo>
                <a:cubicBezTo>
                  <a:pt x="20508" y="10698"/>
                  <a:pt x="19672" y="11138"/>
                  <a:pt x="18618" y="11514"/>
                </a:cubicBezTo>
                <a:cubicBezTo>
                  <a:pt x="16520" y="12260"/>
                  <a:pt x="13745" y="12668"/>
                  <a:pt x="10801" y="12668"/>
                </a:cubicBezTo>
                <a:cubicBezTo>
                  <a:pt x="7856" y="12668"/>
                  <a:pt x="5080" y="12260"/>
                  <a:pt x="2982" y="11514"/>
                </a:cubicBezTo>
                <a:cubicBezTo>
                  <a:pt x="1928" y="11138"/>
                  <a:pt x="1099" y="10698"/>
                  <a:pt x="504" y="10197"/>
                </a:cubicBezTo>
                <a:cubicBezTo>
                  <a:pt x="307" y="10033"/>
                  <a:pt x="142" y="9864"/>
                  <a:pt x="0" y="9689"/>
                </a:cubicBezTo>
                <a:close/>
                <a:moveTo>
                  <a:pt x="0" y="12059"/>
                </a:moveTo>
                <a:lnTo>
                  <a:pt x="0" y="13022"/>
                </a:lnTo>
                <a:cubicBezTo>
                  <a:pt x="0" y="15141"/>
                  <a:pt x="4836" y="16862"/>
                  <a:pt x="10801" y="16862"/>
                </a:cubicBezTo>
                <a:cubicBezTo>
                  <a:pt x="16766" y="16862"/>
                  <a:pt x="21600" y="15146"/>
                  <a:pt x="21600" y="13022"/>
                </a:cubicBezTo>
                <a:lnTo>
                  <a:pt x="21600" y="12059"/>
                </a:lnTo>
                <a:cubicBezTo>
                  <a:pt x="21458" y="12233"/>
                  <a:pt x="21295" y="12402"/>
                  <a:pt x="21098" y="12566"/>
                </a:cubicBezTo>
                <a:cubicBezTo>
                  <a:pt x="20508" y="13067"/>
                  <a:pt x="19672" y="13507"/>
                  <a:pt x="18618" y="13883"/>
                </a:cubicBezTo>
                <a:cubicBezTo>
                  <a:pt x="16520" y="14629"/>
                  <a:pt x="13745" y="15037"/>
                  <a:pt x="10801" y="15037"/>
                </a:cubicBezTo>
                <a:cubicBezTo>
                  <a:pt x="7856" y="15037"/>
                  <a:pt x="5080" y="14629"/>
                  <a:pt x="2982" y="13883"/>
                </a:cubicBezTo>
                <a:cubicBezTo>
                  <a:pt x="1928" y="13507"/>
                  <a:pt x="1099" y="13067"/>
                  <a:pt x="504" y="12566"/>
                </a:cubicBezTo>
                <a:cubicBezTo>
                  <a:pt x="307" y="12402"/>
                  <a:pt x="142" y="12233"/>
                  <a:pt x="0" y="12059"/>
                </a:cubicBezTo>
                <a:close/>
                <a:moveTo>
                  <a:pt x="0" y="14428"/>
                </a:moveTo>
                <a:lnTo>
                  <a:pt x="0" y="15391"/>
                </a:lnTo>
                <a:cubicBezTo>
                  <a:pt x="0" y="17510"/>
                  <a:pt x="4836" y="19231"/>
                  <a:pt x="10801" y="19231"/>
                </a:cubicBezTo>
                <a:cubicBezTo>
                  <a:pt x="16766" y="19231"/>
                  <a:pt x="21600" y="17515"/>
                  <a:pt x="21600" y="15391"/>
                </a:cubicBezTo>
                <a:lnTo>
                  <a:pt x="21600" y="14428"/>
                </a:lnTo>
                <a:cubicBezTo>
                  <a:pt x="21458" y="14602"/>
                  <a:pt x="21295" y="14772"/>
                  <a:pt x="21098" y="14935"/>
                </a:cubicBezTo>
                <a:cubicBezTo>
                  <a:pt x="20508" y="15436"/>
                  <a:pt x="19672" y="15877"/>
                  <a:pt x="18618" y="16252"/>
                </a:cubicBezTo>
                <a:cubicBezTo>
                  <a:pt x="16520" y="16998"/>
                  <a:pt x="13745" y="17406"/>
                  <a:pt x="10801" y="17406"/>
                </a:cubicBezTo>
                <a:cubicBezTo>
                  <a:pt x="7856" y="17406"/>
                  <a:pt x="5080" y="16998"/>
                  <a:pt x="2982" y="16252"/>
                </a:cubicBezTo>
                <a:cubicBezTo>
                  <a:pt x="1928" y="15877"/>
                  <a:pt x="1099" y="15436"/>
                  <a:pt x="504" y="14935"/>
                </a:cubicBezTo>
                <a:cubicBezTo>
                  <a:pt x="307" y="14772"/>
                  <a:pt x="142" y="14602"/>
                  <a:pt x="0" y="14428"/>
                </a:cubicBezTo>
                <a:close/>
                <a:moveTo>
                  <a:pt x="0" y="16797"/>
                </a:moveTo>
                <a:lnTo>
                  <a:pt x="0" y="17760"/>
                </a:lnTo>
                <a:cubicBezTo>
                  <a:pt x="0" y="19879"/>
                  <a:pt x="4836" y="21600"/>
                  <a:pt x="10801" y="21600"/>
                </a:cubicBezTo>
                <a:cubicBezTo>
                  <a:pt x="16766" y="21600"/>
                  <a:pt x="21600" y="19879"/>
                  <a:pt x="21600" y="17760"/>
                </a:cubicBezTo>
                <a:lnTo>
                  <a:pt x="21600" y="16797"/>
                </a:lnTo>
                <a:cubicBezTo>
                  <a:pt x="21458" y="16971"/>
                  <a:pt x="21295" y="17141"/>
                  <a:pt x="21098" y="17304"/>
                </a:cubicBezTo>
                <a:cubicBezTo>
                  <a:pt x="20508" y="17805"/>
                  <a:pt x="19672" y="18246"/>
                  <a:pt x="18618" y="18622"/>
                </a:cubicBezTo>
                <a:cubicBezTo>
                  <a:pt x="16520" y="19368"/>
                  <a:pt x="13745" y="19775"/>
                  <a:pt x="10801" y="19775"/>
                </a:cubicBezTo>
                <a:cubicBezTo>
                  <a:pt x="7856" y="19775"/>
                  <a:pt x="5080" y="19368"/>
                  <a:pt x="2982" y="18622"/>
                </a:cubicBezTo>
                <a:cubicBezTo>
                  <a:pt x="1928" y="18246"/>
                  <a:pt x="1099" y="17805"/>
                  <a:pt x="504" y="17304"/>
                </a:cubicBezTo>
                <a:cubicBezTo>
                  <a:pt x="307" y="17141"/>
                  <a:pt x="142" y="16971"/>
                  <a:pt x="0" y="16797"/>
                </a:cubicBezTo>
                <a:close/>
              </a:path>
            </a:pathLst>
          </a:custGeom>
          <a:solidFill>
            <a:srgbClr val="000000"/>
          </a:solidFill>
          <a:ln>
            <a:solidFill>
              <a:srgbClr val="FFFFFF"/>
            </a:solidFill>
            <a:miter lim="400000"/>
          </a:ln>
        </p:spPr>
        <p:txBody>
          <a:bodyPr lIns="71437" tIns="71437" rIns="71437" bIns="71437" anchor="ctr"/>
          <a:lstStyle/>
          <a:p>
            <a:pPr>
              <a:defRPr b="0" sz="3000">
                <a:latin typeface="+mn-lt"/>
                <a:ea typeface="+mn-ea"/>
                <a:cs typeface="+mn-cs"/>
                <a:sym typeface="Helvetica Neue Medium"/>
              </a:defRPr>
            </a:pPr>
          </a:p>
        </p:txBody>
      </p:sp>
      <p:sp>
        <p:nvSpPr>
          <p:cNvPr id="1027" name="APNIC"/>
          <p:cNvSpPr/>
          <p:nvPr/>
        </p:nvSpPr>
        <p:spPr>
          <a:xfrm>
            <a:off x="9530761" y="3832396"/>
            <a:ext cx="2140903" cy="1101899"/>
          </a:xfrm>
          <a:prstGeom prst="roundRect">
            <a:avLst>
              <a:gd name="adj" fmla="val 16101"/>
            </a:avLst>
          </a:prstGeom>
          <a:ln w="63500">
            <a:solidFill>
              <a:srgbClr val="FFFFFF"/>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b="0" sz="3000">
                <a:latin typeface="+mn-lt"/>
                <a:ea typeface="+mn-ea"/>
                <a:cs typeface="+mn-cs"/>
                <a:sym typeface="Helvetica Neue Medium"/>
              </a:defRPr>
            </a:lvl1pPr>
          </a:lstStyle>
          <a:p>
            <a:pPr/>
            <a:r>
              <a:t>APNIC</a:t>
            </a:r>
          </a:p>
        </p:txBody>
      </p:sp>
      <p:sp>
        <p:nvSpPr>
          <p:cNvPr id="1028" name="Anchor"/>
          <p:cNvSpPr/>
          <p:nvPr/>
        </p:nvSpPr>
        <p:spPr>
          <a:xfrm rot="18900000">
            <a:off x="9334865" y="3267960"/>
            <a:ext cx="664936" cy="776721"/>
          </a:xfrm>
          <a:custGeom>
            <a:avLst/>
            <a:gdLst/>
            <a:ahLst/>
            <a:cxnLst>
              <a:cxn ang="0">
                <a:pos x="wd2" y="hd2"/>
              </a:cxn>
              <a:cxn ang="5400000">
                <a:pos x="wd2" y="hd2"/>
              </a:cxn>
              <a:cxn ang="10800000">
                <a:pos x="wd2" y="hd2"/>
              </a:cxn>
              <a:cxn ang="16200000">
                <a:pos x="wd2" y="hd2"/>
              </a:cxn>
            </a:cxnLst>
            <a:rect l="0" t="0" r="r" b="b"/>
            <a:pathLst>
              <a:path w="21556" h="21563" fill="norm" stroke="1" extrusionOk="0">
                <a:moveTo>
                  <a:pt x="10536" y="11"/>
                </a:moveTo>
                <a:cubicBezTo>
                  <a:pt x="9380" y="118"/>
                  <a:pt x="8481" y="954"/>
                  <a:pt x="8481" y="1967"/>
                </a:cubicBezTo>
                <a:cubicBezTo>
                  <a:pt x="8481" y="2667"/>
                  <a:pt x="8908" y="3281"/>
                  <a:pt x="9556" y="3631"/>
                </a:cubicBezTo>
                <a:cubicBezTo>
                  <a:pt x="9876" y="3804"/>
                  <a:pt x="10045" y="4127"/>
                  <a:pt x="10008" y="4456"/>
                </a:cubicBezTo>
                <a:lnTo>
                  <a:pt x="9959" y="4907"/>
                </a:lnTo>
                <a:cubicBezTo>
                  <a:pt x="9864" y="5122"/>
                  <a:pt x="9618" y="5269"/>
                  <a:pt x="9347" y="5269"/>
                </a:cubicBezTo>
                <a:lnTo>
                  <a:pt x="6486" y="5269"/>
                </a:lnTo>
                <a:cubicBezTo>
                  <a:pt x="6348" y="5269"/>
                  <a:pt x="6216" y="5209"/>
                  <a:pt x="6134" y="5112"/>
                </a:cubicBezTo>
                <a:cubicBezTo>
                  <a:pt x="5958" y="4891"/>
                  <a:pt x="5662" y="4752"/>
                  <a:pt x="5323" y="4757"/>
                </a:cubicBezTo>
                <a:cubicBezTo>
                  <a:pt x="4813" y="4762"/>
                  <a:pt x="4386" y="5134"/>
                  <a:pt x="4380" y="5570"/>
                </a:cubicBezTo>
                <a:cubicBezTo>
                  <a:pt x="4373" y="6033"/>
                  <a:pt x="4808" y="6405"/>
                  <a:pt x="5342" y="6405"/>
                </a:cubicBezTo>
                <a:cubicBezTo>
                  <a:pt x="5563" y="6405"/>
                  <a:pt x="5770" y="6341"/>
                  <a:pt x="5934" y="6233"/>
                </a:cubicBezTo>
                <a:cubicBezTo>
                  <a:pt x="6066" y="6147"/>
                  <a:pt x="6241" y="6120"/>
                  <a:pt x="6392" y="6179"/>
                </a:cubicBezTo>
                <a:lnTo>
                  <a:pt x="9273" y="7298"/>
                </a:lnTo>
                <a:cubicBezTo>
                  <a:pt x="9612" y="7428"/>
                  <a:pt x="9820" y="7724"/>
                  <a:pt x="9801" y="8042"/>
                </a:cubicBezTo>
                <a:cubicBezTo>
                  <a:pt x="9688" y="9695"/>
                  <a:pt x="9342" y="14823"/>
                  <a:pt x="9110" y="17165"/>
                </a:cubicBezTo>
                <a:cubicBezTo>
                  <a:pt x="9072" y="17531"/>
                  <a:pt x="8700" y="17805"/>
                  <a:pt x="8272" y="17778"/>
                </a:cubicBezTo>
                <a:cubicBezTo>
                  <a:pt x="5090" y="17562"/>
                  <a:pt x="3191" y="16033"/>
                  <a:pt x="2310" y="15085"/>
                </a:cubicBezTo>
                <a:cubicBezTo>
                  <a:pt x="2228" y="14999"/>
                  <a:pt x="2273" y="14865"/>
                  <a:pt x="2399" y="14828"/>
                </a:cubicBezTo>
                <a:lnTo>
                  <a:pt x="3096" y="14612"/>
                </a:lnTo>
                <a:cubicBezTo>
                  <a:pt x="3235" y="14569"/>
                  <a:pt x="3272" y="14412"/>
                  <a:pt x="3159" y="14326"/>
                </a:cubicBezTo>
                <a:lnTo>
                  <a:pt x="2010" y="13491"/>
                </a:lnTo>
                <a:lnTo>
                  <a:pt x="858" y="12657"/>
                </a:lnTo>
                <a:cubicBezTo>
                  <a:pt x="745" y="12576"/>
                  <a:pt x="569" y="12630"/>
                  <a:pt x="544" y="12754"/>
                </a:cubicBezTo>
                <a:lnTo>
                  <a:pt x="274" y="14025"/>
                </a:lnTo>
                <a:lnTo>
                  <a:pt x="3" y="15295"/>
                </a:lnTo>
                <a:cubicBezTo>
                  <a:pt x="-22" y="15419"/>
                  <a:pt x="116" y="15527"/>
                  <a:pt x="261" y="15484"/>
                </a:cubicBezTo>
                <a:lnTo>
                  <a:pt x="1053" y="15242"/>
                </a:lnTo>
                <a:cubicBezTo>
                  <a:pt x="1153" y="15209"/>
                  <a:pt x="1260" y="15258"/>
                  <a:pt x="1298" y="15339"/>
                </a:cubicBezTo>
                <a:cubicBezTo>
                  <a:pt x="2682" y="18414"/>
                  <a:pt x="6638" y="19679"/>
                  <a:pt x="8449" y="20336"/>
                </a:cubicBezTo>
                <a:cubicBezTo>
                  <a:pt x="9172" y="20600"/>
                  <a:pt x="9757" y="20935"/>
                  <a:pt x="10216" y="21258"/>
                </a:cubicBezTo>
                <a:cubicBezTo>
                  <a:pt x="10317" y="21328"/>
                  <a:pt x="10411" y="21397"/>
                  <a:pt x="10499" y="21467"/>
                </a:cubicBezTo>
                <a:cubicBezTo>
                  <a:pt x="10669" y="21596"/>
                  <a:pt x="10921" y="21596"/>
                  <a:pt x="11090" y="21467"/>
                </a:cubicBezTo>
                <a:cubicBezTo>
                  <a:pt x="11178" y="21397"/>
                  <a:pt x="11273" y="21328"/>
                  <a:pt x="11373" y="21258"/>
                </a:cubicBezTo>
                <a:cubicBezTo>
                  <a:pt x="11832" y="20935"/>
                  <a:pt x="12423" y="20594"/>
                  <a:pt x="13140" y="20336"/>
                </a:cubicBezTo>
                <a:cubicBezTo>
                  <a:pt x="14951" y="19679"/>
                  <a:pt x="18906" y="18420"/>
                  <a:pt x="20289" y="15339"/>
                </a:cubicBezTo>
                <a:cubicBezTo>
                  <a:pt x="20327" y="15253"/>
                  <a:pt x="20434" y="15209"/>
                  <a:pt x="20535" y="15242"/>
                </a:cubicBezTo>
                <a:lnTo>
                  <a:pt x="21327" y="15484"/>
                </a:lnTo>
                <a:cubicBezTo>
                  <a:pt x="21440" y="15522"/>
                  <a:pt x="21578" y="15419"/>
                  <a:pt x="21553" y="15295"/>
                </a:cubicBezTo>
                <a:lnTo>
                  <a:pt x="21284" y="14025"/>
                </a:lnTo>
                <a:lnTo>
                  <a:pt x="21012" y="12754"/>
                </a:lnTo>
                <a:cubicBezTo>
                  <a:pt x="20987" y="12630"/>
                  <a:pt x="20811" y="12576"/>
                  <a:pt x="20698" y="12657"/>
                </a:cubicBezTo>
                <a:lnTo>
                  <a:pt x="19548" y="13491"/>
                </a:lnTo>
                <a:lnTo>
                  <a:pt x="18397" y="14326"/>
                </a:lnTo>
                <a:cubicBezTo>
                  <a:pt x="18284" y="14407"/>
                  <a:pt x="18315" y="14569"/>
                  <a:pt x="18460" y="14612"/>
                </a:cubicBezTo>
                <a:lnTo>
                  <a:pt x="19157" y="14828"/>
                </a:lnTo>
                <a:cubicBezTo>
                  <a:pt x="19283" y="14865"/>
                  <a:pt x="19328" y="14999"/>
                  <a:pt x="19246" y="15085"/>
                </a:cubicBezTo>
                <a:cubicBezTo>
                  <a:pt x="18359" y="16033"/>
                  <a:pt x="16459" y="17557"/>
                  <a:pt x="13284" y="17778"/>
                </a:cubicBezTo>
                <a:cubicBezTo>
                  <a:pt x="12856" y="17805"/>
                  <a:pt x="12480" y="17531"/>
                  <a:pt x="12448" y="17165"/>
                </a:cubicBezTo>
                <a:cubicBezTo>
                  <a:pt x="12216" y="14817"/>
                  <a:pt x="11864" y="9695"/>
                  <a:pt x="11757" y="8042"/>
                </a:cubicBezTo>
                <a:cubicBezTo>
                  <a:pt x="11738" y="7724"/>
                  <a:pt x="11946" y="7428"/>
                  <a:pt x="12285" y="7298"/>
                </a:cubicBezTo>
                <a:lnTo>
                  <a:pt x="15178" y="6172"/>
                </a:lnTo>
                <a:cubicBezTo>
                  <a:pt x="15323" y="6119"/>
                  <a:pt x="15485" y="6140"/>
                  <a:pt x="15610" y="6226"/>
                </a:cubicBezTo>
                <a:cubicBezTo>
                  <a:pt x="15818" y="6372"/>
                  <a:pt x="16102" y="6442"/>
                  <a:pt x="16404" y="6388"/>
                </a:cubicBezTo>
                <a:cubicBezTo>
                  <a:pt x="16781" y="6323"/>
                  <a:pt x="17083" y="6066"/>
                  <a:pt x="17159" y="5748"/>
                </a:cubicBezTo>
                <a:cubicBezTo>
                  <a:pt x="17278" y="5221"/>
                  <a:pt x="16807" y="4757"/>
                  <a:pt x="16216" y="4757"/>
                </a:cubicBezTo>
                <a:cubicBezTo>
                  <a:pt x="15889" y="4757"/>
                  <a:pt x="15606" y="4897"/>
                  <a:pt x="15429" y="5107"/>
                </a:cubicBezTo>
                <a:cubicBezTo>
                  <a:pt x="15348" y="5209"/>
                  <a:pt x="15214" y="5269"/>
                  <a:pt x="15076" y="5269"/>
                </a:cubicBezTo>
                <a:lnTo>
                  <a:pt x="12215" y="5269"/>
                </a:lnTo>
                <a:cubicBezTo>
                  <a:pt x="11944" y="5269"/>
                  <a:pt x="11700" y="5122"/>
                  <a:pt x="11605" y="4907"/>
                </a:cubicBezTo>
                <a:lnTo>
                  <a:pt x="11554" y="4434"/>
                </a:lnTo>
                <a:cubicBezTo>
                  <a:pt x="11516" y="4116"/>
                  <a:pt x="11688" y="3803"/>
                  <a:pt x="12002" y="3636"/>
                </a:cubicBezTo>
                <a:cubicBezTo>
                  <a:pt x="12732" y="3248"/>
                  <a:pt x="13183" y="2517"/>
                  <a:pt x="13063" y="1709"/>
                </a:cubicBezTo>
                <a:cubicBezTo>
                  <a:pt x="12931" y="821"/>
                  <a:pt x="12083" y="110"/>
                  <a:pt x="11045" y="13"/>
                </a:cubicBezTo>
                <a:cubicBezTo>
                  <a:pt x="10872" y="-3"/>
                  <a:pt x="10701" y="-4"/>
                  <a:pt x="10536" y="11"/>
                </a:cubicBezTo>
                <a:close/>
                <a:moveTo>
                  <a:pt x="10762" y="1095"/>
                </a:moveTo>
                <a:cubicBezTo>
                  <a:pt x="11328" y="1095"/>
                  <a:pt x="11782" y="1482"/>
                  <a:pt x="11782" y="1967"/>
                </a:cubicBezTo>
                <a:cubicBezTo>
                  <a:pt x="11782" y="2451"/>
                  <a:pt x="11322" y="2840"/>
                  <a:pt x="10762" y="2840"/>
                </a:cubicBezTo>
                <a:cubicBezTo>
                  <a:pt x="10203" y="2840"/>
                  <a:pt x="9744" y="2451"/>
                  <a:pt x="9744" y="1967"/>
                </a:cubicBezTo>
                <a:cubicBezTo>
                  <a:pt x="9744" y="1482"/>
                  <a:pt x="10196" y="1095"/>
                  <a:pt x="10762" y="1095"/>
                </a:cubicBezTo>
                <a:close/>
              </a:path>
            </a:pathLst>
          </a:custGeom>
          <a:solidFill>
            <a:srgbClr val="FFFFFF"/>
          </a:solidFill>
          <a:ln w="12700">
            <a:miter lim="400000"/>
          </a:ln>
        </p:spPr>
        <p:txBody>
          <a:bodyPr lIns="71437" tIns="71437" rIns="71437" bIns="71437" anchor="ctr"/>
          <a:lstStyle/>
          <a:p>
            <a:pPr>
              <a:defRPr b="0" sz="3000">
                <a:solidFill>
                  <a:srgbClr val="000000"/>
                </a:solidFill>
                <a:latin typeface="+mn-lt"/>
                <a:ea typeface="+mn-ea"/>
                <a:cs typeface="+mn-cs"/>
                <a:sym typeface="Helvetica Neue Medium"/>
              </a:defRPr>
            </a:pPr>
          </a:p>
        </p:txBody>
      </p:sp>
      <p:sp>
        <p:nvSpPr>
          <p:cNvPr id="1029" name="Coins"/>
          <p:cNvSpPr/>
          <p:nvPr/>
        </p:nvSpPr>
        <p:spPr>
          <a:xfrm>
            <a:off x="11324144" y="4599307"/>
            <a:ext cx="599923" cy="6017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0"/>
                </a:moveTo>
                <a:cubicBezTo>
                  <a:pt x="7949" y="0"/>
                  <a:pt x="5266" y="392"/>
                  <a:pt x="3255" y="1111"/>
                </a:cubicBezTo>
                <a:cubicBezTo>
                  <a:pt x="1360" y="1787"/>
                  <a:pt x="273" y="2685"/>
                  <a:pt x="273" y="3572"/>
                </a:cubicBezTo>
                <a:cubicBezTo>
                  <a:pt x="273" y="4460"/>
                  <a:pt x="1360" y="5360"/>
                  <a:pt x="3255" y="6035"/>
                </a:cubicBezTo>
                <a:cubicBezTo>
                  <a:pt x="5266" y="6749"/>
                  <a:pt x="7949" y="7147"/>
                  <a:pt x="10801" y="7147"/>
                </a:cubicBezTo>
                <a:cubicBezTo>
                  <a:pt x="13652" y="7147"/>
                  <a:pt x="16334" y="6754"/>
                  <a:pt x="18345" y="6035"/>
                </a:cubicBezTo>
                <a:cubicBezTo>
                  <a:pt x="20240" y="5360"/>
                  <a:pt x="21327" y="4460"/>
                  <a:pt x="21327" y="3572"/>
                </a:cubicBezTo>
                <a:cubicBezTo>
                  <a:pt x="21327" y="2685"/>
                  <a:pt x="20240" y="1787"/>
                  <a:pt x="18345" y="1111"/>
                </a:cubicBezTo>
                <a:cubicBezTo>
                  <a:pt x="16334" y="398"/>
                  <a:pt x="13652" y="0"/>
                  <a:pt x="10801" y="0"/>
                </a:cubicBezTo>
                <a:close/>
                <a:moveTo>
                  <a:pt x="12" y="4505"/>
                </a:moveTo>
                <a:lnTo>
                  <a:pt x="12" y="5914"/>
                </a:lnTo>
                <a:cubicBezTo>
                  <a:pt x="12" y="8033"/>
                  <a:pt x="4846" y="9754"/>
                  <a:pt x="10811" y="9754"/>
                </a:cubicBezTo>
                <a:cubicBezTo>
                  <a:pt x="16776" y="9754"/>
                  <a:pt x="21600" y="8039"/>
                  <a:pt x="21600" y="5914"/>
                </a:cubicBezTo>
                <a:lnTo>
                  <a:pt x="21600" y="4505"/>
                </a:lnTo>
                <a:cubicBezTo>
                  <a:pt x="21136" y="5284"/>
                  <a:pt x="20088" y="5991"/>
                  <a:pt x="18531" y="6541"/>
                </a:cubicBezTo>
                <a:cubicBezTo>
                  <a:pt x="16460" y="7276"/>
                  <a:pt x="13718" y="7679"/>
                  <a:pt x="10806" y="7679"/>
                </a:cubicBezTo>
                <a:cubicBezTo>
                  <a:pt x="7894" y="7679"/>
                  <a:pt x="5146" y="7276"/>
                  <a:pt x="3081" y="6541"/>
                </a:cubicBezTo>
                <a:cubicBezTo>
                  <a:pt x="1524" y="5985"/>
                  <a:pt x="476" y="5284"/>
                  <a:pt x="12" y="4505"/>
                </a:cubicBezTo>
                <a:close/>
                <a:moveTo>
                  <a:pt x="0" y="7320"/>
                </a:moveTo>
                <a:lnTo>
                  <a:pt x="0" y="8284"/>
                </a:lnTo>
                <a:cubicBezTo>
                  <a:pt x="0" y="10402"/>
                  <a:pt x="4836" y="12123"/>
                  <a:pt x="10801" y="12123"/>
                </a:cubicBezTo>
                <a:cubicBezTo>
                  <a:pt x="16766" y="12123"/>
                  <a:pt x="21600" y="10408"/>
                  <a:pt x="21600" y="8284"/>
                </a:cubicBezTo>
                <a:lnTo>
                  <a:pt x="21600" y="7320"/>
                </a:lnTo>
                <a:cubicBezTo>
                  <a:pt x="21458" y="7495"/>
                  <a:pt x="21295" y="7664"/>
                  <a:pt x="21098" y="7827"/>
                </a:cubicBezTo>
                <a:cubicBezTo>
                  <a:pt x="20508" y="8329"/>
                  <a:pt x="19672" y="8769"/>
                  <a:pt x="18618" y="9145"/>
                </a:cubicBezTo>
                <a:cubicBezTo>
                  <a:pt x="16520" y="9891"/>
                  <a:pt x="13745" y="10299"/>
                  <a:pt x="10801" y="10299"/>
                </a:cubicBezTo>
                <a:cubicBezTo>
                  <a:pt x="7856" y="10299"/>
                  <a:pt x="5080" y="9891"/>
                  <a:pt x="2982" y="9145"/>
                </a:cubicBezTo>
                <a:cubicBezTo>
                  <a:pt x="1928" y="8769"/>
                  <a:pt x="1099" y="8329"/>
                  <a:pt x="504" y="7827"/>
                </a:cubicBezTo>
                <a:cubicBezTo>
                  <a:pt x="307" y="7664"/>
                  <a:pt x="142" y="7495"/>
                  <a:pt x="0" y="7320"/>
                </a:cubicBezTo>
                <a:close/>
                <a:moveTo>
                  <a:pt x="0" y="9689"/>
                </a:moveTo>
                <a:lnTo>
                  <a:pt x="0" y="10653"/>
                </a:lnTo>
                <a:cubicBezTo>
                  <a:pt x="0" y="12771"/>
                  <a:pt x="4836" y="14492"/>
                  <a:pt x="10801" y="14492"/>
                </a:cubicBezTo>
                <a:cubicBezTo>
                  <a:pt x="16766" y="14492"/>
                  <a:pt x="21600" y="12777"/>
                  <a:pt x="21600" y="10653"/>
                </a:cubicBezTo>
                <a:lnTo>
                  <a:pt x="21600" y="9689"/>
                </a:lnTo>
                <a:cubicBezTo>
                  <a:pt x="21458" y="9864"/>
                  <a:pt x="21295" y="10033"/>
                  <a:pt x="21098" y="10197"/>
                </a:cubicBezTo>
                <a:cubicBezTo>
                  <a:pt x="20508" y="10698"/>
                  <a:pt x="19672" y="11138"/>
                  <a:pt x="18618" y="11514"/>
                </a:cubicBezTo>
                <a:cubicBezTo>
                  <a:pt x="16520" y="12260"/>
                  <a:pt x="13745" y="12668"/>
                  <a:pt x="10801" y="12668"/>
                </a:cubicBezTo>
                <a:cubicBezTo>
                  <a:pt x="7856" y="12668"/>
                  <a:pt x="5080" y="12260"/>
                  <a:pt x="2982" y="11514"/>
                </a:cubicBezTo>
                <a:cubicBezTo>
                  <a:pt x="1928" y="11138"/>
                  <a:pt x="1099" y="10698"/>
                  <a:pt x="504" y="10197"/>
                </a:cubicBezTo>
                <a:cubicBezTo>
                  <a:pt x="307" y="10033"/>
                  <a:pt x="142" y="9864"/>
                  <a:pt x="0" y="9689"/>
                </a:cubicBezTo>
                <a:close/>
                <a:moveTo>
                  <a:pt x="0" y="12059"/>
                </a:moveTo>
                <a:lnTo>
                  <a:pt x="0" y="13022"/>
                </a:lnTo>
                <a:cubicBezTo>
                  <a:pt x="0" y="15141"/>
                  <a:pt x="4836" y="16862"/>
                  <a:pt x="10801" y="16862"/>
                </a:cubicBezTo>
                <a:cubicBezTo>
                  <a:pt x="16766" y="16862"/>
                  <a:pt x="21600" y="15146"/>
                  <a:pt x="21600" y="13022"/>
                </a:cubicBezTo>
                <a:lnTo>
                  <a:pt x="21600" y="12059"/>
                </a:lnTo>
                <a:cubicBezTo>
                  <a:pt x="21458" y="12233"/>
                  <a:pt x="21295" y="12402"/>
                  <a:pt x="21098" y="12566"/>
                </a:cubicBezTo>
                <a:cubicBezTo>
                  <a:pt x="20508" y="13067"/>
                  <a:pt x="19672" y="13507"/>
                  <a:pt x="18618" y="13883"/>
                </a:cubicBezTo>
                <a:cubicBezTo>
                  <a:pt x="16520" y="14629"/>
                  <a:pt x="13745" y="15037"/>
                  <a:pt x="10801" y="15037"/>
                </a:cubicBezTo>
                <a:cubicBezTo>
                  <a:pt x="7856" y="15037"/>
                  <a:pt x="5080" y="14629"/>
                  <a:pt x="2982" y="13883"/>
                </a:cubicBezTo>
                <a:cubicBezTo>
                  <a:pt x="1928" y="13507"/>
                  <a:pt x="1099" y="13067"/>
                  <a:pt x="504" y="12566"/>
                </a:cubicBezTo>
                <a:cubicBezTo>
                  <a:pt x="307" y="12402"/>
                  <a:pt x="142" y="12233"/>
                  <a:pt x="0" y="12059"/>
                </a:cubicBezTo>
                <a:close/>
                <a:moveTo>
                  <a:pt x="0" y="14428"/>
                </a:moveTo>
                <a:lnTo>
                  <a:pt x="0" y="15391"/>
                </a:lnTo>
                <a:cubicBezTo>
                  <a:pt x="0" y="17510"/>
                  <a:pt x="4836" y="19231"/>
                  <a:pt x="10801" y="19231"/>
                </a:cubicBezTo>
                <a:cubicBezTo>
                  <a:pt x="16766" y="19231"/>
                  <a:pt x="21600" y="17515"/>
                  <a:pt x="21600" y="15391"/>
                </a:cubicBezTo>
                <a:lnTo>
                  <a:pt x="21600" y="14428"/>
                </a:lnTo>
                <a:cubicBezTo>
                  <a:pt x="21458" y="14602"/>
                  <a:pt x="21295" y="14772"/>
                  <a:pt x="21098" y="14935"/>
                </a:cubicBezTo>
                <a:cubicBezTo>
                  <a:pt x="20508" y="15436"/>
                  <a:pt x="19672" y="15877"/>
                  <a:pt x="18618" y="16252"/>
                </a:cubicBezTo>
                <a:cubicBezTo>
                  <a:pt x="16520" y="16998"/>
                  <a:pt x="13745" y="17406"/>
                  <a:pt x="10801" y="17406"/>
                </a:cubicBezTo>
                <a:cubicBezTo>
                  <a:pt x="7856" y="17406"/>
                  <a:pt x="5080" y="16998"/>
                  <a:pt x="2982" y="16252"/>
                </a:cubicBezTo>
                <a:cubicBezTo>
                  <a:pt x="1928" y="15877"/>
                  <a:pt x="1099" y="15436"/>
                  <a:pt x="504" y="14935"/>
                </a:cubicBezTo>
                <a:cubicBezTo>
                  <a:pt x="307" y="14772"/>
                  <a:pt x="142" y="14602"/>
                  <a:pt x="0" y="14428"/>
                </a:cubicBezTo>
                <a:close/>
                <a:moveTo>
                  <a:pt x="0" y="16797"/>
                </a:moveTo>
                <a:lnTo>
                  <a:pt x="0" y="17760"/>
                </a:lnTo>
                <a:cubicBezTo>
                  <a:pt x="0" y="19879"/>
                  <a:pt x="4836" y="21600"/>
                  <a:pt x="10801" y="21600"/>
                </a:cubicBezTo>
                <a:cubicBezTo>
                  <a:pt x="16766" y="21600"/>
                  <a:pt x="21600" y="19879"/>
                  <a:pt x="21600" y="17760"/>
                </a:cubicBezTo>
                <a:lnTo>
                  <a:pt x="21600" y="16797"/>
                </a:lnTo>
                <a:cubicBezTo>
                  <a:pt x="21458" y="16971"/>
                  <a:pt x="21295" y="17141"/>
                  <a:pt x="21098" y="17304"/>
                </a:cubicBezTo>
                <a:cubicBezTo>
                  <a:pt x="20508" y="17805"/>
                  <a:pt x="19672" y="18246"/>
                  <a:pt x="18618" y="18622"/>
                </a:cubicBezTo>
                <a:cubicBezTo>
                  <a:pt x="16520" y="19368"/>
                  <a:pt x="13745" y="19775"/>
                  <a:pt x="10801" y="19775"/>
                </a:cubicBezTo>
                <a:cubicBezTo>
                  <a:pt x="7856" y="19775"/>
                  <a:pt x="5080" y="19368"/>
                  <a:pt x="2982" y="18622"/>
                </a:cubicBezTo>
                <a:cubicBezTo>
                  <a:pt x="1928" y="18246"/>
                  <a:pt x="1099" y="17805"/>
                  <a:pt x="504" y="17304"/>
                </a:cubicBezTo>
                <a:cubicBezTo>
                  <a:pt x="307" y="17141"/>
                  <a:pt x="142" y="16971"/>
                  <a:pt x="0" y="16797"/>
                </a:cubicBezTo>
                <a:close/>
              </a:path>
            </a:pathLst>
          </a:custGeom>
          <a:solidFill>
            <a:srgbClr val="000000"/>
          </a:solidFill>
          <a:ln>
            <a:solidFill>
              <a:srgbClr val="FFFFFF"/>
            </a:solidFill>
            <a:miter lim="400000"/>
          </a:ln>
        </p:spPr>
        <p:txBody>
          <a:bodyPr lIns="71437" tIns="71437" rIns="71437" bIns="71437" anchor="ctr"/>
          <a:lstStyle/>
          <a:p>
            <a:pPr>
              <a:defRPr b="0" sz="3000">
                <a:latin typeface="+mn-lt"/>
                <a:ea typeface="+mn-ea"/>
                <a:cs typeface="+mn-cs"/>
                <a:sym typeface="Helvetica Neue Medium"/>
              </a:defRPr>
            </a:pPr>
          </a:p>
        </p:txBody>
      </p:sp>
      <p:sp>
        <p:nvSpPr>
          <p:cNvPr id="1030" name="ARIN"/>
          <p:cNvSpPr/>
          <p:nvPr/>
        </p:nvSpPr>
        <p:spPr>
          <a:xfrm>
            <a:off x="12324761" y="3819696"/>
            <a:ext cx="2140903" cy="1101899"/>
          </a:xfrm>
          <a:prstGeom prst="roundRect">
            <a:avLst>
              <a:gd name="adj" fmla="val 16101"/>
            </a:avLst>
          </a:prstGeom>
          <a:ln w="63500">
            <a:solidFill>
              <a:srgbClr val="FFFFFF"/>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b="0" sz="3000">
                <a:latin typeface="+mn-lt"/>
                <a:ea typeface="+mn-ea"/>
                <a:cs typeface="+mn-cs"/>
                <a:sym typeface="Helvetica Neue Medium"/>
              </a:defRPr>
            </a:lvl1pPr>
          </a:lstStyle>
          <a:p>
            <a:pPr/>
            <a:r>
              <a:t>ARIN</a:t>
            </a:r>
          </a:p>
        </p:txBody>
      </p:sp>
      <p:sp>
        <p:nvSpPr>
          <p:cNvPr id="1031" name="Anchor"/>
          <p:cNvSpPr/>
          <p:nvPr/>
        </p:nvSpPr>
        <p:spPr>
          <a:xfrm rot="18900000">
            <a:off x="12128865" y="3255260"/>
            <a:ext cx="664936" cy="776721"/>
          </a:xfrm>
          <a:custGeom>
            <a:avLst/>
            <a:gdLst/>
            <a:ahLst/>
            <a:cxnLst>
              <a:cxn ang="0">
                <a:pos x="wd2" y="hd2"/>
              </a:cxn>
              <a:cxn ang="5400000">
                <a:pos x="wd2" y="hd2"/>
              </a:cxn>
              <a:cxn ang="10800000">
                <a:pos x="wd2" y="hd2"/>
              </a:cxn>
              <a:cxn ang="16200000">
                <a:pos x="wd2" y="hd2"/>
              </a:cxn>
            </a:cxnLst>
            <a:rect l="0" t="0" r="r" b="b"/>
            <a:pathLst>
              <a:path w="21556" h="21563" fill="norm" stroke="1" extrusionOk="0">
                <a:moveTo>
                  <a:pt x="10536" y="11"/>
                </a:moveTo>
                <a:cubicBezTo>
                  <a:pt x="9380" y="118"/>
                  <a:pt x="8481" y="954"/>
                  <a:pt x="8481" y="1967"/>
                </a:cubicBezTo>
                <a:cubicBezTo>
                  <a:pt x="8481" y="2667"/>
                  <a:pt x="8908" y="3281"/>
                  <a:pt x="9556" y="3631"/>
                </a:cubicBezTo>
                <a:cubicBezTo>
                  <a:pt x="9876" y="3804"/>
                  <a:pt x="10045" y="4127"/>
                  <a:pt x="10008" y="4456"/>
                </a:cubicBezTo>
                <a:lnTo>
                  <a:pt x="9959" y="4907"/>
                </a:lnTo>
                <a:cubicBezTo>
                  <a:pt x="9864" y="5122"/>
                  <a:pt x="9618" y="5269"/>
                  <a:pt x="9347" y="5269"/>
                </a:cubicBezTo>
                <a:lnTo>
                  <a:pt x="6486" y="5269"/>
                </a:lnTo>
                <a:cubicBezTo>
                  <a:pt x="6348" y="5269"/>
                  <a:pt x="6216" y="5209"/>
                  <a:pt x="6134" y="5112"/>
                </a:cubicBezTo>
                <a:cubicBezTo>
                  <a:pt x="5958" y="4891"/>
                  <a:pt x="5662" y="4752"/>
                  <a:pt x="5323" y="4757"/>
                </a:cubicBezTo>
                <a:cubicBezTo>
                  <a:pt x="4813" y="4762"/>
                  <a:pt x="4386" y="5134"/>
                  <a:pt x="4380" y="5570"/>
                </a:cubicBezTo>
                <a:cubicBezTo>
                  <a:pt x="4373" y="6033"/>
                  <a:pt x="4808" y="6405"/>
                  <a:pt x="5342" y="6405"/>
                </a:cubicBezTo>
                <a:cubicBezTo>
                  <a:pt x="5563" y="6405"/>
                  <a:pt x="5770" y="6341"/>
                  <a:pt x="5934" y="6233"/>
                </a:cubicBezTo>
                <a:cubicBezTo>
                  <a:pt x="6066" y="6147"/>
                  <a:pt x="6241" y="6120"/>
                  <a:pt x="6392" y="6179"/>
                </a:cubicBezTo>
                <a:lnTo>
                  <a:pt x="9273" y="7298"/>
                </a:lnTo>
                <a:cubicBezTo>
                  <a:pt x="9612" y="7428"/>
                  <a:pt x="9820" y="7724"/>
                  <a:pt x="9801" y="8042"/>
                </a:cubicBezTo>
                <a:cubicBezTo>
                  <a:pt x="9688" y="9695"/>
                  <a:pt x="9342" y="14823"/>
                  <a:pt x="9110" y="17165"/>
                </a:cubicBezTo>
                <a:cubicBezTo>
                  <a:pt x="9072" y="17531"/>
                  <a:pt x="8700" y="17805"/>
                  <a:pt x="8272" y="17778"/>
                </a:cubicBezTo>
                <a:cubicBezTo>
                  <a:pt x="5090" y="17562"/>
                  <a:pt x="3191" y="16033"/>
                  <a:pt x="2310" y="15085"/>
                </a:cubicBezTo>
                <a:cubicBezTo>
                  <a:pt x="2228" y="14999"/>
                  <a:pt x="2273" y="14865"/>
                  <a:pt x="2399" y="14828"/>
                </a:cubicBezTo>
                <a:lnTo>
                  <a:pt x="3096" y="14612"/>
                </a:lnTo>
                <a:cubicBezTo>
                  <a:pt x="3235" y="14569"/>
                  <a:pt x="3272" y="14412"/>
                  <a:pt x="3159" y="14326"/>
                </a:cubicBezTo>
                <a:lnTo>
                  <a:pt x="2010" y="13491"/>
                </a:lnTo>
                <a:lnTo>
                  <a:pt x="858" y="12657"/>
                </a:lnTo>
                <a:cubicBezTo>
                  <a:pt x="745" y="12576"/>
                  <a:pt x="569" y="12630"/>
                  <a:pt x="544" y="12754"/>
                </a:cubicBezTo>
                <a:lnTo>
                  <a:pt x="274" y="14025"/>
                </a:lnTo>
                <a:lnTo>
                  <a:pt x="3" y="15295"/>
                </a:lnTo>
                <a:cubicBezTo>
                  <a:pt x="-22" y="15419"/>
                  <a:pt x="116" y="15527"/>
                  <a:pt x="261" y="15484"/>
                </a:cubicBezTo>
                <a:lnTo>
                  <a:pt x="1053" y="15242"/>
                </a:lnTo>
                <a:cubicBezTo>
                  <a:pt x="1153" y="15209"/>
                  <a:pt x="1260" y="15258"/>
                  <a:pt x="1298" y="15339"/>
                </a:cubicBezTo>
                <a:cubicBezTo>
                  <a:pt x="2682" y="18414"/>
                  <a:pt x="6638" y="19679"/>
                  <a:pt x="8449" y="20336"/>
                </a:cubicBezTo>
                <a:cubicBezTo>
                  <a:pt x="9172" y="20600"/>
                  <a:pt x="9757" y="20935"/>
                  <a:pt x="10216" y="21258"/>
                </a:cubicBezTo>
                <a:cubicBezTo>
                  <a:pt x="10317" y="21328"/>
                  <a:pt x="10411" y="21397"/>
                  <a:pt x="10499" y="21467"/>
                </a:cubicBezTo>
                <a:cubicBezTo>
                  <a:pt x="10669" y="21596"/>
                  <a:pt x="10921" y="21596"/>
                  <a:pt x="11090" y="21467"/>
                </a:cubicBezTo>
                <a:cubicBezTo>
                  <a:pt x="11178" y="21397"/>
                  <a:pt x="11273" y="21328"/>
                  <a:pt x="11373" y="21258"/>
                </a:cubicBezTo>
                <a:cubicBezTo>
                  <a:pt x="11832" y="20935"/>
                  <a:pt x="12423" y="20594"/>
                  <a:pt x="13140" y="20336"/>
                </a:cubicBezTo>
                <a:cubicBezTo>
                  <a:pt x="14951" y="19679"/>
                  <a:pt x="18906" y="18420"/>
                  <a:pt x="20289" y="15339"/>
                </a:cubicBezTo>
                <a:cubicBezTo>
                  <a:pt x="20327" y="15253"/>
                  <a:pt x="20434" y="15209"/>
                  <a:pt x="20535" y="15242"/>
                </a:cubicBezTo>
                <a:lnTo>
                  <a:pt x="21327" y="15484"/>
                </a:lnTo>
                <a:cubicBezTo>
                  <a:pt x="21440" y="15522"/>
                  <a:pt x="21578" y="15419"/>
                  <a:pt x="21553" y="15295"/>
                </a:cubicBezTo>
                <a:lnTo>
                  <a:pt x="21284" y="14025"/>
                </a:lnTo>
                <a:lnTo>
                  <a:pt x="21012" y="12754"/>
                </a:lnTo>
                <a:cubicBezTo>
                  <a:pt x="20987" y="12630"/>
                  <a:pt x="20811" y="12576"/>
                  <a:pt x="20698" y="12657"/>
                </a:cubicBezTo>
                <a:lnTo>
                  <a:pt x="19548" y="13491"/>
                </a:lnTo>
                <a:lnTo>
                  <a:pt x="18397" y="14326"/>
                </a:lnTo>
                <a:cubicBezTo>
                  <a:pt x="18284" y="14407"/>
                  <a:pt x="18315" y="14569"/>
                  <a:pt x="18460" y="14612"/>
                </a:cubicBezTo>
                <a:lnTo>
                  <a:pt x="19157" y="14828"/>
                </a:lnTo>
                <a:cubicBezTo>
                  <a:pt x="19283" y="14865"/>
                  <a:pt x="19328" y="14999"/>
                  <a:pt x="19246" y="15085"/>
                </a:cubicBezTo>
                <a:cubicBezTo>
                  <a:pt x="18359" y="16033"/>
                  <a:pt x="16459" y="17557"/>
                  <a:pt x="13284" y="17778"/>
                </a:cubicBezTo>
                <a:cubicBezTo>
                  <a:pt x="12856" y="17805"/>
                  <a:pt x="12480" y="17531"/>
                  <a:pt x="12448" y="17165"/>
                </a:cubicBezTo>
                <a:cubicBezTo>
                  <a:pt x="12216" y="14817"/>
                  <a:pt x="11864" y="9695"/>
                  <a:pt x="11757" y="8042"/>
                </a:cubicBezTo>
                <a:cubicBezTo>
                  <a:pt x="11738" y="7724"/>
                  <a:pt x="11946" y="7428"/>
                  <a:pt x="12285" y="7298"/>
                </a:cubicBezTo>
                <a:lnTo>
                  <a:pt x="15178" y="6172"/>
                </a:lnTo>
                <a:cubicBezTo>
                  <a:pt x="15323" y="6119"/>
                  <a:pt x="15485" y="6140"/>
                  <a:pt x="15610" y="6226"/>
                </a:cubicBezTo>
                <a:cubicBezTo>
                  <a:pt x="15818" y="6372"/>
                  <a:pt x="16102" y="6442"/>
                  <a:pt x="16404" y="6388"/>
                </a:cubicBezTo>
                <a:cubicBezTo>
                  <a:pt x="16781" y="6323"/>
                  <a:pt x="17083" y="6066"/>
                  <a:pt x="17159" y="5748"/>
                </a:cubicBezTo>
                <a:cubicBezTo>
                  <a:pt x="17278" y="5221"/>
                  <a:pt x="16807" y="4757"/>
                  <a:pt x="16216" y="4757"/>
                </a:cubicBezTo>
                <a:cubicBezTo>
                  <a:pt x="15889" y="4757"/>
                  <a:pt x="15606" y="4897"/>
                  <a:pt x="15429" y="5107"/>
                </a:cubicBezTo>
                <a:cubicBezTo>
                  <a:pt x="15348" y="5209"/>
                  <a:pt x="15214" y="5269"/>
                  <a:pt x="15076" y="5269"/>
                </a:cubicBezTo>
                <a:lnTo>
                  <a:pt x="12215" y="5269"/>
                </a:lnTo>
                <a:cubicBezTo>
                  <a:pt x="11944" y="5269"/>
                  <a:pt x="11700" y="5122"/>
                  <a:pt x="11605" y="4907"/>
                </a:cubicBezTo>
                <a:lnTo>
                  <a:pt x="11554" y="4434"/>
                </a:lnTo>
                <a:cubicBezTo>
                  <a:pt x="11516" y="4116"/>
                  <a:pt x="11688" y="3803"/>
                  <a:pt x="12002" y="3636"/>
                </a:cubicBezTo>
                <a:cubicBezTo>
                  <a:pt x="12732" y="3248"/>
                  <a:pt x="13183" y="2517"/>
                  <a:pt x="13063" y="1709"/>
                </a:cubicBezTo>
                <a:cubicBezTo>
                  <a:pt x="12931" y="821"/>
                  <a:pt x="12083" y="110"/>
                  <a:pt x="11045" y="13"/>
                </a:cubicBezTo>
                <a:cubicBezTo>
                  <a:pt x="10872" y="-3"/>
                  <a:pt x="10701" y="-4"/>
                  <a:pt x="10536" y="11"/>
                </a:cubicBezTo>
                <a:close/>
                <a:moveTo>
                  <a:pt x="10762" y="1095"/>
                </a:moveTo>
                <a:cubicBezTo>
                  <a:pt x="11328" y="1095"/>
                  <a:pt x="11782" y="1482"/>
                  <a:pt x="11782" y="1967"/>
                </a:cubicBezTo>
                <a:cubicBezTo>
                  <a:pt x="11782" y="2451"/>
                  <a:pt x="11322" y="2840"/>
                  <a:pt x="10762" y="2840"/>
                </a:cubicBezTo>
                <a:cubicBezTo>
                  <a:pt x="10203" y="2840"/>
                  <a:pt x="9744" y="2451"/>
                  <a:pt x="9744" y="1967"/>
                </a:cubicBezTo>
                <a:cubicBezTo>
                  <a:pt x="9744" y="1482"/>
                  <a:pt x="10196" y="1095"/>
                  <a:pt x="10762" y="1095"/>
                </a:cubicBezTo>
                <a:close/>
              </a:path>
            </a:pathLst>
          </a:custGeom>
          <a:solidFill>
            <a:srgbClr val="FFFFFF"/>
          </a:solidFill>
          <a:ln w="12700">
            <a:miter lim="400000"/>
          </a:ln>
        </p:spPr>
        <p:txBody>
          <a:bodyPr lIns="71437" tIns="71437" rIns="71437" bIns="71437" anchor="ctr"/>
          <a:lstStyle/>
          <a:p>
            <a:pPr>
              <a:defRPr b="0" sz="3000">
                <a:solidFill>
                  <a:srgbClr val="000000"/>
                </a:solidFill>
                <a:latin typeface="+mn-lt"/>
                <a:ea typeface="+mn-ea"/>
                <a:cs typeface="+mn-cs"/>
                <a:sym typeface="Helvetica Neue Medium"/>
              </a:defRPr>
            </a:pPr>
          </a:p>
        </p:txBody>
      </p:sp>
      <p:sp>
        <p:nvSpPr>
          <p:cNvPr id="1032" name="Coins"/>
          <p:cNvSpPr/>
          <p:nvPr/>
        </p:nvSpPr>
        <p:spPr>
          <a:xfrm>
            <a:off x="14118144" y="4586607"/>
            <a:ext cx="599923" cy="6017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0"/>
                </a:moveTo>
                <a:cubicBezTo>
                  <a:pt x="7949" y="0"/>
                  <a:pt x="5266" y="392"/>
                  <a:pt x="3255" y="1111"/>
                </a:cubicBezTo>
                <a:cubicBezTo>
                  <a:pt x="1360" y="1787"/>
                  <a:pt x="273" y="2685"/>
                  <a:pt x="273" y="3572"/>
                </a:cubicBezTo>
                <a:cubicBezTo>
                  <a:pt x="273" y="4460"/>
                  <a:pt x="1360" y="5360"/>
                  <a:pt x="3255" y="6035"/>
                </a:cubicBezTo>
                <a:cubicBezTo>
                  <a:pt x="5266" y="6749"/>
                  <a:pt x="7949" y="7147"/>
                  <a:pt x="10801" y="7147"/>
                </a:cubicBezTo>
                <a:cubicBezTo>
                  <a:pt x="13652" y="7147"/>
                  <a:pt x="16334" y="6754"/>
                  <a:pt x="18345" y="6035"/>
                </a:cubicBezTo>
                <a:cubicBezTo>
                  <a:pt x="20240" y="5360"/>
                  <a:pt x="21327" y="4460"/>
                  <a:pt x="21327" y="3572"/>
                </a:cubicBezTo>
                <a:cubicBezTo>
                  <a:pt x="21327" y="2685"/>
                  <a:pt x="20240" y="1787"/>
                  <a:pt x="18345" y="1111"/>
                </a:cubicBezTo>
                <a:cubicBezTo>
                  <a:pt x="16334" y="398"/>
                  <a:pt x="13652" y="0"/>
                  <a:pt x="10801" y="0"/>
                </a:cubicBezTo>
                <a:close/>
                <a:moveTo>
                  <a:pt x="12" y="4505"/>
                </a:moveTo>
                <a:lnTo>
                  <a:pt x="12" y="5914"/>
                </a:lnTo>
                <a:cubicBezTo>
                  <a:pt x="12" y="8033"/>
                  <a:pt x="4846" y="9754"/>
                  <a:pt x="10811" y="9754"/>
                </a:cubicBezTo>
                <a:cubicBezTo>
                  <a:pt x="16776" y="9754"/>
                  <a:pt x="21600" y="8039"/>
                  <a:pt x="21600" y="5914"/>
                </a:cubicBezTo>
                <a:lnTo>
                  <a:pt x="21600" y="4505"/>
                </a:lnTo>
                <a:cubicBezTo>
                  <a:pt x="21136" y="5284"/>
                  <a:pt x="20088" y="5991"/>
                  <a:pt x="18531" y="6541"/>
                </a:cubicBezTo>
                <a:cubicBezTo>
                  <a:pt x="16460" y="7276"/>
                  <a:pt x="13718" y="7679"/>
                  <a:pt x="10806" y="7679"/>
                </a:cubicBezTo>
                <a:cubicBezTo>
                  <a:pt x="7894" y="7679"/>
                  <a:pt x="5146" y="7276"/>
                  <a:pt x="3081" y="6541"/>
                </a:cubicBezTo>
                <a:cubicBezTo>
                  <a:pt x="1524" y="5985"/>
                  <a:pt x="476" y="5284"/>
                  <a:pt x="12" y="4505"/>
                </a:cubicBezTo>
                <a:close/>
                <a:moveTo>
                  <a:pt x="0" y="7320"/>
                </a:moveTo>
                <a:lnTo>
                  <a:pt x="0" y="8284"/>
                </a:lnTo>
                <a:cubicBezTo>
                  <a:pt x="0" y="10402"/>
                  <a:pt x="4836" y="12123"/>
                  <a:pt x="10801" y="12123"/>
                </a:cubicBezTo>
                <a:cubicBezTo>
                  <a:pt x="16766" y="12123"/>
                  <a:pt x="21600" y="10408"/>
                  <a:pt x="21600" y="8284"/>
                </a:cubicBezTo>
                <a:lnTo>
                  <a:pt x="21600" y="7320"/>
                </a:lnTo>
                <a:cubicBezTo>
                  <a:pt x="21458" y="7495"/>
                  <a:pt x="21295" y="7664"/>
                  <a:pt x="21098" y="7827"/>
                </a:cubicBezTo>
                <a:cubicBezTo>
                  <a:pt x="20508" y="8329"/>
                  <a:pt x="19672" y="8769"/>
                  <a:pt x="18618" y="9145"/>
                </a:cubicBezTo>
                <a:cubicBezTo>
                  <a:pt x="16520" y="9891"/>
                  <a:pt x="13745" y="10299"/>
                  <a:pt x="10801" y="10299"/>
                </a:cubicBezTo>
                <a:cubicBezTo>
                  <a:pt x="7856" y="10299"/>
                  <a:pt x="5080" y="9891"/>
                  <a:pt x="2982" y="9145"/>
                </a:cubicBezTo>
                <a:cubicBezTo>
                  <a:pt x="1928" y="8769"/>
                  <a:pt x="1099" y="8329"/>
                  <a:pt x="504" y="7827"/>
                </a:cubicBezTo>
                <a:cubicBezTo>
                  <a:pt x="307" y="7664"/>
                  <a:pt x="142" y="7495"/>
                  <a:pt x="0" y="7320"/>
                </a:cubicBezTo>
                <a:close/>
                <a:moveTo>
                  <a:pt x="0" y="9689"/>
                </a:moveTo>
                <a:lnTo>
                  <a:pt x="0" y="10653"/>
                </a:lnTo>
                <a:cubicBezTo>
                  <a:pt x="0" y="12771"/>
                  <a:pt x="4836" y="14492"/>
                  <a:pt x="10801" y="14492"/>
                </a:cubicBezTo>
                <a:cubicBezTo>
                  <a:pt x="16766" y="14492"/>
                  <a:pt x="21600" y="12777"/>
                  <a:pt x="21600" y="10653"/>
                </a:cubicBezTo>
                <a:lnTo>
                  <a:pt x="21600" y="9689"/>
                </a:lnTo>
                <a:cubicBezTo>
                  <a:pt x="21458" y="9864"/>
                  <a:pt x="21295" y="10033"/>
                  <a:pt x="21098" y="10197"/>
                </a:cubicBezTo>
                <a:cubicBezTo>
                  <a:pt x="20508" y="10698"/>
                  <a:pt x="19672" y="11138"/>
                  <a:pt x="18618" y="11514"/>
                </a:cubicBezTo>
                <a:cubicBezTo>
                  <a:pt x="16520" y="12260"/>
                  <a:pt x="13745" y="12668"/>
                  <a:pt x="10801" y="12668"/>
                </a:cubicBezTo>
                <a:cubicBezTo>
                  <a:pt x="7856" y="12668"/>
                  <a:pt x="5080" y="12260"/>
                  <a:pt x="2982" y="11514"/>
                </a:cubicBezTo>
                <a:cubicBezTo>
                  <a:pt x="1928" y="11138"/>
                  <a:pt x="1099" y="10698"/>
                  <a:pt x="504" y="10197"/>
                </a:cubicBezTo>
                <a:cubicBezTo>
                  <a:pt x="307" y="10033"/>
                  <a:pt x="142" y="9864"/>
                  <a:pt x="0" y="9689"/>
                </a:cubicBezTo>
                <a:close/>
                <a:moveTo>
                  <a:pt x="0" y="12059"/>
                </a:moveTo>
                <a:lnTo>
                  <a:pt x="0" y="13022"/>
                </a:lnTo>
                <a:cubicBezTo>
                  <a:pt x="0" y="15141"/>
                  <a:pt x="4836" y="16862"/>
                  <a:pt x="10801" y="16862"/>
                </a:cubicBezTo>
                <a:cubicBezTo>
                  <a:pt x="16766" y="16862"/>
                  <a:pt x="21600" y="15146"/>
                  <a:pt x="21600" y="13022"/>
                </a:cubicBezTo>
                <a:lnTo>
                  <a:pt x="21600" y="12059"/>
                </a:lnTo>
                <a:cubicBezTo>
                  <a:pt x="21458" y="12233"/>
                  <a:pt x="21295" y="12402"/>
                  <a:pt x="21098" y="12566"/>
                </a:cubicBezTo>
                <a:cubicBezTo>
                  <a:pt x="20508" y="13067"/>
                  <a:pt x="19672" y="13507"/>
                  <a:pt x="18618" y="13883"/>
                </a:cubicBezTo>
                <a:cubicBezTo>
                  <a:pt x="16520" y="14629"/>
                  <a:pt x="13745" y="15037"/>
                  <a:pt x="10801" y="15037"/>
                </a:cubicBezTo>
                <a:cubicBezTo>
                  <a:pt x="7856" y="15037"/>
                  <a:pt x="5080" y="14629"/>
                  <a:pt x="2982" y="13883"/>
                </a:cubicBezTo>
                <a:cubicBezTo>
                  <a:pt x="1928" y="13507"/>
                  <a:pt x="1099" y="13067"/>
                  <a:pt x="504" y="12566"/>
                </a:cubicBezTo>
                <a:cubicBezTo>
                  <a:pt x="307" y="12402"/>
                  <a:pt x="142" y="12233"/>
                  <a:pt x="0" y="12059"/>
                </a:cubicBezTo>
                <a:close/>
                <a:moveTo>
                  <a:pt x="0" y="14428"/>
                </a:moveTo>
                <a:lnTo>
                  <a:pt x="0" y="15391"/>
                </a:lnTo>
                <a:cubicBezTo>
                  <a:pt x="0" y="17510"/>
                  <a:pt x="4836" y="19231"/>
                  <a:pt x="10801" y="19231"/>
                </a:cubicBezTo>
                <a:cubicBezTo>
                  <a:pt x="16766" y="19231"/>
                  <a:pt x="21600" y="17515"/>
                  <a:pt x="21600" y="15391"/>
                </a:cubicBezTo>
                <a:lnTo>
                  <a:pt x="21600" y="14428"/>
                </a:lnTo>
                <a:cubicBezTo>
                  <a:pt x="21458" y="14602"/>
                  <a:pt x="21295" y="14772"/>
                  <a:pt x="21098" y="14935"/>
                </a:cubicBezTo>
                <a:cubicBezTo>
                  <a:pt x="20508" y="15436"/>
                  <a:pt x="19672" y="15877"/>
                  <a:pt x="18618" y="16252"/>
                </a:cubicBezTo>
                <a:cubicBezTo>
                  <a:pt x="16520" y="16998"/>
                  <a:pt x="13745" y="17406"/>
                  <a:pt x="10801" y="17406"/>
                </a:cubicBezTo>
                <a:cubicBezTo>
                  <a:pt x="7856" y="17406"/>
                  <a:pt x="5080" y="16998"/>
                  <a:pt x="2982" y="16252"/>
                </a:cubicBezTo>
                <a:cubicBezTo>
                  <a:pt x="1928" y="15877"/>
                  <a:pt x="1099" y="15436"/>
                  <a:pt x="504" y="14935"/>
                </a:cubicBezTo>
                <a:cubicBezTo>
                  <a:pt x="307" y="14772"/>
                  <a:pt x="142" y="14602"/>
                  <a:pt x="0" y="14428"/>
                </a:cubicBezTo>
                <a:close/>
                <a:moveTo>
                  <a:pt x="0" y="16797"/>
                </a:moveTo>
                <a:lnTo>
                  <a:pt x="0" y="17760"/>
                </a:lnTo>
                <a:cubicBezTo>
                  <a:pt x="0" y="19879"/>
                  <a:pt x="4836" y="21600"/>
                  <a:pt x="10801" y="21600"/>
                </a:cubicBezTo>
                <a:cubicBezTo>
                  <a:pt x="16766" y="21600"/>
                  <a:pt x="21600" y="19879"/>
                  <a:pt x="21600" y="17760"/>
                </a:cubicBezTo>
                <a:lnTo>
                  <a:pt x="21600" y="16797"/>
                </a:lnTo>
                <a:cubicBezTo>
                  <a:pt x="21458" y="16971"/>
                  <a:pt x="21295" y="17141"/>
                  <a:pt x="21098" y="17304"/>
                </a:cubicBezTo>
                <a:cubicBezTo>
                  <a:pt x="20508" y="17805"/>
                  <a:pt x="19672" y="18246"/>
                  <a:pt x="18618" y="18622"/>
                </a:cubicBezTo>
                <a:cubicBezTo>
                  <a:pt x="16520" y="19368"/>
                  <a:pt x="13745" y="19775"/>
                  <a:pt x="10801" y="19775"/>
                </a:cubicBezTo>
                <a:cubicBezTo>
                  <a:pt x="7856" y="19775"/>
                  <a:pt x="5080" y="19368"/>
                  <a:pt x="2982" y="18622"/>
                </a:cubicBezTo>
                <a:cubicBezTo>
                  <a:pt x="1928" y="18246"/>
                  <a:pt x="1099" y="17805"/>
                  <a:pt x="504" y="17304"/>
                </a:cubicBezTo>
                <a:cubicBezTo>
                  <a:pt x="307" y="17141"/>
                  <a:pt x="142" y="16971"/>
                  <a:pt x="0" y="16797"/>
                </a:cubicBezTo>
                <a:close/>
              </a:path>
            </a:pathLst>
          </a:custGeom>
          <a:solidFill>
            <a:srgbClr val="000000"/>
          </a:solidFill>
          <a:ln>
            <a:solidFill>
              <a:srgbClr val="FFFFFF"/>
            </a:solidFill>
            <a:miter lim="400000"/>
          </a:ln>
        </p:spPr>
        <p:txBody>
          <a:bodyPr lIns="71437" tIns="71437" rIns="71437" bIns="71437" anchor="ctr"/>
          <a:lstStyle/>
          <a:p>
            <a:pPr>
              <a:defRPr b="0" sz="3000">
                <a:latin typeface="+mn-lt"/>
                <a:ea typeface="+mn-ea"/>
                <a:cs typeface="+mn-cs"/>
                <a:sym typeface="Helvetica Neue Medium"/>
              </a:defRPr>
            </a:pPr>
          </a:p>
        </p:txBody>
      </p:sp>
      <p:sp>
        <p:nvSpPr>
          <p:cNvPr id="1033" name="RIPE NCC"/>
          <p:cNvSpPr/>
          <p:nvPr/>
        </p:nvSpPr>
        <p:spPr>
          <a:xfrm>
            <a:off x="15118762" y="3781596"/>
            <a:ext cx="2140903" cy="1101899"/>
          </a:xfrm>
          <a:prstGeom prst="roundRect">
            <a:avLst>
              <a:gd name="adj" fmla="val 16101"/>
            </a:avLst>
          </a:prstGeom>
          <a:ln w="63500">
            <a:solidFill>
              <a:srgbClr val="FFFFFF"/>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b="0" sz="3000">
                <a:latin typeface="+mn-lt"/>
                <a:ea typeface="+mn-ea"/>
                <a:cs typeface="+mn-cs"/>
                <a:sym typeface="Helvetica Neue Medium"/>
              </a:defRPr>
            </a:lvl1pPr>
          </a:lstStyle>
          <a:p>
            <a:pPr/>
            <a:r>
              <a:t>RIPE NCC</a:t>
            </a:r>
          </a:p>
        </p:txBody>
      </p:sp>
      <p:sp>
        <p:nvSpPr>
          <p:cNvPr id="1034" name="Anchor"/>
          <p:cNvSpPr/>
          <p:nvPr/>
        </p:nvSpPr>
        <p:spPr>
          <a:xfrm rot="18900000">
            <a:off x="14922865" y="3217160"/>
            <a:ext cx="664936" cy="776721"/>
          </a:xfrm>
          <a:custGeom>
            <a:avLst/>
            <a:gdLst/>
            <a:ahLst/>
            <a:cxnLst>
              <a:cxn ang="0">
                <a:pos x="wd2" y="hd2"/>
              </a:cxn>
              <a:cxn ang="5400000">
                <a:pos x="wd2" y="hd2"/>
              </a:cxn>
              <a:cxn ang="10800000">
                <a:pos x="wd2" y="hd2"/>
              </a:cxn>
              <a:cxn ang="16200000">
                <a:pos x="wd2" y="hd2"/>
              </a:cxn>
            </a:cxnLst>
            <a:rect l="0" t="0" r="r" b="b"/>
            <a:pathLst>
              <a:path w="21556" h="21563" fill="norm" stroke="1" extrusionOk="0">
                <a:moveTo>
                  <a:pt x="10536" y="11"/>
                </a:moveTo>
                <a:cubicBezTo>
                  <a:pt x="9380" y="118"/>
                  <a:pt x="8481" y="954"/>
                  <a:pt x="8481" y="1967"/>
                </a:cubicBezTo>
                <a:cubicBezTo>
                  <a:pt x="8481" y="2667"/>
                  <a:pt x="8908" y="3281"/>
                  <a:pt x="9556" y="3631"/>
                </a:cubicBezTo>
                <a:cubicBezTo>
                  <a:pt x="9876" y="3804"/>
                  <a:pt x="10045" y="4127"/>
                  <a:pt x="10008" y="4456"/>
                </a:cubicBezTo>
                <a:lnTo>
                  <a:pt x="9959" y="4907"/>
                </a:lnTo>
                <a:cubicBezTo>
                  <a:pt x="9864" y="5122"/>
                  <a:pt x="9618" y="5269"/>
                  <a:pt x="9347" y="5269"/>
                </a:cubicBezTo>
                <a:lnTo>
                  <a:pt x="6486" y="5269"/>
                </a:lnTo>
                <a:cubicBezTo>
                  <a:pt x="6348" y="5269"/>
                  <a:pt x="6216" y="5209"/>
                  <a:pt x="6134" y="5112"/>
                </a:cubicBezTo>
                <a:cubicBezTo>
                  <a:pt x="5958" y="4891"/>
                  <a:pt x="5662" y="4752"/>
                  <a:pt x="5323" y="4757"/>
                </a:cubicBezTo>
                <a:cubicBezTo>
                  <a:pt x="4813" y="4762"/>
                  <a:pt x="4386" y="5134"/>
                  <a:pt x="4380" y="5570"/>
                </a:cubicBezTo>
                <a:cubicBezTo>
                  <a:pt x="4373" y="6033"/>
                  <a:pt x="4808" y="6405"/>
                  <a:pt x="5342" y="6405"/>
                </a:cubicBezTo>
                <a:cubicBezTo>
                  <a:pt x="5563" y="6405"/>
                  <a:pt x="5770" y="6341"/>
                  <a:pt x="5934" y="6233"/>
                </a:cubicBezTo>
                <a:cubicBezTo>
                  <a:pt x="6066" y="6147"/>
                  <a:pt x="6241" y="6120"/>
                  <a:pt x="6392" y="6179"/>
                </a:cubicBezTo>
                <a:lnTo>
                  <a:pt x="9273" y="7298"/>
                </a:lnTo>
                <a:cubicBezTo>
                  <a:pt x="9612" y="7428"/>
                  <a:pt x="9820" y="7724"/>
                  <a:pt x="9801" y="8042"/>
                </a:cubicBezTo>
                <a:cubicBezTo>
                  <a:pt x="9688" y="9695"/>
                  <a:pt x="9342" y="14823"/>
                  <a:pt x="9110" y="17165"/>
                </a:cubicBezTo>
                <a:cubicBezTo>
                  <a:pt x="9072" y="17531"/>
                  <a:pt x="8700" y="17805"/>
                  <a:pt x="8272" y="17778"/>
                </a:cubicBezTo>
                <a:cubicBezTo>
                  <a:pt x="5090" y="17562"/>
                  <a:pt x="3191" y="16033"/>
                  <a:pt x="2310" y="15085"/>
                </a:cubicBezTo>
                <a:cubicBezTo>
                  <a:pt x="2228" y="14999"/>
                  <a:pt x="2273" y="14865"/>
                  <a:pt x="2399" y="14828"/>
                </a:cubicBezTo>
                <a:lnTo>
                  <a:pt x="3096" y="14612"/>
                </a:lnTo>
                <a:cubicBezTo>
                  <a:pt x="3235" y="14569"/>
                  <a:pt x="3272" y="14412"/>
                  <a:pt x="3159" y="14326"/>
                </a:cubicBezTo>
                <a:lnTo>
                  <a:pt x="2010" y="13491"/>
                </a:lnTo>
                <a:lnTo>
                  <a:pt x="858" y="12657"/>
                </a:lnTo>
                <a:cubicBezTo>
                  <a:pt x="745" y="12576"/>
                  <a:pt x="569" y="12630"/>
                  <a:pt x="544" y="12754"/>
                </a:cubicBezTo>
                <a:lnTo>
                  <a:pt x="274" y="14025"/>
                </a:lnTo>
                <a:lnTo>
                  <a:pt x="3" y="15295"/>
                </a:lnTo>
                <a:cubicBezTo>
                  <a:pt x="-22" y="15419"/>
                  <a:pt x="116" y="15527"/>
                  <a:pt x="261" y="15484"/>
                </a:cubicBezTo>
                <a:lnTo>
                  <a:pt x="1053" y="15242"/>
                </a:lnTo>
                <a:cubicBezTo>
                  <a:pt x="1153" y="15209"/>
                  <a:pt x="1260" y="15258"/>
                  <a:pt x="1298" y="15339"/>
                </a:cubicBezTo>
                <a:cubicBezTo>
                  <a:pt x="2682" y="18414"/>
                  <a:pt x="6638" y="19679"/>
                  <a:pt x="8449" y="20336"/>
                </a:cubicBezTo>
                <a:cubicBezTo>
                  <a:pt x="9172" y="20600"/>
                  <a:pt x="9757" y="20935"/>
                  <a:pt x="10216" y="21258"/>
                </a:cubicBezTo>
                <a:cubicBezTo>
                  <a:pt x="10317" y="21328"/>
                  <a:pt x="10411" y="21397"/>
                  <a:pt x="10499" y="21467"/>
                </a:cubicBezTo>
                <a:cubicBezTo>
                  <a:pt x="10669" y="21596"/>
                  <a:pt x="10921" y="21596"/>
                  <a:pt x="11090" y="21467"/>
                </a:cubicBezTo>
                <a:cubicBezTo>
                  <a:pt x="11178" y="21397"/>
                  <a:pt x="11273" y="21328"/>
                  <a:pt x="11373" y="21258"/>
                </a:cubicBezTo>
                <a:cubicBezTo>
                  <a:pt x="11832" y="20935"/>
                  <a:pt x="12423" y="20594"/>
                  <a:pt x="13140" y="20336"/>
                </a:cubicBezTo>
                <a:cubicBezTo>
                  <a:pt x="14951" y="19679"/>
                  <a:pt x="18906" y="18420"/>
                  <a:pt x="20289" y="15339"/>
                </a:cubicBezTo>
                <a:cubicBezTo>
                  <a:pt x="20327" y="15253"/>
                  <a:pt x="20434" y="15209"/>
                  <a:pt x="20535" y="15242"/>
                </a:cubicBezTo>
                <a:lnTo>
                  <a:pt x="21327" y="15484"/>
                </a:lnTo>
                <a:cubicBezTo>
                  <a:pt x="21440" y="15522"/>
                  <a:pt x="21578" y="15419"/>
                  <a:pt x="21553" y="15295"/>
                </a:cubicBezTo>
                <a:lnTo>
                  <a:pt x="21284" y="14025"/>
                </a:lnTo>
                <a:lnTo>
                  <a:pt x="21012" y="12754"/>
                </a:lnTo>
                <a:cubicBezTo>
                  <a:pt x="20987" y="12630"/>
                  <a:pt x="20811" y="12576"/>
                  <a:pt x="20698" y="12657"/>
                </a:cubicBezTo>
                <a:lnTo>
                  <a:pt x="19548" y="13491"/>
                </a:lnTo>
                <a:lnTo>
                  <a:pt x="18397" y="14326"/>
                </a:lnTo>
                <a:cubicBezTo>
                  <a:pt x="18284" y="14407"/>
                  <a:pt x="18315" y="14569"/>
                  <a:pt x="18460" y="14612"/>
                </a:cubicBezTo>
                <a:lnTo>
                  <a:pt x="19157" y="14828"/>
                </a:lnTo>
                <a:cubicBezTo>
                  <a:pt x="19283" y="14865"/>
                  <a:pt x="19328" y="14999"/>
                  <a:pt x="19246" y="15085"/>
                </a:cubicBezTo>
                <a:cubicBezTo>
                  <a:pt x="18359" y="16033"/>
                  <a:pt x="16459" y="17557"/>
                  <a:pt x="13284" y="17778"/>
                </a:cubicBezTo>
                <a:cubicBezTo>
                  <a:pt x="12856" y="17805"/>
                  <a:pt x="12480" y="17531"/>
                  <a:pt x="12448" y="17165"/>
                </a:cubicBezTo>
                <a:cubicBezTo>
                  <a:pt x="12216" y="14817"/>
                  <a:pt x="11864" y="9695"/>
                  <a:pt x="11757" y="8042"/>
                </a:cubicBezTo>
                <a:cubicBezTo>
                  <a:pt x="11738" y="7724"/>
                  <a:pt x="11946" y="7428"/>
                  <a:pt x="12285" y="7298"/>
                </a:cubicBezTo>
                <a:lnTo>
                  <a:pt x="15178" y="6172"/>
                </a:lnTo>
                <a:cubicBezTo>
                  <a:pt x="15323" y="6119"/>
                  <a:pt x="15485" y="6140"/>
                  <a:pt x="15610" y="6226"/>
                </a:cubicBezTo>
                <a:cubicBezTo>
                  <a:pt x="15818" y="6372"/>
                  <a:pt x="16102" y="6442"/>
                  <a:pt x="16404" y="6388"/>
                </a:cubicBezTo>
                <a:cubicBezTo>
                  <a:pt x="16781" y="6323"/>
                  <a:pt x="17083" y="6066"/>
                  <a:pt x="17159" y="5748"/>
                </a:cubicBezTo>
                <a:cubicBezTo>
                  <a:pt x="17278" y="5221"/>
                  <a:pt x="16807" y="4757"/>
                  <a:pt x="16216" y="4757"/>
                </a:cubicBezTo>
                <a:cubicBezTo>
                  <a:pt x="15889" y="4757"/>
                  <a:pt x="15606" y="4897"/>
                  <a:pt x="15429" y="5107"/>
                </a:cubicBezTo>
                <a:cubicBezTo>
                  <a:pt x="15348" y="5209"/>
                  <a:pt x="15214" y="5269"/>
                  <a:pt x="15076" y="5269"/>
                </a:cubicBezTo>
                <a:lnTo>
                  <a:pt x="12215" y="5269"/>
                </a:lnTo>
                <a:cubicBezTo>
                  <a:pt x="11944" y="5269"/>
                  <a:pt x="11700" y="5122"/>
                  <a:pt x="11605" y="4907"/>
                </a:cubicBezTo>
                <a:lnTo>
                  <a:pt x="11554" y="4434"/>
                </a:lnTo>
                <a:cubicBezTo>
                  <a:pt x="11516" y="4116"/>
                  <a:pt x="11688" y="3803"/>
                  <a:pt x="12002" y="3636"/>
                </a:cubicBezTo>
                <a:cubicBezTo>
                  <a:pt x="12732" y="3248"/>
                  <a:pt x="13183" y="2517"/>
                  <a:pt x="13063" y="1709"/>
                </a:cubicBezTo>
                <a:cubicBezTo>
                  <a:pt x="12931" y="821"/>
                  <a:pt x="12083" y="110"/>
                  <a:pt x="11045" y="13"/>
                </a:cubicBezTo>
                <a:cubicBezTo>
                  <a:pt x="10872" y="-3"/>
                  <a:pt x="10701" y="-4"/>
                  <a:pt x="10536" y="11"/>
                </a:cubicBezTo>
                <a:close/>
                <a:moveTo>
                  <a:pt x="10762" y="1095"/>
                </a:moveTo>
                <a:cubicBezTo>
                  <a:pt x="11328" y="1095"/>
                  <a:pt x="11782" y="1482"/>
                  <a:pt x="11782" y="1967"/>
                </a:cubicBezTo>
                <a:cubicBezTo>
                  <a:pt x="11782" y="2451"/>
                  <a:pt x="11322" y="2840"/>
                  <a:pt x="10762" y="2840"/>
                </a:cubicBezTo>
                <a:cubicBezTo>
                  <a:pt x="10203" y="2840"/>
                  <a:pt x="9744" y="2451"/>
                  <a:pt x="9744" y="1967"/>
                </a:cubicBezTo>
                <a:cubicBezTo>
                  <a:pt x="9744" y="1482"/>
                  <a:pt x="10196" y="1095"/>
                  <a:pt x="10762" y="1095"/>
                </a:cubicBezTo>
                <a:close/>
              </a:path>
            </a:pathLst>
          </a:custGeom>
          <a:solidFill>
            <a:srgbClr val="FFFFFF"/>
          </a:solidFill>
          <a:ln w="12700">
            <a:miter lim="400000"/>
          </a:ln>
        </p:spPr>
        <p:txBody>
          <a:bodyPr lIns="71437" tIns="71437" rIns="71437" bIns="71437" anchor="ctr"/>
          <a:lstStyle/>
          <a:p>
            <a:pPr>
              <a:defRPr b="0" sz="3000">
                <a:solidFill>
                  <a:srgbClr val="000000"/>
                </a:solidFill>
                <a:latin typeface="+mn-lt"/>
                <a:ea typeface="+mn-ea"/>
                <a:cs typeface="+mn-cs"/>
                <a:sym typeface="Helvetica Neue Medium"/>
              </a:defRPr>
            </a:pPr>
          </a:p>
        </p:txBody>
      </p:sp>
      <p:sp>
        <p:nvSpPr>
          <p:cNvPr id="1035" name="Coins"/>
          <p:cNvSpPr/>
          <p:nvPr/>
        </p:nvSpPr>
        <p:spPr>
          <a:xfrm>
            <a:off x="16912144" y="4548507"/>
            <a:ext cx="599923" cy="6017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0"/>
                </a:moveTo>
                <a:cubicBezTo>
                  <a:pt x="7949" y="0"/>
                  <a:pt x="5266" y="392"/>
                  <a:pt x="3255" y="1111"/>
                </a:cubicBezTo>
                <a:cubicBezTo>
                  <a:pt x="1360" y="1787"/>
                  <a:pt x="273" y="2685"/>
                  <a:pt x="273" y="3572"/>
                </a:cubicBezTo>
                <a:cubicBezTo>
                  <a:pt x="273" y="4460"/>
                  <a:pt x="1360" y="5360"/>
                  <a:pt x="3255" y="6035"/>
                </a:cubicBezTo>
                <a:cubicBezTo>
                  <a:pt x="5266" y="6749"/>
                  <a:pt x="7949" y="7147"/>
                  <a:pt x="10801" y="7147"/>
                </a:cubicBezTo>
                <a:cubicBezTo>
                  <a:pt x="13652" y="7147"/>
                  <a:pt x="16334" y="6754"/>
                  <a:pt x="18345" y="6035"/>
                </a:cubicBezTo>
                <a:cubicBezTo>
                  <a:pt x="20240" y="5360"/>
                  <a:pt x="21327" y="4460"/>
                  <a:pt x="21327" y="3572"/>
                </a:cubicBezTo>
                <a:cubicBezTo>
                  <a:pt x="21327" y="2685"/>
                  <a:pt x="20240" y="1787"/>
                  <a:pt x="18345" y="1111"/>
                </a:cubicBezTo>
                <a:cubicBezTo>
                  <a:pt x="16334" y="398"/>
                  <a:pt x="13652" y="0"/>
                  <a:pt x="10801" y="0"/>
                </a:cubicBezTo>
                <a:close/>
                <a:moveTo>
                  <a:pt x="12" y="4505"/>
                </a:moveTo>
                <a:lnTo>
                  <a:pt x="12" y="5914"/>
                </a:lnTo>
                <a:cubicBezTo>
                  <a:pt x="12" y="8033"/>
                  <a:pt x="4846" y="9754"/>
                  <a:pt x="10811" y="9754"/>
                </a:cubicBezTo>
                <a:cubicBezTo>
                  <a:pt x="16776" y="9754"/>
                  <a:pt x="21600" y="8039"/>
                  <a:pt x="21600" y="5914"/>
                </a:cubicBezTo>
                <a:lnTo>
                  <a:pt x="21600" y="4505"/>
                </a:lnTo>
                <a:cubicBezTo>
                  <a:pt x="21136" y="5284"/>
                  <a:pt x="20088" y="5991"/>
                  <a:pt x="18531" y="6541"/>
                </a:cubicBezTo>
                <a:cubicBezTo>
                  <a:pt x="16460" y="7276"/>
                  <a:pt x="13718" y="7679"/>
                  <a:pt x="10806" y="7679"/>
                </a:cubicBezTo>
                <a:cubicBezTo>
                  <a:pt x="7894" y="7679"/>
                  <a:pt x="5146" y="7276"/>
                  <a:pt x="3081" y="6541"/>
                </a:cubicBezTo>
                <a:cubicBezTo>
                  <a:pt x="1524" y="5985"/>
                  <a:pt x="476" y="5284"/>
                  <a:pt x="12" y="4505"/>
                </a:cubicBezTo>
                <a:close/>
                <a:moveTo>
                  <a:pt x="0" y="7320"/>
                </a:moveTo>
                <a:lnTo>
                  <a:pt x="0" y="8284"/>
                </a:lnTo>
                <a:cubicBezTo>
                  <a:pt x="0" y="10402"/>
                  <a:pt x="4836" y="12123"/>
                  <a:pt x="10801" y="12123"/>
                </a:cubicBezTo>
                <a:cubicBezTo>
                  <a:pt x="16766" y="12123"/>
                  <a:pt x="21600" y="10408"/>
                  <a:pt x="21600" y="8284"/>
                </a:cubicBezTo>
                <a:lnTo>
                  <a:pt x="21600" y="7320"/>
                </a:lnTo>
                <a:cubicBezTo>
                  <a:pt x="21458" y="7495"/>
                  <a:pt x="21295" y="7664"/>
                  <a:pt x="21098" y="7827"/>
                </a:cubicBezTo>
                <a:cubicBezTo>
                  <a:pt x="20508" y="8329"/>
                  <a:pt x="19672" y="8769"/>
                  <a:pt x="18618" y="9145"/>
                </a:cubicBezTo>
                <a:cubicBezTo>
                  <a:pt x="16520" y="9891"/>
                  <a:pt x="13745" y="10299"/>
                  <a:pt x="10801" y="10299"/>
                </a:cubicBezTo>
                <a:cubicBezTo>
                  <a:pt x="7856" y="10299"/>
                  <a:pt x="5080" y="9891"/>
                  <a:pt x="2982" y="9145"/>
                </a:cubicBezTo>
                <a:cubicBezTo>
                  <a:pt x="1928" y="8769"/>
                  <a:pt x="1099" y="8329"/>
                  <a:pt x="504" y="7827"/>
                </a:cubicBezTo>
                <a:cubicBezTo>
                  <a:pt x="307" y="7664"/>
                  <a:pt x="142" y="7495"/>
                  <a:pt x="0" y="7320"/>
                </a:cubicBezTo>
                <a:close/>
                <a:moveTo>
                  <a:pt x="0" y="9689"/>
                </a:moveTo>
                <a:lnTo>
                  <a:pt x="0" y="10653"/>
                </a:lnTo>
                <a:cubicBezTo>
                  <a:pt x="0" y="12771"/>
                  <a:pt x="4836" y="14492"/>
                  <a:pt x="10801" y="14492"/>
                </a:cubicBezTo>
                <a:cubicBezTo>
                  <a:pt x="16766" y="14492"/>
                  <a:pt x="21600" y="12777"/>
                  <a:pt x="21600" y="10653"/>
                </a:cubicBezTo>
                <a:lnTo>
                  <a:pt x="21600" y="9689"/>
                </a:lnTo>
                <a:cubicBezTo>
                  <a:pt x="21458" y="9864"/>
                  <a:pt x="21295" y="10033"/>
                  <a:pt x="21098" y="10197"/>
                </a:cubicBezTo>
                <a:cubicBezTo>
                  <a:pt x="20508" y="10698"/>
                  <a:pt x="19672" y="11138"/>
                  <a:pt x="18618" y="11514"/>
                </a:cubicBezTo>
                <a:cubicBezTo>
                  <a:pt x="16520" y="12260"/>
                  <a:pt x="13745" y="12668"/>
                  <a:pt x="10801" y="12668"/>
                </a:cubicBezTo>
                <a:cubicBezTo>
                  <a:pt x="7856" y="12668"/>
                  <a:pt x="5080" y="12260"/>
                  <a:pt x="2982" y="11514"/>
                </a:cubicBezTo>
                <a:cubicBezTo>
                  <a:pt x="1928" y="11138"/>
                  <a:pt x="1099" y="10698"/>
                  <a:pt x="504" y="10197"/>
                </a:cubicBezTo>
                <a:cubicBezTo>
                  <a:pt x="307" y="10033"/>
                  <a:pt x="142" y="9864"/>
                  <a:pt x="0" y="9689"/>
                </a:cubicBezTo>
                <a:close/>
                <a:moveTo>
                  <a:pt x="0" y="12059"/>
                </a:moveTo>
                <a:lnTo>
                  <a:pt x="0" y="13022"/>
                </a:lnTo>
                <a:cubicBezTo>
                  <a:pt x="0" y="15141"/>
                  <a:pt x="4836" y="16862"/>
                  <a:pt x="10801" y="16862"/>
                </a:cubicBezTo>
                <a:cubicBezTo>
                  <a:pt x="16766" y="16862"/>
                  <a:pt x="21600" y="15146"/>
                  <a:pt x="21600" y="13022"/>
                </a:cubicBezTo>
                <a:lnTo>
                  <a:pt x="21600" y="12059"/>
                </a:lnTo>
                <a:cubicBezTo>
                  <a:pt x="21458" y="12233"/>
                  <a:pt x="21295" y="12402"/>
                  <a:pt x="21098" y="12566"/>
                </a:cubicBezTo>
                <a:cubicBezTo>
                  <a:pt x="20508" y="13067"/>
                  <a:pt x="19672" y="13507"/>
                  <a:pt x="18618" y="13883"/>
                </a:cubicBezTo>
                <a:cubicBezTo>
                  <a:pt x="16520" y="14629"/>
                  <a:pt x="13745" y="15037"/>
                  <a:pt x="10801" y="15037"/>
                </a:cubicBezTo>
                <a:cubicBezTo>
                  <a:pt x="7856" y="15037"/>
                  <a:pt x="5080" y="14629"/>
                  <a:pt x="2982" y="13883"/>
                </a:cubicBezTo>
                <a:cubicBezTo>
                  <a:pt x="1928" y="13507"/>
                  <a:pt x="1099" y="13067"/>
                  <a:pt x="504" y="12566"/>
                </a:cubicBezTo>
                <a:cubicBezTo>
                  <a:pt x="307" y="12402"/>
                  <a:pt x="142" y="12233"/>
                  <a:pt x="0" y="12059"/>
                </a:cubicBezTo>
                <a:close/>
                <a:moveTo>
                  <a:pt x="0" y="14428"/>
                </a:moveTo>
                <a:lnTo>
                  <a:pt x="0" y="15391"/>
                </a:lnTo>
                <a:cubicBezTo>
                  <a:pt x="0" y="17510"/>
                  <a:pt x="4836" y="19231"/>
                  <a:pt x="10801" y="19231"/>
                </a:cubicBezTo>
                <a:cubicBezTo>
                  <a:pt x="16766" y="19231"/>
                  <a:pt x="21600" y="17515"/>
                  <a:pt x="21600" y="15391"/>
                </a:cubicBezTo>
                <a:lnTo>
                  <a:pt x="21600" y="14428"/>
                </a:lnTo>
                <a:cubicBezTo>
                  <a:pt x="21458" y="14602"/>
                  <a:pt x="21295" y="14772"/>
                  <a:pt x="21098" y="14935"/>
                </a:cubicBezTo>
                <a:cubicBezTo>
                  <a:pt x="20508" y="15436"/>
                  <a:pt x="19672" y="15877"/>
                  <a:pt x="18618" y="16252"/>
                </a:cubicBezTo>
                <a:cubicBezTo>
                  <a:pt x="16520" y="16998"/>
                  <a:pt x="13745" y="17406"/>
                  <a:pt x="10801" y="17406"/>
                </a:cubicBezTo>
                <a:cubicBezTo>
                  <a:pt x="7856" y="17406"/>
                  <a:pt x="5080" y="16998"/>
                  <a:pt x="2982" y="16252"/>
                </a:cubicBezTo>
                <a:cubicBezTo>
                  <a:pt x="1928" y="15877"/>
                  <a:pt x="1099" y="15436"/>
                  <a:pt x="504" y="14935"/>
                </a:cubicBezTo>
                <a:cubicBezTo>
                  <a:pt x="307" y="14772"/>
                  <a:pt x="142" y="14602"/>
                  <a:pt x="0" y="14428"/>
                </a:cubicBezTo>
                <a:close/>
                <a:moveTo>
                  <a:pt x="0" y="16797"/>
                </a:moveTo>
                <a:lnTo>
                  <a:pt x="0" y="17760"/>
                </a:lnTo>
                <a:cubicBezTo>
                  <a:pt x="0" y="19879"/>
                  <a:pt x="4836" y="21600"/>
                  <a:pt x="10801" y="21600"/>
                </a:cubicBezTo>
                <a:cubicBezTo>
                  <a:pt x="16766" y="21600"/>
                  <a:pt x="21600" y="19879"/>
                  <a:pt x="21600" y="17760"/>
                </a:cubicBezTo>
                <a:lnTo>
                  <a:pt x="21600" y="16797"/>
                </a:lnTo>
                <a:cubicBezTo>
                  <a:pt x="21458" y="16971"/>
                  <a:pt x="21295" y="17141"/>
                  <a:pt x="21098" y="17304"/>
                </a:cubicBezTo>
                <a:cubicBezTo>
                  <a:pt x="20508" y="17805"/>
                  <a:pt x="19672" y="18246"/>
                  <a:pt x="18618" y="18622"/>
                </a:cubicBezTo>
                <a:cubicBezTo>
                  <a:pt x="16520" y="19368"/>
                  <a:pt x="13745" y="19775"/>
                  <a:pt x="10801" y="19775"/>
                </a:cubicBezTo>
                <a:cubicBezTo>
                  <a:pt x="7856" y="19775"/>
                  <a:pt x="5080" y="19368"/>
                  <a:pt x="2982" y="18622"/>
                </a:cubicBezTo>
                <a:cubicBezTo>
                  <a:pt x="1928" y="18246"/>
                  <a:pt x="1099" y="17805"/>
                  <a:pt x="504" y="17304"/>
                </a:cubicBezTo>
                <a:cubicBezTo>
                  <a:pt x="307" y="17141"/>
                  <a:pt x="142" y="16971"/>
                  <a:pt x="0" y="16797"/>
                </a:cubicBezTo>
                <a:close/>
              </a:path>
            </a:pathLst>
          </a:custGeom>
          <a:solidFill>
            <a:srgbClr val="000000"/>
          </a:solidFill>
          <a:ln>
            <a:solidFill>
              <a:srgbClr val="FFFFFF"/>
            </a:solidFill>
            <a:miter lim="400000"/>
          </a:ln>
        </p:spPr>
        <p:txBody>
          <a:bodyPr lIns="71437" tIns="71437" rIns="71437" bIns="71437" anchor="ctr"/>
          <a:lstStyle/>
          <a:p>
            <a:pPr>
              <a:defRPr b="0" sz="3000">
                <a:latin typeface="+mn-lt"/>
                <a:ea typeface="+mn-ea"/>
                <a:cs typeface="+mn-cs"/>
                <a:sym typeface="Helvetica Neue Medium"/>
              </a:defRPr>
            </a:pPr>
          </a:p>
        </p:txBody>
      </p:sp>
      <p:grpSp>
        <p:nvGrpSpPr>
          <p:cNvPr id="1041" name="Group"/>
          <p:cNvGrpSpPr/>
          <p:nvPr/>
        </p:nvGrpSpPr>
        <p:grpSpPr>
          <a:xfrm>
            <a:off x="6002758" y="5124139"/>
            <a:ext cx="11218035" cy="2570618"/>
            <a:chOff x="0" y="0"/>
            <a:chExt cx="11218033" cy="2570616"/>
          </a:xfrm>
        </p:grpSpPr>
        <p:sp>
          <p:nvSpPr>
            <p:cNvPr id="1036" name="Line"/>
            <p:cNvSpPr/>
            <p:nvPr/>
          </p:nvSpPr>
          <p:spPr>
            <a:xfrm flipH="1" flipV="1">
              <a:off x="0" y="147404"/>
              <a:ext cx="5073246" cy="2367329"/>
            </a:xfrm>
            <a:prstGeom prst="line">
              <a:avLst/>
            </a:prstGeom>
            <a:noFill/>
            <a:ln w="25400" cap="flat">
              <a:solidFill>
                <a:srgbClr val="FFFFFF"/>
              </a:solidFill>
              <a:prstDash val="solid"/>
              <a:miter lim="400000"/>
              <a:headEnd type="triangle" w="med" len="med"/>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1037" name="Line"/>
            <p:cNvSpPr/>
            <p:nvPr/>
          </p:nvSpPr>
          <p:spPr>
            <a:xfrm flipH="1" flipV="1">
              <a:off x="2870199" y="147404"/>
              <a:ext cx="2343802" cy="2343802"/>
            </a:xfrm>
            <a:prstGeom prst="line">
              <a:avLst/>
            </a:prstGeom>
            <a:noFill/>
            <a:ln w="25400" cap="flat">
              <a:solidFill>
                <a:srgbClr val="FFFFFF"/>
              </a:solidFill>
              <a:prstDash val="solid"/>
              <a:miter lim="400000"/>
              <a:headEnd type="triangle" w="med" len="med"/>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1038" name="Line"/>
            <p:cNvSpPr/>
            <p:nvPr/>
          </p:nvSpPr>
          <p:spPr>
            <a:xfrm flipV="1">
              <a:off x="5621346" y="171814"/>
              <a:ext cx="1" cy="2286001"/>
            </a:xfrm>
            <a:prstGeom prst="line">
              <a:avLst/>
            </a:prstGeom>
            <a:noFill/>
            <a:ln w="25400" cap="flat">
              <a:solidFill>
                <a:srgbClr val="FFFFFF"/>
              </a:solidFill>
              <a:prstDash val="solid"/>
              <a:miter lim="400000"/>
              <a:headEnd type="triangle" w="med" len="med"/>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1039" name="Line"/>
            <p:cNvSpPr/>
            <p:nvPr/>
          </p:nvSpPr>
          <p:spPr>
            <a:xfrm flipV="1">
              <a:off x="5973329" y="0"/>
              <a:ext cx="2472374" cy="2448590"/>
            </a:xfrm>
            <a:prstGeom prst="line">
              <a:avLst/>
            </a:prstGeom>
            <a:noFill/>
            <a:ln w="25400" cap="flat">
              <a:solidFill>
                <a:srgbClr val="FFFFFF"/>
              </a:solidFill>
              <a:prstDash val="solid"/>
              <a:miter lim="400000"/>
              <a:headEnd type="triangle" w="med" len="med"/>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1040" name="Line"/>
            <p:cNvSpPr/>
            <p:nvPr/>
          </p:nvSpPr>
          <p:spPr>
            <a:xfrm flipV="1">
              <a:off x="6337736" y="95032"/>
              <a:ext cx="4880298" cy="2475585"/>
            </a:xfrm>
            <a:prstGeom prst="line">
              <a:avLst/>
            </a:prstGeom>
            <a:noFill/>
            <a:ln w="25400" cap="flat">
              <a:solidFill>
                <a:srgbClr val="FFFFFF"/>
              </a:solidFill>
              <a:prstDash val="solid"/>
              <a:miter lim="400000"/>
              <a:headEnd type="triangle" w="med" len="med"/>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grpSp>
      <p:grpSp>
        <p:nvGrpSpPr>
          <p:cNvPr id="1059" name="Group"/>
          <p:cNvGrpSpPr/>
          <p:nvPr/>
        </p:nvGrpSpPr>
        <p:grpSpPr>
          <a:xfrm>
            <a:off x="10209492" y="7988745"/>
            <a:ext cx="2829227" cy="4688122"/>
            <a:chOff x="999657" y="0"/>
            <a:chExt cx="2829226" cy="4688120"/>
          </a:xfrm>
        </p:grpSpPr>
        <p:sp>
          <p:nvSpPr>
            <p:cNvPr id="1042" name="Line"/>
            <p:cNvSpPr/>
            <p:nvPr/>
          </p:nvSpPr>
          <p:spPr>
            <a:xfrm flipV="1">
              <a:off x="2914378" y="111481"/>
              <a:ext cx="1" cy="888262"/>
            </a:xfrm>
            <a:prstGeom prst="line">
              <a:avLst/>
            </a:prstGeom>
            <a:noFill/>
            <a:ln w="88900" cap="flat">
              <a:solidFill>
                <a:srgbClr val="FFFFFF"/>
              </a:solidFill>
              <a:prstDash val="solid"/>
              <a:miter lim="400000"/>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1043" name="Line"/>
            <p:cNvSpPr/>
            <p:nvPr/>
          </p:nvSpPr>
          <p:spPr>
            <a:xfrm flipV="1">
              <a:off x="3104754" y="111481"/>
              <a:ext cx="1" cy="888262"/>
            </a:xfrm>
            <a:prstGeom prst="line">
              <a:avLst/>
            </a:prstGeom>
            <a:noFill/>
            <a:ln w="88900" cap="flat">
              <a:solidFill>
                <a:srgbClr val="FFFFFF"/>
              </a:solidFill>
              <a:prstDash val="solid"/>
              <a:miter lim="400000"/>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1044" name="Line"/>
            <p:cNvSpPr/>
            <p:nvPr/>
          </p:nvSpPr>
          <p:spPr>
            <a:xfrm flipV="1">
              <a:off x="3295128" y="111481"/>
              <a:ext cx="1" cy="888262"/>
            </a:xfrm>
            <a:prstGeom prst="line">
              <a:avLst/>
            </a:prstGeom>
            <a:noFill/>
            <a:ln w="88900" cap="flat">
              <a:solidFill>
                <a:srgbClr val="FFFFFF"/>
              </a:solidFill>
              <a:prstDash val="solid"/>
              <a:miter lim="400000"/>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1045" name="Line"/>
            <p:cNvSpPr/>
            <p:nvPr/>
          </p:nvSpPr>
          <p:spPr>
            <a:xfrm flipV="1">
              <a:off x="3485503" y="111481"/>
              <a:ext cx="1" cy="888262"/>
            </a:xfrm>
            <a:prstGeom prst="line">
              <a:avLst/>
            </a:prstGeom>
            <a:noFill/>
            <a:ln w="88900" cap="flat">
              <a:solidFill>
                <a:srgbClr val="FFFFFF"/>
              </a:solidFill>
              <a:prstDash val="solid"/>
              <a:miter lim="400000"/>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1046" name="Line"/>
            <p:cNvSpPr/>
            <p:nvPr/>
          </p:nvSpPr>
          <p:spPr>
            <a:xfrm flipV="1">
              <a:off x="3675878" y="111481"/>
              <a:ext cx="1" cy="888262"/>
            </a:xfrm>
            <a:prstGeom prst="line">
              <a:avLst/>
            </a:prstGeom>
            <a:noFill/>
            <a:ln w="88900" cap="flat">
              <a:solidFill>
                <a:srgbClr val="FFFFFF"/>
              </a:solidFill>
              <a:prstDash val="solid"/>
              <a:miter lim="400000"/>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grpSp>
          <p:nvGrpSpPr>
            <p:cNvPr id="1058" name="Group"/>
            <p:cNvGrpSpPr/>
            <p:nvPr/>
          </p:nvGrpSpPr>
          <p:grpSpPr>
            <a:xfrm>
              <a:off x="999657" y="0"/>
              <a:ext cx="2829227" cy="4688121"/>
              <a:chOff x="999657" y="0"/>
              <a:chExt cx="2829226" cy="4688120"/>
            </a:xfrm>
          </p:grpSpPr>
          <p:sp>
            <p:nvSpPr>
              <p:cNvPr id="1047" name="Rectangle"/>
              <p:cNvSpPr/>
              <p:nvPr/>
            </p:nvSpPr>
            <p:spPr>
              <a:xfrm>
                <a:off x="999657" y="0"/>
                <a:ext cx="2829227" cy="1111224"/>
              </a:xfrm>
              <a:prstGeom prst="rect">
                <a:avLst/>
              </a:prstGeom>
              <a:noFill/>
              <a:ln w="63500" cap="flat">
                <a:solidFill>
                  <a:schemeClr val="accent1">
                    <a:lumOff val="13529"/>
                  </a:schemeClr>
                </a:solidFill>
                <a:prstDash val="solid"/>
                <a:miter lim="400000"/>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1048" name="Line"/>
              <p:cNvSpPr/>
              <p:nvPr/>
            </p:nvSpPr>
            <p:spPr>
              <a:xfrm flipV="1">
                <a:off x="1201002" y="111481"/>
                <a:ext cx="1" cy="888262"/>
              </a:xfrm>
              <a:prstGeom prst="line">
                <a:avLst/>
              </a:prstGeom>
              <a:noFill/>
              <a:ln w="88900" cap="flat">
                <a:solidFill>
                  <a:srgbClr val="FFFFFF"/>
                </a:solidFill>
                <a:prstDash val="solid"/>
                <a:miter lim="400000"/>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1049" name="Line"/>
              <p:cNvSpPr/>
              <p:nvPr/>
            </p:nvSpPr>
            <p:spPr>
              <a:xfrm flipV="1">
                <a:off x="1391377" y="111481"/>
                <a:ext cx="1" cy="888262"/>
              </a:xfrm>
              <a:prstGeom prst="line">
                <a:avLst/>
              </a:prstGeom>
              <a:noFill/>
              <a:ln w="88900" cap="flat">
                <a:solidFill>
                  <a:srgbClr val="FFFFFF"/>
                </a:solidFill>
                <a:prstDash val="solid"/>
                <a:miter lim="400000"/>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1050" name="Line"/>
              <p:cNvSpPr/>
              <p:nvPr/>
            </p:nvSpPr>
            <p:spPr>
              <a:xfrm flipV="1">
                <a:off x="1581752" y="111481"/>
                <a:ext cx="1" cy="888262"/>
              </a:xfrm>
              <a:prstGeom prst="line">
                <a:avLst/>
              </a:prstGeom>
              <a:noFill/>
              <a:ln w="88900" cap="flat">
                <a:solidFill>
                  <a:srgbClr val="FFFFFF"/>
                </a:solidFill>
                <a:prstDash val="solid"/>
                <a:miter lim="400000"/>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1051" name="Line"/>
              <p:cNvSpPr/>
              <p:nvPr/>
            </p:nvSpPr>
            <p:spPr>
              <a:xfrm flipV="1">
                <a:off x="1772127" y="111481"/>
                <a:ext cx="1" cy="888262"/>
              </a:xfrm>
              <a:prstGeom prst="line">
                <a:avLst/>
              </a:prstGeom>
              <a:noFill/>
              <a:ln w="88900" cap="flat">
                <a:solidFill>
                  <a:srgbClr val="FFFFFF"/>
                </a:solidFill>
                <a:prstDash val="solid"/>
                <a:miter lim="400000"/>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1052" name="Line"/>
              <p:cNvSpPr/>
              <p:nvPr/>
            </p:nvSpPr>
            <p:spPr>
              <a:xfrm flipV="1">
                <a:off x="1962502" y="111481"/>
                <a:ext cx="1" cy="888262"/>
              </a:xfrm>
              <a:prstGeom prst="line">
                <a:avLst/>
              </a:prstGeom>
              <a:noFill/>
              <a:ln w="88900" cap="flat">
                <a:solidFill>
                  <a:srgbClr val="FFFFFF"/>
                </a:solidFill>
                <a:prstDash val="solid"/>
                <a:miter lim="400000"/>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1053" name="Line"/>
              <p:cNvSpPr/>
              <p:nvPr/>
            </p:nvSpPr>
            <p:spPr>
              <a:xfrm flipV="1">
                <a:off x="2152877" y="111481"/>
                <a:ext cx="1" cy="888262"/>
              </a:xfrm>
              <a:prstGeom prst="line">
                <a:avLst/>
              </a:prstGeom>
              <a:noFill/>
              <a:ln w="88900" cap="flat">
                <a:solidFill>
                  <a:srgbClr val="FFFFFF"/>
                </a:solidFill>
                <a:prstDash val="solid"/>
                <a:miter lim="400000"/>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1054" name="Line"/>
              <p:cNvSpPr/>
              <p:nvPr/>
            </p:nvSpPr>
            <p:spPr>
              <a:xfrm flipV="1">
                <a:off x="2724003" y="111481"/>
                <a:ext cx="1" cy="888262"/>
              </a:xfrm>
              <a:prstGeom prst="line">
                <a:avLst/>
              </a:prstGeom>
              <a:noFill/>
              <a:ln w="88900" cap="flat">
                <a:solidFill>
                  <a:srgbClr val="FFFFFF"/>
                </a:solidFill>
                <a:prstDash val="solid"/>
                <a:miter lim="400000"/>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1055" name="Line"/>
              <p:cNvSpPr/>
              <p:nvPr/>
            </p:nvSpPr>
            <p:spPr>
              <a:xfrm>
                <a:off x="1201002" y="1324569"/>
                <a:ext cx="2426536" cy="1"/>
              </a:xfrm>
              <a:prstGeom prst="line">
                <a:avLst/>
              </a:prstGeom>
              <a:noFill/>
              <a:ln w="88900" cap="flat">
                <a:solidFill>
                  <a:srgbClr val="FFFFFF"/>
                </a:solidFill>
                <a:prstDash val="solid"/>
                <a:miter lim="400000"/>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1056" name="Validator"/>
              <p:cNvSpPr/>
              <p:nvPr/>
            </p:nvSpPr>
            <p:spPr>
              <a:xfrm>
                <a:off x="2414270" y="1706075"/>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0" sz="3000">
                    <a:latin typeface="+mn-lt"/>
                    <a:ea typeface="+mn-ea"/>
                    <a:cs typeface="+mn-cs"/>
                    <a:sym typeface="Helvetica Neue Medium"/>
                  </a:defRPr>
                </a:lvl1pPr>
              </a:lstStyle>
              <a:p>
                <a:pPr/>
                <a:r>
                  <a:t>Validator</a:t>
                </a:r>
              </a:p>
            </p:txBody>
          </p:sp>
          <p:sp>
            <p:nvSpPr>
              <p:cNvPr id="1057" name="Routinator (NLNetLabs)…"/>
              <p:cNvSpPr/>
              <p:nvPr/>
            </p:nvSpPr>
            <p:spPr>
              <a:xfrm>
                <a:off x="2414270" y="3418120"/>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0" i="1" sz="3000"/>
                </a:pPr>
                <a:r>
                  <a:t>Routinator (NLNetLabs)</a:t>
                </a:r>
              </a:p>
              <a:p>
                <a:pPr>
                  <a:defRPr b="0" i="1" sz="3000"/>
                </a:pPr>
                <a:r>
                  <a:t>OctoRPKI (Cloudflare)</a:t>
                </a:r>
              </a:p>
              <a:p>
                <a:pPr>
                  <a:defRPr b="0" i="1" sz="3000"/>
                </a:pPr>
                <a:r>
                  <a:t>RPKI Validator (RIPE NCC)</a:t>
                </a:r>
              </a:p>
              <a:p>
                <a:pPr>
                  <a:defRPr b="0" i="1" sz="3000"/>
                </a:pPr>
                <a:r>
                  <a:t>…</a:t>
                </a:r>
              </a:p>
            </p:txBody>
          </p:sp>
        </p:grpSp>
      </p:grpSp>
      <p:sp>
        <p:nvSpPr>
          <p:cNvPr id="1060" name="Line"/>
          <p:cNvSpPr/>
          <p:nvPr/>
        </p:nvSpPr>
        <p:spPr>
          <a:xfrm>
            <a:off x="13314565" y="8533114"/>
            <a:ext cx="5184769" cy="1"/>
          </a:xfrm>
          <a:prstGeom prst="line">
            <a:avLst/>
          </a:prstGeom>
          <a:ln w="63500">
            <a:solidFill>
              <a:srgbClr val="FFFFFF"/>
            </a:solidFill>
            <a:prstDash val="sysDot"/>
            <a:miter lim="400000"/>
            <a:headEnd type="triangle"/>
            <a:tailEnd type="triangle"/>
          </a:ln>
        </p:spPr>
        <p:txBody>
          <a:bodyPr lIns="71437" tIns="71437" rIns="71437" bIns="71437" anchor="ctr"/>
          <a:lstStyle/>
          <a:p>
            <a:pPr>
              <a:defRPr b="0" sz="3000">
                <a:latin typeface="+mn-lt"/>
                <a:ea typeface="+mn-ea"/>
                <a:cs typeface="+mn-cs"/>
                <a:sym typeface="Helvetica Neue Medium"/>
              </a:defRPr>
            </a:pPr>
          </a:p>
        </p:txBody>
      </p:sp>
      <p:sp>
        <p:nvSpPr>
          <p:cNvPr id="1061" name="RPKI-RTR Protocol"/>
          <p:cNvSpPr txBox="1"/>
          <p:nvPr/>
        </p:nvSpPr>
        <p:spPr>
          <a:xfrm>
            <a:off x="14173890" y="7748302"/>
            <a:ext cx="3544190" cy="60172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3000">
                <a:latin typeface="+mn-lt"/>
                <a:ea typeface="+mn-ea"/>
                <a:cs typeface="+mn-cs"/>
                <a:sym typeface="Helvetica Neue Medium"/>
              </a:defRPr>
            </a:lvl1pPr>
          </a:lstStyle>
          <a:p>
            <a:pPr/>
            <a:r>
              <a:t>RPKI-RTR Protocol</a:t>
            </a:r>
          </a:p>
        </p:txBody>
      </p:sp>
      <p:grpSp>
        <p:nvGrpSpPr>
          <p:cNvPr id="1064" name="Group"/>
          <p:cNvGrpSpPr/>
          <p:nvPr/>
        </p:nvGrpSpPr>
        <p:grpSpPr>
          <a:xfrm>
            <a:off x="19074110" y="7787051"/>
            <a:ext cx="2352782" cy="2208633"/>
            <a:chOff x="0" y="0"/>
            <a:chExt cx="2352781" cy="2208632"/>
          </a:xfrm>
        </p:grpSpPr>
        <p:pic>
          <p:nvPicPr>
            <p:cNvPr id="1062" name="Image" descr="Image"/>
            <p:cNvPicPr>
              <a:picLocks noChangeAspect="1"/>
            </p:cNvPicPr>
            <p:nvPr/>
          </p:nvPicPr>
          <p:blipFill>
            <a:blip r:embed="rId3">
              <a:extLst/>
            </a:blip>
            <a:stretch>
              <a:fillRect/>
            </a:stretch>
          </p:blipFill>
          <p:spPr>
            <a:xfrm>
              <a:off x="0" y="0"/>
              <a:ext cx="2352782" cy="1547284"/>
            </a:xfrm>
            <a:prstGeom prst="rect">
              <a:avLst/>
            </a:prstGeom>
            <a:ln w="12700" cap="flat">
              <a:noFill/>
              <a:miter lim="400000"/>
            </a:ln>
            <a:effectLst/>
          </p:spPr>
        </p:pic>
        <p:sp>
          <p:nvSpPr>
            <p:cNvPr id="1063" name="Router"/>
            <p:cNvSpPr txBox="1"/>
            <p:nvPr/>
          </p:nvSpPr>
          <p:spPr>
            <a:xfrm>
              <a:off x="505768" y="1606908"/>
              <a:ext cx="1341248" cy="6017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0" sz="3000">
                  <a:latin typeface="+mn-lt"/>
                  <a:ea typeface="+mn-ea"/>
                  <a:cs typeface="+mn-cs"/>
                  <a:sym typeface="Helvetica Neue Medium"/>
                </a:defRPr>
              </a:lvl1pPr>
            </a:lstStyle>
            <a:p>
              <a:pPr/>
              <a:r>
                <a:t>Router</a:t>
              </a:r>
            </a:p>
          </p:txBody>
        </p:sp>
      </p:grpSp>
      <p:sp>
        <p:nvSpPr>
          <p:cNvPr id="106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2" grpId="1" fill="hold">
                                  <p:stCondLst>
                                    <p:cond delay="0"/>
                                  </p:stCondLst>
                                  <p:iterate type="el" backwards="0">
                                    <p:tmAbs val="0"/>
                                  </p:iterate>
                                  <p:childTnLst>
                                    <p:set>
                                      <p:cBhvr>
                                        <p:cTn id="6" fill="hold"/>
                                        <p:tgtEl>
                                          <p:spTgt spid="1041"/>
                                        </p:tgtEl>
                                        <p:attrNameLst>
                                          <p:attrName>style.visibility</p:attrName>
                                        </p:attrNameLst>
                                      </p:cBhvr>
                                      <p:to>
                                        <p:strVal val="visible"/>
                                      </p:to>
                                    </p:set>
                                    <p:animEffect filter="wipe(up)" transition="in">
                                      <p:cBhvr>
                                        <p:cTn id="7" dur="300"/>
                                        <p:tgtEl>
                                          <p:spTgt spid="1041"/>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0" presetID="1" grpId="2" fill="hold">
                                  <p:stCondLst>
                                    <p:cond delay="0"/>
                                  </p:stCondLst>
                                  <p:iterate type="el" backwards="0">
                                    <p:tmAbs val="0"/>
                                  </p:iterate>
                                  <p:childTnLst>
                                    <p:set>
                                      <p:cBhvr>
                                        <p:cTn id="11" fill="hold"/>
                                        <p:tgtEl>
                                          <p:spTgt spid="105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0" presetID="1" grpId="3" fill="hold">
                                  <p:stCondLst>
                                    <p:cond delay="0"/>
                                  </p:stCondLst>
                                  <p:iterate type="el" backwards="0">
                                    <p:tmAbs val="0"/>
                                  </p:iterate>
                                  <p:childTnLst>
                                    <p:set>
                                      <p:cBhvr>
                                        <p:cTn id="15" fill="hold"/>
                                        <p:tgtEl>
                                          <p:spTgt spid="106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4" fill="hold">
                                  <p:stCondLst>
                                    <p:cond delay="0"/>
                                  </p:stCondLst>
                                  <p:iterate type="el" backwards="0">
                                    <p:tmAbs val="0"/>
                                  </p:iterate>
                                  <p:childTnLst>
                                    <p:set>
                                      <p:cBhvr>
                                        <p:cTn id="19" fill="hold"/>
                                        <p:tgtEl>
                                          <p:spTgt spid="1061"/>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5" fill="hold">
                                  <p:stCondLst>
                                    <p:cond delay="0"/>
                                  </p:stCondLst>
                                  <p:iterate type="el" backwards="0">
                                    <p:tmAbs val="0"/>
                                  </p:iterate>
                                  <p:childTnLst>
                                    <p:set>
                                      <p:cBhvr>
                                        <p:cTn id="22" fill="hold"/>
                                        <p:tgtEl>
                                          <p:spTgt spid="10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41" grpId="1"/>
      <p:bldP build="whole" bldLvl="1" animBg="1" rev="0" advAuto="0" spid="1059" grpId="2"/>
      <p:bldP build="whole" bldLvl="1" animBg="1" rev="0" advAuto="0" spid="1064" grpId="3"/>
      <p:bldP build="whole" bldLvl="1" animBg="1" rev="0" advAuto="0" spid="1061" grpId="4"/>
      <p:bldP build="whole" bldLvl="1" animBg="1" rev="0" advAuto="0" spid="1060" grpId="5"/>
    </p:bldLst>
  </p:timing>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1069" name="Table"/>
          <p:cNvGraphicFramePr/>
          <p:nvPr/>
        </p:nvGraphicFramePr>
        <p:xfrm>
          <a:off x="1854200" y="6459903"/>
          <a:ext cx="21950523" cy="664042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4601628"/>
                <a:gridCol w="1737438"/>
                <a:gridCol w="1806338"/>
                <a:gridCol w="3792417"/>
              </a:tblGrid>
              <a:tr h="1656931">
                <a:tc>
                  <a:txBody>
                    <a:bodyPr/>
                    <a:lstStyle/>
                    <a:p>
                      <a:pPr defTabSz="821531">
                        <a:defRPr sz="3000">
                          <a:sym typeface="Helvetica Neue"/>
                        </a:defRPr>
                      </a:pP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defTabSz="821531">
                        <a:defRPr sz="3000">
                          <a:sym typeface="Helvetica Neue"/>
                        </a:defRPr>
                      </a:pP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defTabSz="821531">
                        <a:defRPr sz="3000">
                          <a:sym typeface="Helvetica Neue"/>
                        </a:defRPr>
                      </a:pP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defTabSz="821531">
                        <a:defRPr sz="3000">
                          <a:sym typeface="Helvetica Neue"/>
                        </a:defRPr>
                      </a:pPr>
                    </a:p>
                  </a:txBody>
                  <a:tcPr marL="50800" marR="50800" marT="50800" marB="50800" anchor="ctr" anchorCtr="0" horzOverflow="overflow">
                    <a:lnL w="12700">
                      <a:miter lim="400000"/>
                    </a:lnL>
                    <a:lnR w="12700">
                      <a:miter lim="400000"/>
                    </a:lnR>
                    <a:lnT w="12700">
                      <a:miter lim="400000"/>
                    </a:lnT>
                    <a:lnB w="12700">
                      <a:miter lim="400000"/>
                    </a:lnB>
                  </a:tcPr>
                </a:tc>
              </a:tr>
              <a:tr h="1656931">
                <a:tc>
                  <a:txBody>
                    <a:bodyPr/>
                    <a:lstStyle/>
                    <a:p>
                      <a:pPr defTabSz="821531">
                        <a:defRPr sz="3000">
                          <a:sym typeface="Helvetica Neue"/>
                        </a:defRPr>
                      </a:pP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defTabSz="821531">
                        <a:defRPr sz="3000">
                          <a:sym typeface="Helvetica Neue"/>
                        </a:defRPr>
                      </a:pP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defTabSz="821531">
                        <a:defRPr sz="3000">
                          <a:sym typeface="Helvetica Neue"/>
                        </a:defRPr>
                      </a:pP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defTabSz="821531">
                        <a:defRPr sz="3000">
                          <a:sym typeface="Helvetica Neue"/>
                        </a:defRPr>
                      </a:pPr>
                    </a:p>
                  </a:txBody>
                  <a:tcPr marL="50800" marR="50800" marT="50800" marB="50800" anchor="ctr" anchorCtr="0" horzOverflow="overflow">
                    <a:lnL w="12700">
                      <a:miter lim="400000"/>
                    </a:lnL>
                    <a:lnR w="12700">
                      <a:miter lim="400000"/>
                    </a:lnR>
                    <a:lnT w="12700">
                      <a:miter lim="400000"/>
                    </a:lnT>
                    <a:lnB w="12700">
                      <a:miter lim="400000"/>
                    </a:lnB>
                  </a:tcPr>
                </a:tc>
              </a:tr>
              <a:tr h="1656931">
                <a:tc>
                  <a:txBody>
                    <a:bodyPr/>
                    <a:lstStyle/>
                    <a:p>
                      <a:pPr defTabSz="821531">
                        <a:defRPr sz="3000">
                          <a:sym typeface="Helvetica Neue"/>
                        </a:defRPr>
                      </a:pP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defTabSz="821531">
                        <a:defRPr sz="3000">
                          <a:sym typeface="Helvetica Neue"/>
                        </a:defRPr>
                      </a:pP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defTabSz="821531">
                        <a:defRPr sz="3000">
                          <a:sym typeface="Helvetica Neue"/>
                        </a:defRPr>
                      </a:pP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defTabSz="821531">
                        <a:defRPr sz="3000">
                          <a:sym typeface="Helvetica Neue"/>
                        </a:defRPr>
                      </a:pPr>
                    </a:p>
                  </a:txBody>
                  <a:tcPr marL="50800" marR="50800" marT="50800" marB="50800" anchor="ctr" anchorCtr="0" horzOverflow="overflow">
                    <a:lnL w="12700">
                      <a:miter lim="400000"/>
                    </a:lnL>
                    <a:lnR w="12700">
                      <a:miter lim="400000"/>
                    </a:lnR>
                    <a:lnT w="12700">
                      <a:miter lim="400000"/>
                    </a:lnT>
                    <a:lnB w="12700">
                      <a:miter lim="400000"/>
                    </a:lnB>
                  </a:tcPr>
                </a:tc>
              </a:tr>
              <a:tr h="1656931">
                <a:tc>
                  <a:txBody>
                    <a:bodyPr/>
                    <a:lstStyle/>
                    <a:p>
                      <a:pPr defTabSz="821531">
                        <a:defRPr sz="3000">
                          <a:sym typeface="Helvetica Neue"/>
                        </a:defRPr>
                      </a:pP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defTabSz="821531">
                        <a:defRPr sz="3000">
                          <a:sym typeface="Helvetica Neue"/>
                        </a:defRPr>
                      </a:pP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defTabSz="821531">
                        <a:defRPr sz="3000">
                          <a:sym typeface="Helvetica Neue"/>
                        </a:defRPr>
                      </a:pP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defTabSz="821531">
                        <a:defRPr sz="3000">
                          <a:sym typeface="Helvetica Neue"/>
                        </a:defRPr>
                      </a:pPr>
                    </a:p>
                  </a:txBody>
                  <a:tcPr marL="50800" marR="50800" marT="50800" marB="50800" anchor="ctr" anchorCtr="0" horzOverflow="overflow">
                    <a:lnL w="12700">
                      <a:miter lim="400000"/>
                    </a:lnL>
                    <a:lnR w="12700">
                      <a:miter lim="400000"/>
                    </a:lnR>
                    <a:lnT w="12700">
                      <a:miter lim="400000"/>
                    </a:lnT>
                    <a:lnB w="12700">
                      <a:miter lim="400000"/>
                    </a:lnB>
                  </a:tcPr>
                </a:tc>
              </a:tr>
            </a:tbl>
          </a:graphicData>
        </a:graphic>
      </p:graphicFrame>
      <p:sp>
        <p:nvSpPr>
          <p:cNvPr id="1070" name="ROV (Route Origin Validation)…"/>
          <p:cNvSpPr txBox="1"/>
          <p:nvPr>
            <p:ph type="title"/>
          </p:nvPr>
        </p:nvSpPr>
        <p:spPr>
          <a:prstGeom prst="rect">
            <a:avLst/>
          </a:prstGeom>
        </p:spPr>
        <p:txBody>
          <a:bodyPr/>
          <a:lstStyle/>
          <a:p>
            <a:pPr defTabSz="550425">
              <a:defRPr sz="7504">
                <a:solidFill>
                  <a:srgbClr val="FFE44F"/>
                </a:solidFill>
              </a:defRPr>
            </a:pPr>
            <a:r>
              <a:t>ROV (Route Origin Validation)</a:t>
            </a:r>
          </a:p>
          <a:p>
            <a:pPr defTabSz="550425">
              <a:defRPr sz="7504">
                <a:solidFill>
                  <a:srgbClr val="FFE44F"/>
                </a:solidFill>
              </a:defRPr>
            </a:pPr>
            <a:r>
              <a:t>A route prefix is “covered”</a:t>
            </a:r>
          </a:p>
        </p:txBody>
      </p:sp>
      <p:graphicFrame>
        <p:nvGraphicFramePr>
          <p:cNvPr id="1071" name="Table"/>
          <p:cNvGraphicFramePr/>
          <p:nvPr/>
        </p:nvGraphicFramePr>
        <p:xfrm>
          <a:off x="2540000" y="2921000"/>
          <a:ext cx="18095071" cy="189484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957309"/>
                <a:gridCol w="12822690"/>
              </a:tblGrid>
              <a:tr h="1905000">
                <a:tc>
                  <a:txBody>
                    <a:bodyPr/>
                    <a:lstStyle/>
                    <a:p>
                      <a:pPr defTabSz="821531">
                        <a:defRPr sz="3000">
                          <a:sym typeface="Helvetica Neue"/>
                        </a:defRPr>
                      </a:pPr>
                      <a:r>
                        <a:t>An IP prefix is </a:t>
                      </a:r>
                      <a:r>
                        <a:rPr b="1">
                          <a:solidFill>
                            <a:schemeClr val="accent4">
                              <a:hueOff val="468000"/>
                              <a:satOff val="-4761"/>
                              <a:lumOff val="10196"/>
                            </a:schemeClr>
                          </a:solidFill>
                        </a:rPr>
                        <a:t>covered</a:t>
                      </a:r>
                    </a:p>
                  </a:txBody>
                  <a:tcPr marL="50800" marR="50800" marT="50800" marB="50800" anchor="ctr" anchorCtr="0" horzOverflow="overflow">
                    <a:lnL w="38100">
                      <a:solidFill>
                        <a:srgbClr val="6C6C6C"/>
                      </a:solidFill>
                      <a:miter lim="400000"/>
                    </a:lnL>
                    <a:lnR w="38100">
                      <a:solidFill>
                        <a:srgbClr val="6C6C6C"/>
                      </a:solidFill>
                      <a:miter lim="400000"/>
                    </a:lnR>
                    <a:lnT w="38100">
                      <a:solidFill>
                        <a:srgbClr val="6C6C6C"/>
                      </a:solidFill>
                      <a:miter lim="400000"/>
                    </a:lnT>
                    <a:lnB w="38100">
                      <a:solidFill>
                        <a:srgbClr val="6C6C6C"/>
                      </a:solidFill>
                      <a:miter lim="400000"/>
                    </a:lnB>
                  </a:tcPr>
                </a:tc>
                <a:tc>
                  <a:txBody>
                    <a:bodyPr/>
                    <a:lstStyle/>
                    <a:p>
                      <a:pPr defTabSz="821531">
                        <a:defRPr sz="1800">
                          <a:solidFill>
                            <a:srgbClr val="000000"/>
                          </a:solidFill>
                        </a:defRPr>
                      </a:pPr>
                      <a:r>
                        <a:rPr sz="3000">
                          <a:solidFill>
                            <a:srgbClr val="FFFFFF"/>
                          </a:solidFill>
                          <a:sym typeface="Helvetica Neue"/>
                        </a:rPr>
                        <a:t>The IP prefix address and VRP IP prefix address are identical
 for all bits specified by the VRP IP prefix length</a:t>
                      </a:r>
                    </a:p>
                  </a:txBody>
                  <a:tcPr marL="50800" marR="50800" marT="50800" marB="50800" anchor="ctr" anchorCtr="0" horzOverflow="overflow">
                    <a:lnL w="38100">
                      <a:solidFill>
                        <a:srgbClr val="6C6C6C"/>
                      </a:solidFill>
                      <a:miter lim="400000"/>
                    </a:lnL>
                    <a:lnR w="38100">
                      <a:solidFill>
                        <a:srgbClr val="6C6C6C"/>
                      </a:solidFill>
                      <a:miter lim="400000"/>
                    </a:lnR>
                    <a:lnT w="38100">
                      <a:solidFill>
                        <a:srgbClr val="6C6C6C"/>
                      </a:solidFill>
                      <a:miter lim="400000"/>
                    </a:lnT>
                    <a:lnB w="38100">
                      <a:solidFill>
                        <a:srgbClr val="6C6C6C"/>
                      </a:solidFill>
                      <a:miter lim="400000"/>
                    </a:lnB>
                  </a:tcPr>
                </a:tc>
              </a:tr>
            </a:tbl>
          </a:graphicData>
        </a:graphic>
      </p:graphicFrame>
      <p:grpSp>
        <p:nvGrpSpPr>
          <p:cNvPr id="1075" name="Group"/>
          <p:cNvGrpSpPr/>
          <p:nvPr/>
        </p:nvGrpSpPr>
        <p:grpSpPr>
          <a:xfrm>
            <a:off x="2414562" y="7206997"/>
            <a:ext cx="14024611" cy="1842377"/>
            <a:chOff x="595812" y="307047"/>
            <a:chExt cx="14024610" cy="1842376"/>
          </a:xfrm>
        </p:grpSpPr>
        <p:sp>
          <p:nvSpPr>
            <p:cNvPr id="1072" name="129.21.0.0/12, AS 4385"/>
            <p:cNvSpPr/>
            <p:nvPr/>
          </p:nvSpPr>
          <p:spPr>
            <a:xfrm>
              <a:off x="3700865" y="30704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0"/>
              </a:pPr>
              <a:r>
                <a:t>129.21.0.0/</a:t>
              </a:r>
              <a:r>
                <a:rPr>
                  <a:solidFill>
                    <a:schemeClr val="accent3">
                      <a:hueOff val="-365725"/>
                      <a:satOff val="-32500"/>
                      <a:lumOff val="18235"/>
                    </a:schemeClr>
                  </a:solidFill>
                </a:rPr>
                <a:t>12</a:t>
              </a:r>
              <a:r>
                <a:t>, AS 4385</a:t>
              </a:r>
            </a:p>
          </p:txBody>
        </p:sp>
        <p:sp>
          <p:nvSpPr>
            <p:cNvPr id="1073" name="VRP1*"/>
            <p:cNvSpPr/>
            <p:nvPr/>
          </p:nvSpPr>
          <p:spPr>
            <a:xfrm>
              <a:off x="595812" y="8794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0"/>
              </a:pPr>
              <a:r>
                <a:t>VRP</a:t>
              </a:r>
              <a:r>
                <a:rPr baseline="-5999"/>
                <a:t>1</a:t>
              </a:r>
              <a:r>
                <a:rPr baseline="31999"/>
                <a:t>*</a:t>
              </a:r>
            </a:p>
          </p:txBody>
        </p:sp>
        <p:graphicFrame>
          <p:nvGraphicFramePr>
            <p:cNvPr id="1074" name="Table"/>
            <p:cNvGraphicFramePr/>
            <p:nvPr/>
          </p:nvGraphicFramePr>
          <p:xfrm>
            <a:off x="1463222" y="609360"/>
            <a:ext cx="13157201" cy="6223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522870"/>
                  <a:gridCol w="2025820"/>
                  <a:gridCol w="6553018"/>
                </a:tblGrid>
                <a:tr h="568296">
                  <a:tc>
                    <a:txBody>
                      <a:bodyPr/>
                      <a:lstStyle/>
                      <a:p>
                        <a:pPr>
                          <a:defRPr sz="3000"/>
                        </a:pP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solidFill>
                        <a:srgbClr val="6C6C6C"/>
                      </a:solidFill>
                    </a:tcPr>
                  </a:tc>
                  <a:tc gridSpan="2">
                    <a:txBody>
                      <a:bodyPr/>
                      <a:lstStyle/>
                      <a:p>
                        <a:pPr>
                          <a:defRPr sz="3000"/>
                        </a:pP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hMerge="1">
                    <a:tcPr/>
                  </a:tc>
                </a:tr>
              </a:tbl>
            </a:graphicData>
          </a:graphic>
        </p:graphicFrame>
      </p:grpSp>
      <p:grpSp>
        <p:nvGrpSpPr>
          <p:cNvPr id="1079" name="Group"/>
          <p:cNvGrpSpPr/>
          <p:nvPr/>
        </p:nvGrpSpPr>
        <p:grpSpPr>
          <a:xfrm>
            <a:off x="2414562" y="8826078"/>
            <a:ext cx="14024611" cy="1876877"/>
            <a:chOff x="548127" y="307047"/>
            <a:chExt cx="14024610" cy="1876875"/>
          </a:xfrm>
        </p:grpSpPr>
        <p:sp>
          <p:nvSpPr>
            <p:cNvPr id="1076" name="129.21.0.0/16, AS 3838"/>
            <p:cNvSpPr/>
            <p:nvPr/>
          </p:nvSpPr>
          <p:spPr>
            <a:xfrm>
              <a:off x="3666369" y="30704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0"/>
              </a:pPr>
              <a:r>
                <a:t>129.21.0.0/</a:t>
              </a:r>
              <a:r>
                <a:rPr>
                  <a:solidFill>
                    <a:schemeClr val="accent3">
                      <a:hueOff val="-365725"/>
                      <a:satOff val="-32500"/>
                      <a:lumOff val="18235"/>
                    </a:schemeClr>
                  </a:solidFill>
                </a:rPr>
                <a:t>16</a:t>
              </a:r>
              <a:r>
                <a:t>, AS 3838</a:t>
              </a:r>
            </a:p>
          </p:txBody>
        </p:sp>
        <p:sp>
          <p:nvSpPr>
            <p:cNvPr id="1077" name="VRP2"/>
            <p:cNvSpPr/>
            <p:nvPr/>
          </p:nvSpPr>
          <p:spPr>
            <a:xfrm>
              <a:off x="548127" y="913923"/>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0"/>
              </a:pPr>
              <a:r>
                <a:t>VRP</a:t>
              </a:r>
              <a:r>
                <a:rPr baseline="-5999"/>
                <a:t>2</a:t>
              </a:r>
            </a:p>
          </p:txBody>
        </p:sp>
        <p:graphicFrame>
          <p:nvGraphicFramePr>
            <p:cNvPr id="1078" name="Table"/>
            <p:cNvGraphicFramePr/>
            <p:nvPr/>
          </p:nvGraphicFramePr>
          <p:xfrm>
            <a:off x="1415538" y="604374"/>
            <a:ext cx="13157201" cy="6223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570482"/>
                  <a:gridCol w="3633319"/>
                  <a:gridCol w="2897907"/>
                </a:tblGrid>
                <a:tr h="568296">
                  <a:tc>
                    <a:txBody>
                      <a:bodyPr/>
                      <a:lstStyle/>
                      <a:p>
                        <a:pPr>
                          <a:defRPr sz="3000"/>
                        </a:pP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solidFill>
                        <a:srgbClr val="6C6C6C"/>
                      </a:solidFill>
                    </a:tcPr>
                  </a:tc>
                  <a:tc gridSpan="2">
                    <a:txBody>
                      <a:bodyPr/>
                      <a:lstStyle/>
                      <a:p>
                        <a:pPr>
                          <a:defRPr sz="3000"/>
                        </a:pP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hMerge="1">
                    <a:tcPr/>
                  </a:tc>
                </a:tr>
              </a:tbl>
            </a:graphicData>
          </a:graphic>
        </p:graphicFrame>
      </p:grpSp>
      <p:grpSp>
        <p:nvGrpSpPr>
          <p:cNvPr id="1083" name="Group"/>
          <p:cNvGrpSpPr/>
          <p:nvPr/>
        </p:nvGrpSpPr>
        <p:grpSpPr>
          <a:xfrm>
            <a:off x="1866434" y="11847122"/>
            <a:ext cx="14555348" cy="1199498"/>
            <a:chOff x="0" y="0"/>
            <a:chExt cx="14555347" cy="1199496"/>
          </a:xfrm>
        </p:grpSpPr>
        <p:sp>
          <p:nvSpPr>
            <p:cNvPr id="1080" name="129.21.240.0/20, AS 4385"/>
            <p:cNvSpPr txBox="1"/>
            <p:nvPr/>
          </p:nvSpPr>
          <p:spPr>
            <a:xfrm>
              <a:off x="1434958" y="0"/>
              <a:ext cx="4884853" cy="6140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0"/>
              </a:pPr>
              <a:r>
                <a:t>129.21.240.0/</a:t>
              </a:r>
              <a:r>
                <a:rPr>
                  <a:solidFill>
                    <a:schemeClr val="accent3">
                      <a:hueOff val="-365725"/>
                      <a:satOff val="-32500"/>
                      <a:lumOff val="18235"/>
                    </a:schemeClr>
                  </a:solidFill>
                </a:rPr>
                <a:t>20</a:t>
              </a:r>
              <a:r>
                <a:t>, AS 4385</a:t>
              </a:r>
            </a:p>
          </p:txBody>
        </p:sp>
        <p:sp>
          <p:nvSpPr>
            <p:cNvPr id="1081" name="VRP4"/>
            <p:cNvSpPr txBox="1"/>
            <p:nvPr/>
          </p:nvSpPr>
          <p:spPr>
            <a:xfrm>
              <a:off x="0" y="512841"/>
              <a:ext cx="1096256" cy="6140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0"/>
              </a:pPr>
              <a:r>
                <a:t>VRP</a:t>
              </a:r>
              <a:r>
                <a:rPr baseline="-5999"/>
                <a:t>4</a:t>
              </a:r>
            </a:p>
          </p:txBody>
        </p:sp>
        <p:graphicFrame>
          <p:nvGraphicFramePr>
            <p:cNvPr id="1082" name="Table"/>
            <p:cNvGraphicFramePr/>
            <p:nvPr/>
          </p:nvGraphicFramePr>
          <p:xfrm>
            <a:off x="1440938" y="618500"/>
            <a:ext cx="13114410" cy="58099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9817128"/>
                  <a:gridCol w="3284580"/>
                </a:tblGrid>
                <a:tr h="568296">
                  <a:tc>
                    <a:txBody>
                      <a:bodyPr/>
                      <a:lstStyle/>
                      <a:p>
                        <a:pPr>
                          <a:defRPr sz="3000"/>
                        </a:pP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solidFill>
                        <a:srgbClr val="6C6C6C"/>
                      </a:solidFill>
                    </a:tcPr>
                  </a:tc>
                  <a:tc>
                    <a:txBody>
                      <a:bodyPr/>
                      <a:lstStyle/>
                      <a:p>
                        <a:pPr>
                          <a:defRPr sz="3000"/>
                        </a:pP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grpSp>
      <p:grpSp>
        <p:nvGrpSpPr>
          <p:cNvPr id="1087" name="Group"/>
          <p:cNvGrpSpPr/>
          <p:nvPr/>
        </p:nvGrpSpPr>
        <p:grpSpPr>
          <a:xfrm>
            <a:off x="1866434" y="10179519"/>
            <a:ext cx="14555348" cy="1217887"/>
            <a:chOff x="0" y="0"/>
            <a:chExt cx="14555347" cy="1217885"/>
          </a:xfrm>
        </p:grpSpPr>
        <p:sp>
          <p:nvSpPr>
            <p:cNvPr id="1084" name="VRP3"/>
            <p:cNvSpPr txBox="1"/>
            <p:nvPr/>
          </p:nvSpPr>
          <p:spPr>
            <a:xfrm>
              <a:off x="0" y="526346"/>
              <a:ext cx="1096256" cy="6140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0"/>
              </a:pPr>
              <a:r>
                <a:t>VRP</a:t>
              </a:r>
              <a:r>
                <a:rPr baseline="-5999"/>
                <a:t>3</a:t>
              </a:r>
            </a:p>
          </p:txBody>
        </p:sp>
        <p:graphicFrame>
          <p:nvGraphicFramePr>
            <p:cNvPr id="1085" name="Table"/>
            <p:cNvGraphicFramePr/>
            <p:nvPr/>
          </p:nvGraphicFramePr>
          <p:xfrm>
            <a:off x="1440938" y="636889"/>
            <a:ext cx="13114410" cy="58099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206002"/>
                  <a:gridCol w="3345583"/>
                  <a:gridCol w="6550122"/>
                </a:tblGrid>
                <a:tr h="568296">
                  <a:tc>
                    <a:txBody>
                      <a:bodyPr/>
                      <a:lstStyle/>
                      <a:p>
                        <a:pPr>
                          <a:defRPr sz="3000"/>
                        </a:pP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solidFill>
                        <a:srgbClr val="6C6C6C"/>
                      </a:solidFill>
                    </a:tcPr>
                  </a:tc>
                  <a:tc>
                    <a:txBody>
                      <a:bodyPr/>
                      <a:lstStyle/>
                      <a:p>
                        <a:pPr>
                          <a:defRPr sz="3000"/>
                        </a:pPr>
                      </a:p>
                    </a:txBody>
                    <a:tcPr marL="50800" marR="50800" marT="50800" marB="50800" anchor="ctr" anchorCtr="0" horzOverflow="overflow">
                      <a:lnT w="12700">
                        <a:solidFill>
                          <a:srgbClr val="D6D6D6"/>
                        </a:solidFill>
                        <a:miter lim="400000"/>
                      </a:lnT>
                      <a:lnB w="12700">
                        <a:solidFill>
                          <a:srgbClr val="D6D6D6"/>
                        </a:solidFill>
                        <a:miter lim="400000"/>
                      </a:lnB>
                      <a:solidFill>
                        <a:srgbClr val="A9A9A9"/>
                      </a:solidFill>
                    </a:tcPr>
                  </a:tc>
                  <a:tc>
                    <a:txBody>
                      <a:bodyPr/>
                      <a:lstStyle/>
                      <a:p>
                        <a:pPr>
                          <a:defRPr sz="3000"/>
                        </a:pP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sp>
          <p:nvSpPr>
            <p:cNvPr id="1086" name="129.21.0.0/8-16, AS 4385"/>
            <p:cNvSpPr txBox="1"/>
            <p:nvPr/>
          </p:nvSpPr>
          <p:spPr>
            <a:xfrm>
              <a:off x="1430304" y="0"/>
              <a:ext cx="4816984" cy="6140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0"/>
              </a:pPr>
              <a:r>
                <a:t>129.21.0.0/</a:t>
              </a:r>
              <a:r>
                <a:rPr>
                  <a:solidFill>
                    <a:schemeClr val="accent3">
                      <a:hueOff val="-365725"/>
                      <a:satOff val="-32500"/>
                      <a:lumOff val="18235"/>
                    </a:schemeClr>
                  </a:solidFill>
                </a:rPr>
                <a:t>8-16</a:t>
              </a:r>
              <a:r>
                <a:t>, AS 4385</a:t>
              </a:r>
            </a:p>
          </p:txBody>
        </p:sp>
      </p:grpSp>
      <p:grpSp>
        <p:nvGrpSpPr>
          <p:cNvPr id="1093" name="Group"/>
          <p:cNvGrpSpPr/>
          <p:nvPr/>
        </p:nvGrpSpPr>
        <p:grpSpPr>
          <a:xfrm>
            <a:off x="1758591" y="5021243"/>
            <a:ext cx="15013886" cy="1665794"/>
            <a:chOff x="0" y="0"/>
            <a:chExt cx="15013885" cy="1665792"/>
          </a:xfrm>
        </p:grpSpPr>
        <p:grpSp>
          <p:nvGrpSpPr>
            <p:cNvPr id="1091" name="Group"/>
            <p:cNvGrpSpPr/>
            <p:nvPr/>
          </p:nvGrpSpPr>
          <p:grpSpPr>
            <a:xfrm>
              <a:off x="164323" y="0"/>
              <a:ext cx="14487100" cy="1233954"/>
              <a:chOff x="0" y="0"/>
              <a:chExt cx="14487098" cy="1233953"/>
            </a:xfrm>
          </p:grpSpPr>
          <p:graphicFrame>
            <p:nvGraphicFramePr>
              <p:cNvPr id="1088" name="Table"/>
              <p:cNvGraphicFramePr/>
              <p:nvPr/>
            </p:nvGraphicFramePr>
            <p:xfrm>
              <a:off x="1435257" y="642757"/>
              <a:ext cx="13051842" cy="58099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519570"/>
                    <a:gridCol w="6519570"/>
                  </a:tblGrid>
                  <a:tr h="568296">
                    <a:tc>
                      <a:txBody>
                        <a:bodyPr/>
                        <a:lstStyle/>
                        <a:p>
                          <a:pPr>
                            <a:defRPr sz="3000"/>
                          </a:pPr>
                        </a:p>
                      </a:txBody>
                      <a:tcPr marL="50800" marR="50800" marT="50800" marB="50800" anchor="ctr" anchorCtr="0" horzOverflow="overflow">
                        <a:lnL w="12700">
                          <a:solidFill>
                            <a:srgbClr val="434343"/>
                          </a:solidFill>
                          <a:miter lim="400000"/>
                        </a:lnL>
                        <a:lnR w="12700">
                          <a:solidFill>
                            <a:srgbClr val="434343"/>
                          </a:solidFill>
                          <a:miter lim="400000"/>
                        </a:lnR>
                        <a:lnT w="12700">
                          <a:solidFill>
                            <a:srgbClr val="434343"/>
                          </a:solidFill>
                          <a:miter lim="400000"/>
                        </a:lnT>
                        <a:lnB w="12700">
                          <a:solidFill>
                            <a:srgbClr val="434343"/>
                          </a:solidFill>
                          <a:miter lim="400000"/>
                        </a:lnB>
                        <a:solidFill>
                          <a:schemeClr val="accent4">
                            <a:hueOff val="468000"/>
                            <a:satOff val="-4761"/>
                            <a:lumOff val="10196"/>
                          </a:schemeClr>
                        </a:solidFill>
                      </a:tcPr>
                    </a:tc>
                    <a:tc>
                      <a:txBody>
                        <a:bodyPr/>
                        <a:lstStyle/>
                        <a:p>
                          <a:pPr>
                            <a:defRPr sz="3000"/>
                          </a:pPr>
                        </a:p>
                      </a:txBody>
                      <a:tcPr marL="50800" marR="50800" marT="50800" marB="50800" anchor="ctr" anchorCtr="0" horzOverflow="overflow">
                        <a:lnL w="12700">
                          <a:solidFill>
                            <a:srgbClr val="434343"/>
                          </a:solidFill>
                          <a:miter lim="400000"/>
                        </a:lnL>
                        <a:lnR w="12700">
                          <a:solidFill>
                            <a:srgbClr val="6C6C6C"/>
                          </a:solidFill>
                          <a:miter lim="400000"/>
                        </a:lnR>
                        <a:lnT w="12700">
                          <a:solidFill>
                            <a:srgbClr val="6C6C6C"/>
                          </a:solidFill>
                          <a:miter lim="400000"/>
                        </a:lnT>
                        <a:lnB w="12700">
                          <a:solidFill>
                            <a:srgbClr val="6C6C6C"/>
                          </a:solidFill>
                          <a:miter lim="400000"/>
                        </a:lnB>
                      </a:tcPr>
                    </a:tc>
                  </a:tr>
                </a:tbl>
              </a:graphicData>
            </a:graphic>
          </p:graphicFrame>
          <p:sp>
            <p:nvSpPr>
              <p:cNvPr id="1089" name="129.21.0.0/16, AS 4385"/>
              <p:cNvSpPr txBox="1"/>
              <p:nvPr/>
            </p:nvSpPr>
            <p:spPr>
              <a:xfrm>
                <a:off x="1403496" y="0"/>
                <a:ext cx="4432936" cy="6140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0"/>
                </a:pPr>
                <a:r>
                  <a:t>129.21.0.0/</a:t>
                </a:r>
                <a:r>
                  <a:rPr>
                    <a:solidFill>
                      <a:schemeClr val="accent3">
                        <a:hueOff val="-365725"/>
                        <a:satOff val="-32500"/>
                        <a:lumOff val="18235"/>
                      </a:schemeClr>
                    </a:solidFill>
                  </a:rPr>
                  <a:t>16</a:t>
                </a:r>
                <a:r>
                  <a:t>, AS 4385</a:t>
                </a:r>
              </a:p>
            </p:txBody>
          </p:sp>
          <p:sp>
            <p:nvSpPr>
              <p:cNvPr id="1090" name="BGP"/>
              <p:cNvSpPr txBox="1"/>
              <p:nvPr/>
            </p:nvSpPr>
            <p:spPr>
              <a:xfrm>
                <a:off x="0" y="619857"/>
                <a:ext cx="1005764" cy="6140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0"/>
                </a:lvl1pPr>
              </a:lstStyle>
              <a:p>
                <a:pPr/>
                <a:r>
                  <a:t>BGP</a:t>
                </a:r>
              </a:p>
            </p:txBody>
          </p:sp>
        </p:grpSp>
        <p:sp>
          <p:nvSpPr>
            <p:cNvPr id="1092" name="Line"/>
            <p:cNvSpPr/>
            <p:nvPr/>
          </p:nvSpPr>
          <p:spPr>
            <a:xfrm>
              <a:off x="0" y="1665792"/>
              <a:ext cx="15013885" cy="1"/>
            </a:xfrm>
            <a:prstGeom prst="line">
              <a:avLst/>
            </a:prstGeom>
            <a:noFill/>
            <a:ln w="25400" cap="flat">
              <a:solidFill>
                <a:srgbClr val="FFFFFF"/>
              </a:solidFill>
              <a:prstDash val="sysDot"/>
              <a:miter lim="400000"/>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grpSp>
      <p:sp>
        <p:nvSpPr>
          <p:cNvPr id="1094" name="Dingbat X"/>
          <p:cNvSpPr/>
          <p:nvPr/>
        </p:nvSpPr>
        <p:spPr>
          <a:xfrm>
            <a:off x="18032234" y="12144043"/>
            <a:ext cx="718872" cy="849469"/>
          </a:xfrm>
          <a:custGeom>
            <a:avLst/>
            <a:gdLst/>
            <a:ahLst/>
            <a:cxnLst>
              <a:cxn ang="0">
                <a:pos x="wd2" y="hd2"/>
              </a:cxn>
              <a:cxn ang="5400000">
                <a:pos x="wd2" y="hd2"/>
              </a:cxn>
              <a:cxn ang="10800000">
                <a:pos x="wd2" y="hd2"/>
              </a:cxn>
              <a:cxn ang="16200000">
                <a:pos x="wd2" y="hd2"/>
              </a:cxn>
            </a:cxnLst>
            <a:rect l="0" t="0" r="r" b="b"/>
            <a:pathLst>
              <a:path w="21484" h="21548" fill="norm" stroke="1"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chemeClr val="accent5"/>
          </a:solidFill>
          <a:ln w="12700">
            <a:miter lim="400000"/>
          </a:ln>
        </p:spPr>
        <p:txBody>
          <a:bodyPr lIns="71437" tIns="71437" rIns="71437" bIns="71437" anchor="ctr"/>
          <a:lstStyle/>
          <a:p>
            <a:pPr>
              <a:defRPr b="0" sz="3000">
                <a:latin typeface="+mn-lt"/>
                <a:ea typeface="+mn-ea"/>
                <a:cs typeface="+mn-cs"/>
                <a:sym typeface="Helvetica Neue Medium"/>
              </a:defRPr>
            </a:pPr>
          </a:p>
        </p:txBody>
      </p:sp>
      <p:sp>
        <p:nvSpPr>
          <p:cNvPr id="1095" name="Dingbat Check"/>
          <p:cNvSpPr/>
          <p:nvPr/>
        </p:nvSpPr>
        <p:spPr>
          <a:xfrm>
            <a:off x="17944706" y="8855953"/>
            <a:ext cx="893930" cy="849469"/>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71437" tIns="71437" rIns="71437" bIns="71437" anchor="ctr"/>
          <a:lstStyle/>
          <a:p>
            <a:pPr>
              <a:defRPr b="0" sz="3000">
                <a:latin typeface="+mn-lt"/>
                <a:ea typeface="+mn-ea"/>
                <a:cs typeface="+mn-cs"/>
                <a:sym typeface="Helvetica Neue Medium"/>
              </a:defRPr>
            </a:pPr>
          </a:p>
        </p:txBody>
      </p:sp>
      <p:sp>
        <p:nvSpPr>
          <p:cNvPr id="1096" name="Dingbat Check"/>
          <p:cNvSpPr/>
          <p:nvPr/>
        </p:nvSpPr>
        <p:spPr>
          <a:xfrm>
            <a:off x="17944706" y="10499998"/>
            <a:ext cx="893930" cy="849469"/>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71437" tIns="71437" rIns="71437" bIns="71437" anchor="ctr"/>
          <a:lstStyle/>
          <a:p>
            <a:pPr>
              <a:defRPr b="0" sz="3000">
                <a:latin typeface="+mn-lt"/>
                <a:ea typeface="+mn-ea"/>
                <a:cs typeface="+mn-cs"/>
                <a:sym typeface="Helvetica Neue Medium"/>
              </a:defRPr>
            </a:pPr>
          </a:p>
        </p:txBody>
      </p:sp>
      <p:grpSp>
        <p:nvGrpSpPr>
          <p:cNvPr id="1099" name="Group"/>
          <p:cNvGrpSpPr/>
          <p:nvPr/>
        </p:nvGrpSpPr>
        <p:grpSpPr>
          <a:xfrm>
            <a:off x="17520136" y="5645284"/>
            <a:ext cx="1751915" cy="2416092"/>
            <a:chOff x="0" y="0"/>
            <a:chExt cx="1751914" cy="2416091"/>
          </a:xfrm>
        </p:grpSpPr>
        <p:sp>
          <p:nvSpPr>
            <p:cNvPr id="1097" name="Dingbat Check"/>
            <p:cNvSpPr/>
            <p:nvPr/>
          </p:nvSpPr>
          <p:spPr>
            <a:xfrm>
              <a:off x="424569" y="1566623"/>
              <a:ext cx="893930" cy="849469"/>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cap="flat">
              <a:noFill/>
              <a:miter lim="400000"/>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1098" name="Covers?"/>
            <p:cNvSpPr txBox="1"/>
            <p:nvPr/>
          </p:nvSpPr>
          <p:spPr>
            <a:xfrm>
              <a:off x="0" y="0"/>
              <a:ext cx="1751915" cy="6263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r>
                <a:t>Covers?</a:t>
              </a:r>
            </a:p>
          </p:txBody>
        </p:sp>
      </p:grpSp>
      <p:sp>
        <p:nvSpPr>
          <p:cNvPr id="1100" name="* Validated ROA Payloads"/>
          <p:cNvSpPr txBox="1"/>
          <p:nvPr/>
        </p:nvSpPr>
        <p:spPr>
          <a:xfrm>
            <a:off x="19958910" y="13011492"/>
            <a:ext cx="4296371" cy="600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atin typeface="Gill Sans"/>
                <a:ea typeface="Gill Sans"/>
                <a:cs typeface="Gill Sans"/>
                <a:sym typeface="Gill Sans"/>
              </a:defRPr>
            </a:lvl1pPr>
          </a:lstStyle>
          <a:p>
            <a:pPr/>
            <a:r>
              <a:t>* Validated ROA Payloads</a:t>
            </a:r>
          </a:p>
        </p:txBody>
      </p:sp>
      <p:sp>
        <p:nvSpPr>
          <p:cNvPr id="110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0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0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0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109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107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109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7" fill="hold">
                                  <p:stCondLst>
                                    <p:cond delay="0"/>
                                  </p:stCondLst>
                                  <p:iterate type="el" backwards="0">
                                    <p:tmAbs val="0"/>
                                  </p:iterate>
                                  <p:childTnLst>
                                    <p:set>
                                      <p:cBhvr>
                                        <p:cTn id="30" fill="hold"/>
                                        <p:tgtEl>
                                          <p:spTgt spid="108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8" fill="hold">
                                  <p:stCondLst>
                                    <p:cond delay="0"/>
                                  </p:stCondLst>
                                  <p:iterate type="el" backwards="0">
                                    <p:tmAbs val="0"/>
                                  </p:iterate>
                                  <p:childTnLst>
                                    <p:set>
                                      <p:cBhvr>
                                        <p:cTn id="34" fill="hold"/>
                                        <p:tgtEl>
                                          <p:spTgt spid="109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0" presetID="1" grpId="9" fill="hold">
                                  <p:stCondLst>
                                    <p:cond delay="0"/>
                                  </p:stCondLst>
                                  <p:iterate type="el" backwards="0">
                                    <p:tmAbs val="0"/>
                                  </p:iterate>
                                  <p:childTnLst>
                                    <p:set>
                                      <p:cBhvr>
                                        <p:cTn id="38" fill="hold"/>
                                        <p:tgtEl>
                                          <p:spTgt spid="10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0" presetID="1" grpId="10" fill="hold">
                                  <p:stCondLst>
                                    <p:cond delay="0"/>
                                  </p:stCondLst>
                                  <p:iterate type="el" backwards="0">
                                    <p:tmAbs val="0"/>
                                  </p:iterate>
                                  <p:childTnLst>
                                    <p:set>
                                      <p:cBhvr>
                                        <p:cTn id="42" fill="hold"/>
                                        <p:tgtEl>
                                          <p:spTgt spid="10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93" grpId="2"/>
      <p:bldP build="whole" bldLvl="1" animBg="1" rev="0" advAuto="0" spid="1071" grpId="1"/>
      <p:bldP build="whole" bldLvl="1" animBg="1" rev="0" advAuto="0" spid="1096" grpId="8"/>
      <p:bldP build="whole" bldLvl="1" animBg="1" rev="0" advAuto="0" spid="1075" grpId="3"/>
      <p:bldP build="whole" bldLvl="1" animBg="1" rev="0" advAuto="0" spid="1083" grpId="9"/>
      <p:bldP build="whole" bldLvl="1" animBg="1" rev="0" advAuto="0" spid="1087" grpId="7"/>
      <p:bldP build="whole" bldLvl="1" animBg="1" rev="0" advAuto="0" spid="1079" grpId="5"/>
      <p:bldP build="whole" bldLvl="1" animBg="1" rev="0" advAuto="0" spid="1095" grpId="6"/>
      <p:bldP build="whole" bldLvl="1" animBg="1" rev="0" advAuto="0" spid="1099" grpId="4"/>
      <p:bldP build="whole" bldLvl="1" animBg="1" rev="0" advAuto="0" spid="1094" grpId="10"/>
    </p:bldLst>
  </p:timing>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1105" name="Table"/>
          <p:cNvGraphicFramePr/>
          <p:nvPr/>
        </p:nvGraphicFramePr>
        <p:xfrm>
          <a:off x="1854200" y="6459903"/>
          <a:ext cx="21950523" cy="664042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4601628"/>
                <a:gridCol w="1737438"/>
                <a:gridCol w="1806338"/>
                <a:gridCol w="3792417"/>
              </a:tblGrid>
              <a:tr h="1656931">
                <a:tc>
                  <a:txBody>
                    <a:bodyPr/>
                    <a:lstStyle/>
                    <a:p>
                      <a:pPr defTabSz="821531">
                        <a:defRPr sz="3000">
                          <a:sym typeface="Helvetica Neue"/>
                        </a:defRPr>
                      </a:pP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defTabSz="821531">
                        <a:defRPr sz="3000">
                          <a:sym typeface="Helvetica Neue"/>
                        </a:defRPr>
                      </a:pP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defTabSz="821531">
                        <a:defRPr sz="3000">
                          <a:sym typeface="Helvetica Neue"/>
                        </a:defRPr>
                      </a:pP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defTabSz="821531">
                        <a:defRPr sz="3000">
                          <a:sym typeface="Helvetica Neue"/>
                        </a:defRPr>
                      </a:pPr>
                    </a:p>
                  </a:txBody>
                  <a:tcPr marL="50800" marR="50800" marT="50800" marB="50800" anchor="ctr" anchorCtr="0" horzOverflow="overflow">
                    <a:lnL w="12700">
                      <a:miter lim="400000"/>
                    </a:lnL>
                    <a:lnR w="12700">
                      <a:miter lim="400000"/>
                    </a:lnR>
                    <a:lnT w="12700">
                      <a:miter lim="400000"/>
                    </a:lnT>
                    <a:lnB w="12700">
                      <a:miter lim="400000"/>
                    </a:lnB>
                  </a:tcPr>
                </a:tc>
              </a:tr>
              <a:tr h="1656931">
                <a:tc>
                  <a:txBody>
                    <a:bodyPr/>
                    <a:lstStyle/>
                    <a:p>
                      <a:pPr defTabSz="821531">
                        <a:defRPr sz="3000">
                          <a:sym typeface="Helvetica Neue"/>
                        </a:defRPr>
                      </a:pP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defTabSz="821531">
                        <a:defRPr sz="3000">
                          <a:sym typeface="Helvetica Neue"/>
                        </a:defRPr>
                      </a:pP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defTabSz="821531">
                        <a:defRPr sz="3000">
                          <a:sym typeface="Helvetica Neue"/>
                        </a:defRPr>
                      </a:pP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defTabSz="821531">
                        <a:defRPr sz="3000">
                          <a:sym typeface="Helvetica Neue"/>
                        </a:defRPr>
                      </a:pPr>
                    </a:p>
                  </a:txBody>
                  <a:tcPr marL="50800" marR="50800" marT="50800" marB="50800" anchor="ctr" anchorCtr="0" horzOverflow="overflow">
                    <a:lnL w="12700">
                      <a:miter lim="400000"/>
                    </a:lnL>
                    <a:lnR w="12700">
                      <a:miter lim="400000"/>
                    </a:lnR>
                    <a:lnT w="12700">
                      <a:miter lim="400000"/>
                    </a:lnT>
                    <a:lnB w="12700">
                      <a:miter lim="400000"/>
                    </a:lnB>
                  </a:tcPr>
                </a:tc>
              </a:tr>
              <a:tr h="1656931">
                <a:tc>
                  <a:txBody>
                    <a:bodyPr/>
                    <a:lstStyle/>
                    <a:p>
                      <a:pPr defTabSz="821531">
                        <a:defRPr sz="3000">
                          <a:sym typeface="Helvetica Neue"/>
                        </a:defRPr>
                      </a:pP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defTabSz="821531">
                        <a:defRPr sz="3000">
                          <a:sym typeface="Helvetica Neue"/>
                        </a:defRPr>
                      </a:pP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defTabSz="821531">
                        <a:defRPr sz="3000">
                          <a:sym typeface="Helvetica Neue"/>
                        </a:defRPr>
                      </a:pP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defTabSz="821531">
                        <a:defRPr sz="3000">
                          <a:sym typeface="Helvetica Neue"/>
                        </a:defRPr>
                      </a:pPr>
                    </a:p>
                  </a:txBody>
                  <a:tcPr marL="50800" marR="50800" marT="50800" marB="50800" anchor="ctr" anchorCtr="0" horzOverflow="overflow">
                    <a:lnL w="12700">
                      <a:miter lim="400000"/>
                    </a:lnL>
                    <a:lnR w="12700">
                      <a:miter lim="400000"/>
                    </a:lnR>
                    <a:lnT w="12700">
                      <a:miter lim="400000"/>
                    </a:lnT>
                    <a:lnB w="12700">
                      <a:miter lim="400000"/>
                    </a:lnB>
                  </a:tcPr>
                </a:tc>
              </a:tr>
              <a:tr h="1656931">
                <a:tc>
                  <a:txBody>
                    <a:bodyPr/>
                    <a:lstStyle/>
                    <a:p>
                      <a:pPr defTabSz="821531">
                        <a:defRPr sz="3000">
                          <a:sym typeface="Helvetica Neue"/>
                        </a:defRPr>
                      </a:pP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defTabSz="821531">
                        <a:defRPr sz="3000">
                          <a:sym typeface="Helvetica Neue"/>
                        </a:defRPr>
                      </a:pP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defTabSz="821531">
                        <a:defRPr sz="3000">
                          <a:sym typeface="Helvetica Neue"/>
                        </a:defRPr>
                      </a:pP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defTabSz="821531">
                        <a:defRPr sz="3000">
                          <a:sym typeface="Helvetica Neue"/>
                        </a:defRPr>
                      </a:pPr>
                    </a:p>
                  </a:txBody>
                  <a:tcPr marL="50800" marR="50800" marT="50800" marB="50800" anchor="ctr" anchorCtr="0" horzOverflow="overflow">
                    <a:lnL w="12700">
                      <a:miter lim="400000"/>
                    </a:lnL>
                    <a:lnR w="12700">
                      <a:miter lim="400000"/>
                    </a:lnR>
                    <a:lnT w="12700">
                      <a:miter lim="400000"/>
                    </a:lnT>
                    <a:lnB w="12700">
                      <a:miter lim="400000"/>
                    </a:lnB>
                  </a:tcPr>
                </a:tc>
              </a:tr>
            </a:tbl>
          </a:graphicData>
        </a:graphic>
      </p:graphicFrame>
      <p:sp>
        <p:nvSpPr>
          <p:cNvPr id="1106" name="ROV (Route Origin Validation)…"/>
          <p:cNvSpPr txBox="1"/>
          <p:nvPr>
            <p:ph type="title"/>
          </p:nvPr>
        </p:nvSpPr>
        <p:spPr>
          <a:prstGeom prst="rect">
            <a:avLst/>
          </a:prstGeom>
        </p:spPr>
        <p:txBody>
          <a:bodyPr/>
          <a:lstStyle/>
          <a:p>
            <a:pPr defTabSz="550425">
              <a:defRPr sz="7504">
                <a:solidFill>
                  <a:srgbClr val="FFE44F"/>
                </a:solidFill>
              </a:defRPr>
            </a:pPr>
            <a:r>
              <a:t>ROV (Route Origin Validation)</a:t>
            </a:r>
          </a:p>
          <a:p>
            <a:pPr defTabSz="550425">
              <a:defRPr sz="7504">
                <a:solidFill>
                  <a:srgbClr val="FFE44F"/>
                </a:solidFill>
              </a:defRPr>
            </a:pPr>
            <a:r>
              <a:t>A route prefix is “matched”</a:t>
            </a:r>
          </a:p>
        </p:txBody>
      </p:sp>
      <p:graphicFrame>
        <p:nvGraphicFramePr>
          <p:cNvPr id="1107" name="Table"/>
          <p:cNvGraphicFramePr/>
          <p:nvPr/>
        </p:nvGraphicFramePr>
        <p:xfrm>
          <a:off x="3358172" y="5664000"/>
          <a:ext cx="13114410" cy="58099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550854"/>
                <a:gridCol w="6550854"/>
              </a:tblGrid>
              <a:tr h="568296">
                <a:tc>
                  <a:txBody>
                    <a:bodyPr/>
                    <a:lstStyle/>
                    <a:p>
                      <a:pPr defTabSz="821531">
                        <a:defRPr sz="3000">
                          <a:sym typeface="Helvetica Neue"/>
                        </a:defRPr>
                      </a:pPr>
                    </a:p>
                  </a:txBody>
                  <a:tcPr marL="50800" marR="50800" marT="50800" marB="50800" anchor="ctr" anchorCtr="0" horzOverflow="overflow">
                    <a:lnL w="12700">
                      <a:solidFill>
                        <a:srgbClr val="434343"/>
                      </a:solidFill>
                      <a:miter lim="400000"/>
                    </a:lnL>
                    <a:lnR w="12700">
                      <a:solidFill>
                        <a:srgbClr val="434343"/>
                      </a:solidFill>
                      <a:miter lim="400000"/>
                    </a:lnR>
                    <a:lnT w="12700">
                      <a:solidFill>
                        <a:srgbClr val="434343"/>
                      </a:solidFill>
                      <a:miter lim="400000"/>
                    </a:lnT>
                    <a:lnB w="12700">
                      <a:solidFill>
                        <a:srgbClr val="434343"/>
                      </a:solidFill>
                      <a:miter lim="400000"/>
                    </a:lnB>
                    <a:solidFill>
                      <a:schemeClr val="accent4">
                        <a:hueOff val="468000"/>
                        <a:satOff val="-4761"/>
                        <a:lumOff val="10196"/>
                      </a:schemeClr>
                    </a:solidFill>
                  </a:tcPr>
                </a:tc>
                <a:tc>
                  <a:txBody>
                    <a:bodyPr/>
                    <a:lstStyle/>
                    <a:p>
                      <a:pPr defTabSz="821531">
                        <a:defRPr sz="3000">
                          <a:sym typeface="Helvetica Neue"/>
                        </a:defRPr>
                      </a:pPr>
                    </a:p>
                  </a:txBody>
                  <a:tcPr marL="50800" marR="50800" marT="50800" marB="50800" anchor="ctr" anchorCtr="0" horzOverflow="overflow">
                    <a:lnL w="12700">
                      <a:solidFill>
                        <a:srgbClr val="434343"/>
                      </a:solidFill>
                      <a:miter lim="400000"/>
                    </a:lnL>
                    <a:lnR w="12700">
                      <a:solidFill>
                        <a:srgbClr val="6C6C6C"/>
                      </a:solidFill>
                      <a:miter lim="400000"/>
                    </a:lnR>
                    <a:lnT w="12700">
                      <a:solidFill>
                        <a:srgbClr val="6C6C6C"/>
                      </a:solidFill>
                      <a:miter lim="400000"/>
                    </a:lnT>
                    <a:lnB w="12700">
                      <a:solidFill>
                        <a:srgbClr val="6C6C6C"/>
                      </a:solidFill>
                      <a:miter lim="400000"/>
                    </a:lnB>
                  </a:tcPr>
                </a:tc>
              </a:tr>
            </a:tbl>
          </a:graphicData>
        </a:graphic>
      </p:graphicFrame>
      <p:sp>
        <p:nvSpPr>
          <p:cNvPr id="1108" name="BGP"/>
          <p:cNvSpPr txBox="1"/>
          <p:nvPr/>
        </p:nvSpPr>
        <p:spPr>
          <a:xfrm>
            <a:off x="1922915" y="5641101"/>
            <a:ext cx="1005764" cy="614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vl1pPr>
          </a:lstStyle>
          <a:p>
            <a:pPr/>
            <a:r>
              <a:t>BGP</a:t>
            </a:r>
          </a:p>
        </p:txBody>
      </p:sp>
      <p:grpSp>
        <p:nvGrpSpPr>
          <p:cNvPr id="1112" name="Group"/>
          <p:cNvGrpSpPr/>
          <p:nvPr/>
        </p:nvGrpSpPr>
        <p:grpSpPr>
          <a:xfrm>
            <a:off x="2414562" y="8826078"/>
            <a:ext cx="14024611" cy="1876877"/>
            <a:chOff x="548127" y="307047"/>
            <a:chExt cx="14024610" cy="1876875"/>
          </a:xfrm>
        </p:grpSpPr>
        <p:sp>
          <p:nvSpPr>
            <p:cNvPr id="1109" name="129.21.0.0/16, AS 3838"/>
            <p:cNvSpPr/>
            <p:nvPr/>
          </p:nvSpPr>
          <p:spPr>
            <a:xfrm>
              <a:off x="3666369" y="30704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0"/>
              </a:pPr>
              <a:r>
                <a:t>129.21.0.0/</a:t>
              </a:r>
              <a:r>
                <a:rPr>
                  <a:solidFill>
                    <a:schemeClr val="accent3">
                      <a:hueOff val="-365725"/>
                      <a:satOff val="-32500"/>
                      <a:lumOff val="18235"/>
                    </a:schemeClr>
                  </a:solidFill>
                </a:rPr>
                <a:t>16</a:t>
              </a:r>
              <a:r>
                <a:t>, AS 3838</a:t>
              </a:r>
            </a:p>
          </p:txBody>
        </p:sp>
        <p:sp>
          <p:nvSpPr>
            <p:cNvPr id="1110" name="VRP2"/>
            <p:cNvSpPr/>
            <p:nvPr/>
          </p:nvSpPr>
          <p:spPr>
            <a:xfrm>
              <a:off x="548127" y="913923"/>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0"/>
              </a:pPr>
              <a:r>
                <a:t>VRP</a:t>
              </a:r>
              <a:r>
                <a:rPr baseline="-5999"/>
                <a:t>2</a:t>
              </a:r>
            </a:p>
          </p:txBody>
        </p:sp>
        <p:graphicFrame>
          <p:nvGraphicFramePr>
            <p:cNvPr id="1111" name="Table"/>
            <p:cNvGraphicFramePr/>
            <p:nvPr/>
          </p:nvGraphicFramePr>
          <p:xfrm>
            <a:off x="1415538" y="604374"/>
            <a:ext cx="13157201" cy="6223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570482"/>
                  <a:gridCol w="3633319"/>
                  <a:gridCol w="2897907"/>
                </a:tblGrid>
                <a:tr h="568296">
                  <a:tc>
                    <a:txBody>
                      <a:bodyPr/>
                      <a:lstStyle/>
                      <a:p>
                        <a:pPr>
                          <a:defRPr sz="3000"/>
                        </a:pP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solidFill>
                        <a:srgbClr val="6C6C6C"/>
                      </a:solidFill>
                    </a:tcPr>
                  </a:tc>
                  <a:tc gridSpan="2">
                    <a:txBody>
                      <a:bodyPr/>
                      <a:lstStyle/>
                      <a:p>
                        <a:pPr>
                          <a:defRPr sz="3000"/>
                        </a:pP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hMerge="1">
                    <a:tcPr/>
                  </a:tc>
                </a:tr>
              </a:tbl>
            </a:graphicData>
          </a:graphic>
        </p:graphicFrame>
      </p:grpSp>
      <p:grpSp>
        <p:nvGrpSpPr>
          <p:cNvPr id="1116" name="Group"/>
          <p:cNvGrpSpPr/>
          <p:nvPr/>
        </p:nvGrpSpPr>
        <p:grpSpPr>
          <a:xfrm>
            <a:off x="1866434" y="11847122"/>
            <a:ext cx="14555348" cy="1199498"/>
            <a:chOff x="0" y="0"/>
            <a:chExt cx="14555347" cy="1199496"/>
          </a:xfrm>
        </p:grpSpPr>
        <p:sp>
          <p:nvSpPr>
            <p:cNvPr id="1113" name="129.21.240.0/20, AS 4385"/>
            <p:cNvSpPr txBox="1"/>
            <p:nvPr/>
          </p:nvSpPr>
          <p:spPr>
            <a:xfrm>
              <a:off x="1434958" y="0"/>
              <a:ext cx="4884853" cy="6140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0"/>
              </a:pPr>
              <a:r>
                <a:t>129.21.240.0/</a:t>
              </a:r>
              <a:r>
                <a:rPr>
                  <a:solidFill>
                    <a:schemeClr val="accent3">
                      <a:hueOff val="-365725"/>
                      <a:satOff val="-32500"/>
                      <a:lumOff val="18235"/>
                    </a:schemeClr>
                  </a:solidFill>
                </a:rPr>
                <a:t>20</a:t>
              </a:r>
              <a:r>
                <a:t>, AS 4385</a:t>
              </a:r>
            </a:p>
          </p:txBody>
        </p:sp>
        <p:sp>
          <p:nvSpPr>
            <p:cNvPr id="1114" name="VRP4"/>
            <p:cNvSpPr txBox="1"/>
            <p:nvPr/>
          </p:nvSpPr>
          <p:spPr>
            <a:xfrm>
              <a:off x="0" y="512841"/>
              <a:ext cx="1096256" cy="6140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0"/>
              </a:pPr>
              <a:r>
                <a:t>VRP</a:t>
              </a:r>
              <a:r>
                <a:rPr baseline="-5999"/>
                <a:t>4</a:t>
              </a:r>
            </a:p>
          </p:txBody>
        </p:sp>
        <p:graphicFrame>
          <p:nvGraphicFramePr>
            <p:cNvPr id="1115" name="Table"/>
            <p:cNvGraphicFramePr/>
            <p:nvPr/>
          </p:nvGraphicFramePr>
          <p:xfrm>
            <a:off x="1440938" y="618500"/>
            <a:ext cx="13114410" cy="58099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9817128"/>
                  <a:gridCol w="3284580"/>
                </a:tblGrid>
                <a:tr h="568296">
                  <a:tc>
                    <a:txBody>
                      <a:bodyPr/>
                      <a:lstStyle/>
                      <a:p>
                        <a:pPr>
                          <a:defRPr sz="3000"/>
                        </a:pP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solidFill>
                        <a:srgbClr val="6C6C6C"/>
                      </a:solidFill>
                    </a:tcPr>
                  </a:tc>
                  <a:tc>
                    <a:txBody>
                      <a:bodyPr/>
                      <a:lstStyle/>
                      <a:p>
                        <a:pPr>
                          <a:defRPr sz="3000"/>
                        </a:pP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grpSp>
      <p:grpSp>
        <p:nvGrpSpPr>
          <p:cNvPr id="1120" name="Group"/>
          <p:cNvGrpSpPr/>
          <p:nvPr/>
        </p:nvGrpSpPr>
        <p:grpSpPr>
          <a:xfrm>
            <a:off x="1866434" y="10179519"/>
            <a:ext cx="14555348" cy="1217887"/>
            <a:chOff x="0" y="0"/>
            <a:chExt cx="14555347" cy="1217885"/>
          </a:xfrm>
        </p:grpSpPr>
        <p:sp>
          <p:nvSpPr>
            <p:cNvPr id="1117" name="VRP3"/>
            <p:cNvSpPr txBox="1"/>
            <p:nvPr/>
          </p:nvSpPr>
          <p:spPr>
            <a:xfrm>
              <a:off x="0" y="526346"/>
              <a:ext cx="1096256" cy="6140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0"/>
              </a:pPr>
              <a:r>
                <a:t>VRP</a:t>
              </a:r>
              <a:r>
                <a:rPr baseline="-5999"/>
                <a:t>3</a:t>
              </a:r>
            </a:p>
          </p:txBody>
        </p:sp>
        <p:graphicFrame>
          <p:nvGraphicFramePr>
            <p:cNvPr id="1118" name="Table"/>
            <p:cNvGraphicFramePr/>
            <p:nvPr/>
          </p:nvGraphicFramePr>
          <p:xfrm>
            <a:off x="1440938" y="636889"/>
            <a:ext cx="13114410" cy="58099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206002"/>
                  <a:gridCol w="3345583"/>
                  <a:gridCol w="6550122"/>
                </a:tblGrid>
                <a:tr h="568296">
                  <a:tc>
                    <a:txBody>
                      <a:bodyPr/>
                      <a:lstStyle/>
                      <a:p>
                        <a:pPr>
                          <a:defRPr sz="3000"/>
                        </a:pP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solidFill>
                        <a:srgbClr val="6C6C6C"/>
                      </a:solidFill>
                    </a:tcPr>
                  </a:tc>
                  <a:tc>
                    <a:txBody>
                      <a:bodyPr/>
                      <a:lstStyle/>
                      <a:p>
                        <a:pPr>
                          <a:defRPr sz="3000"/>
                        </a:pPr>
                      </a:p>
                    </a:txBody>
                    <a:tcPr marL="50800" marR="50800" marT="50800" marB="50800" anchor="ctr" anchorCtr="0" horzOverflow="overflow">
                      <a:lnT w="12700">
                        <a:solidFill>
                          <a:srgbClr val="D6D6D6"/>
                        </a:solidFill>
                        <a:miter lim="400000"/>
                      </a:lnT>
                      <a:lnB w="12700">
                        <a:solidFill>
                          <a:srgbClr val="D6D6D6"/>
                        </a:solidFill>
                        <a:miter lim="400000"/>
                      </a:lnB>
                      <a:solidFill>
                        <a:srgbClr val="A9A9A9"/>
                      </a:solidFill>
                    </a:tcPr>
                  </a:tc>
                  <a:tc>
                    <a:txBody>
                      <a:bodyPr/>
                      <a:lstStyle/>
                      <a:p>
                        <a:pPr>
                          <a:defRPr sz="3000"/>
                        </a:pP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sp>
          <p:nvSpPr>
            <p:cNvPr id="1119" name="129.21.0.0/8-16, AS 4385"/>
            <p:cNvSpPr txBox="1"/>
            <p:nvPr/>
          </p:nvSpPr>
          <p:spPr>
            <a:xfrm>
              <a:off x="1430304" y="0"/>
              <a:ext cx="4816984" cy="6140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0"/>
              </a:pPr>
              <a:r>
                <a:t>129.21.0.0/</a:t>
              </a:r>
              <a:r>
                <a:rPr>
                  <a:solidFill>
                    <a:schemeClr val="accent3">
                      <a:hueOff val="-365725"/>
                      <a:satOff val="-32500"/>
                      <a:lumOff val="18235"/>
                    </a:schemeClr>
                  </a:solidFill>
                </a:rPr>
                <a:t>8-16</a:t>
              </a:r>
              <a:r>
                <a:t>, AS 4385</a:t>
              </a:r>
            </a:p>
          </p:txBody>
        </p:sp>
      </p:grpSp>
      <p:sp>
        <p:nvSpPr>
          <p:cNvPr id="1121" name="Line"/>
          <p:cNvSpPr/>
          <p:nvPr/>
        </p:nvSpPr>
        <p:spPr>
          <a:xfrm>
            <a:off x="1758591" y="6687036"/>
            <a:ext cx="15013885" cy="1"/>
          </a:xfrm>
          <a:prstGeom prst="line">
            <a:avLst/>
          </a:prstGeom>
          <a:ln w="25400">
            <a:solidFill>
              <a:srgbClr val="FFFFFF"/>
            </a:solidFill>
            <a:prstDash val="sysDot"/>
            <a:miter lim="400000"/>
          </a:ln>
        </p:spPr>
        <p:txBody>
          <a:bodyPr lIns="71437" tIns="71437" rIns="71437" bIns="71437" anchor="ctr"/>
          <a:lstStyle/>
          <a:p>
            <a:pPr>
              <a:defRPr b="0" sz="3000">
                <a:latin typeface="+mn-lt"/>
                <a:ea typeface="+mn-ea"/>
                <a:cs typeface="+mn-cs"/>
                <a:sym typeface="Helvetica Neue Medium"/>
              </a:defRPr>
            </a:pPr>
          </a:p>
        </p:txBody>
      </p:sp>
      <p:sp>
        <p:nvSpPr>
          <p:cNvPr id="1122" name="Dingbat Check"/>
          <p:cNvSpPr/>
          <p:nvPr/>
        </p:nvSpPr>
        <p:spPr>
          <a:xfrm>
            <a:off x="17944706" y="7211907"/>
            <a:ext cx="893930" cy="849469"/>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71437" tIns="71437" rIns="71437" bIns="71437" anchor="ctr"/>
          <a:lstStyle/>
          <a:p>
            <a:pPr>
              <a:defRPr b="0" sz="3000">
                <a:latin typeface="+mn-lt"/>
                <a:ea typeface="+mn-ea"/>
                <a:cs typeface="+mn-cs"/>
                <a:sym typeface="Helvetica Neue Medium"/>
              </a:defRPr>
            </a:pPr>
          </a:p>
        </p:txBody>
      </p:sp>
      <p:sp>
        <p:nvSpPr>
          <p:cNvPr id="1123" name="Dingbat X"/>
          <p:cNvSpPr/>
          <p:nvPr/>
        </p:nvSpPr>
        <p:spPr>
          <a:xfrm>
            <a:off x="18032234" y="12144043"/>
            <a:ext cx="718872" cy="849469"/>
          </a:xfrm>
          <a:custGeom>
            <a:avLst/>
            <a:gdLst/>
            <a:ahLst/>
            <a:cxnLst>
              <a:cxn ang="0">
                <a:pos x="wd2" y="hd2"/>
              </a:cxn>
              <a:cxn ang="5400000">
                <a:pos x="wd2" y="hd2"/>
              </a:cxn>
              <a:cxn ang="10800000">
                <a:pos x="wd2" y="hd2"/>
              </a:cxn>
              <a:cxn ang="16200000">
                <a:pos x="wd2" y="hd2"/>
              </a:cxn>
            </a:cxnLst>
            <a:rect l="0" t="0" r="r" b="b"/>
            <a:pathLst>
              <a:path w="21484" h="21548" fill="norm" stroke="1"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chemeClr val="accent5"/>
          </a:solidFill>
          <a:ln w="12700">
            <a:miter lim="400000"/>
          </a:ln>
        </p:spPr>
        <p:txBody>
          <a:bodyPr lIns="71437" tIns="71437" rIns="71437" bIns="71437" anchor="ctr"/>
          <a:lstStyle/>
          <a:p>
            <a:pPr>
              <a:defRPr b="0" sz="3000">
                <a:latin typeface="+mn-lt"/>
                <a:ea typeface="+mn-ea"/>
                <a:cs typeface="+mn-cs"/>
                <a:sym typeface="Helvetica Neue Medium"/>
              </a:defRPr>
            </a:pPr>
          </a:p>
        </p:txBody>
      </p:sp>
      <p:sp>
        <p:nvSpPr>
          <p:cNvPr id="1124" name="Dingbat Check"/>
          <p:cNvSpPr/>
          <p:nvPr/>
        </p:nvSpPr>
        <p:spPr>
          <a:xfrm>
            <a:off x="17944706" y="8855953"/>
            <a:ext cx="893930" cy="849469"/>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71437" tIns="71437" rIns="71437" bIns="71437" anchor="ctr"/>
          <a:lstStyle/>
          <a:p>
            <a:pPr>
              <a:defRPr b="0" sz="3000">
                <a:latin typeface="+mn-lt"/>
                <a:ea typeface="+mn-ea"/>
                <a:cs typeface="+mn-cs"/>
                <a:sym typeface="Helvetica Neue Medium"/>
              </a:defRPr>
            </a:pPr>
          </a:p>
        </p:txBody>
      </p:sp>
      <p:sp>
        <p:nvSpPr>
          <p:cNvPr id="1125" name="Dingbat Check"/>
          <p:cNvSpPr/>
          <p:nvPr/>
        </p:nvSpPr>
        <p:spPr>
          <a:xfrm>
            <a:off x="17944706" y="10499998"/>
            <a:ext cx="893930" cy="849469"/>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71437" tIns="71437" rIns="71437" bIns="71437" anchor="ctr"/>
          <a:lstStyle/>
          <a:p>
            <a:pPr>
              <a:defRPr b="0" sz="3000">
                <a:latin typeface="+mn-lt"/>
                <a:ea typeface="+mn-ea"/>
                <a:cs typeface="+mn-cs"/>
                <a:sym typeface="Helvetica Neue Medium"/>
              </a:defRPr>
            </a:pPr>
          </a:p>
        </p:txBody>
      </p:sp>
      <p:sp>
        <p:nvSpPr>
          <p:cNvPr id="1126" name="Dingbat X"/>
          <p:cNvSpPr/>
          <p:nvPr/>
        </p:nvSpPr>
        <p:spPr>
          <a:xfrm>
            <a:off x="20471412" y="12144043"/>
            <a:ext cx="718873" cy="849469"/>
          </a:xfrm>
          <a:custGeom>
            <a:avLst/>
            <a:gdLst/>
            <a:ahLst/>
            <a:cxnLst>
              <a:cxn ang="0">
                <a:pos x="wd2" y="hd2"/>
              </a:cxn>
              <a:cxn ang="5400000">
                <a:pos x="wd2" y="hd2"/>
              </a:cxn>
              <a:cxn ang="10800000">
                <a:pos x="wd2" y="hd2"/>
              </a:cxn>
              <a:cxn ang="16200000">
                <a:pos x="wd2" y="hd2"/>
              </a:cxn>
            </a:cxnLst>
            <a:rect l="0" t="0" r="r" b="b"/>
            <a:pathLst>
              <a:path w="21484" h="21548" fill="norm" stroke="1"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chemeClr val="accent5"/>
          </a:solidFill>
          <a:ln w="12700">
            <a:miter lim="400000"/>
          </a:ln>
        </p:spPr>
        <p:txBody>
          <a:bodyPr lIns="71437" tIns="71437" rIns="71437" bIns="71437" anchor="ctr"/>
          <a:lstStyle/>
          <a:p>
            <a:pPr>
              <a:defRPr b="0" sz="3000">
                <a:latin typeface="+mn-lt"/>
                <a:ea typeface="+mn-ea"/>
                <a:cs typeface="+mn-cs"/>
                <a:sym typeface="Helvetica Neue Medium"/>
              </a:defRPr>
            </a:pPr>
          </a:p>
        </p:txBody>
      </p:sp>
      <p:sp>
        <p:nvSpPr>
          <p:cNvPr id="1127" name="Dingbat X"/>
          <p:cNvSpPr/>
          <p:nvPr/>
        </p:nvSpPr>
        <p:spPr>
          <a:xfrm>
            <a:off x="20365905" y="8855953"/>
            <a:ext cx="718873" cy="849469"/>
          </a:xfrm>
          <a:custGeom>
            <a:avLst/>
            <a:gdLst/>
            <a:ahLst/>
            <a:cxnLst>
              <a:cxn ang="0">
                <a:pos x="wd2" y="hd2"/>
              </a:cxn>
              <a:cxn ang="5400000">
                <a:pos x="wd2" y="hd2"/>
              </a:cxn>
              <a:cxn ang="10800000">
                <a:pos x="wd2" y="hd2"/>
              </a:cxn>
              <a:cxn ang="16200000">
                <a:pos x="wd2" y="hd2"/>
              </a:cxn>
            </a:cxnLst>
            <a:rect l="0" t="0" r="r" b="b"/>
            <a:pathLst>
              <a:path w="21484" h="21548" fill="norm" stroke="1"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chemeClr val="accent5"/>
          </a:solidFill>
          <a:ln w="12700">
            <a:miter lim="400000"/>
          </a:ln>
        </p:spPr>
        <p:txBody>
          <a:bodyPr lIns="71437" tIns="71437" rIns="71437" bIns="71437" anchor="ctr"/>
          <a:lstStyle/>
          <a:p>
            <a:pPr>
              <a:defRPr b="0" sz="3000">
                <a:latin typeface="+mn-lt"/>
                <a:ea typeface="+mn-ea"/>
                <a:cs typeface="+mn-cs"/>
                <a:sym typeface="Helvetica Neue Medium"/>
              </a:defRPr>
            </a:pPr>
          </a:p>
        </p:txBody>
      </p:sp>
      <p:sp>
        <p:nvSpPr>
          <p:cNvPr id="1128" name="Covers?"/>
          <p:cNvSpPr txBox="1"/>
          <p:nvPr/>
        </p:nvSpPr>
        <p:spPr>
          <a:xfrm>
            <a:off x="17520137" y="5645284"/>
            <a:ext cx="1751915"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Covers?</a:t>
            </a:r>
          </a:p>
        </p:txBody>
      </p:sp>
      <p:sp>
        <p:nvSpPr>
          <p:cNvPr id="1129" name="Matches?"/>
          <p:cNvSpPr txBox="1"/>
          <p:nvPr/>
        </p:nvSpPr>
        <p:spPr>
          <a:xfrm>
            <a:off x="19712632" y="5645284"/>
            <a:ext cx="2052245"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Matches?</a:t>
            </a:r>
          </a:p>
        </p:txBody>
      </p:sp>
      <p:sp>
        <p:nvSpPr>
          <p:cNvPr id="1130" name="Dingbat X"/>
          <p:cNvSpPr/>
          <p:nvPr/>
        </p:nvSpPr>
        <p:spPr>
          <a:xfrm>
            <a:off x="20344167" y="7211908"/>
            <a:ext cx="718873" cy="849469"/>
          </a:xfrm>
          <a:custGeom>
            <a:avLst/>
            <a:gdLst/>
            <a:ahLst/>
            <a:cxnLst>
              <a:cxn ang="0">
                <a:pos x="wd2" y="hd2"/>
              </a:cxn>
              <a:cxn ang="5400000">
                <a:pos x="wd2" y="hd2"/>
              </a:cxn>
              <a:cxn ang="10800000">
                <a:pos x="wd2" y="hd2"/>
              </a:cxn>
              <a:cxn ang="16200000">
                <a:pos x="wd2" y="hd2"/>
              </a:cxn>
            </a:cxnLst>
            <a:rect l="0" t="0" r="r" b="b"/>
            <a:pathLst>
              <a:path w="21484" h="21548" fill="norm" stroke="1"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chemeClr val="accent5"/>
          </a:solidFill>
          <a:ln w="12700">
            <a:miter lim="400000"/>
          </a:ln>
        </p:spPr>
        <p:txBody>
          <a:bodyPr lIns="71437" tIns="71437" rIns="71437" bIns="71437" anchor="ctr"/>
          <a:lstStyle/>
          <a:p>
            <a:pPr>
              <a:defRPr b="0" sz="3000">
                <a:latin typeface="+mn-lt"/>
                <a:ea typeface="+mn-ea"/>
                <a:cs typeface="+mn-cs"/>
                <a:sym typeface="Helvetica Neue Medium"/>
              </a:defRPr>
            </a:pPr>
          </a:p>
        </p:txBody>
      </p:sp>
      <p:sp>
        <p:nvSpPr>
          <p:cNvPr id="1131" name="Dingbat Check"/>
          <p:cNvSpPr/>
          <p:nvPr/>
        </p:nvSpPr>
        <p:spPr>
          <a:xfrm>
            <a:off x="20291789" y="10499998"/>
            <a:ext cx="893930" cy="849469"/>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71437" tIns="71437" rIns="71437" bIns="71437" anchor="ctr"/>
          <a:lstStyle/>
          <a:p>
            <a:pPr>
              <a:defRPr b="0" sz="3000">
                <a:latin typeface="+mn-lt"/>
                <a:ea typeface="+mn-ea"/>
                <a:cs typeface="+mn-cs"/>
                <a:sym typeface="Helvetica Neue Medium"/>
              </a:defRPr>
            </a:pPr>
          </a:p>
        </p:txBody>
      </p:sp>
      <p:sp>
        <p:nvSpPr>
          <p:cNvPr id="1132" name="129.21.0.0/16, AS 4385"/>
          <p:cNvSpPr txBox="1"/>
          <p:nvPr/>
        </p:nvSpPr>
        <p:spPr>
          <a:xfrm>
            <a:off x="3326411" y="5021243"/>
            <a:ext cx="4432936" cy="614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0"/>
            </a:pPr>
            <a:r>
              <a:t>129.21.0.0/</a:t>
            </a:r>
            <a:r>
              <a:rPr>
                <a:solidFill>
                  <a:schemeClr val="accent3">
                    <a:hueOff val="-365725"/>
                    <a:satOff val="-32500"/>
                    <a:lumOff val="18235"/>
                  </a:schemeClr>
                </a:solidFill>
              </a:rPr>
              <a:t>16</a:t>
            </a:r>
            <a:r>
              <a:t>, AS 4385</a:t>
            </a:r>
          </a:p>
        </p:txBody>
      </p:sp>
      <p:graphicFrame>
        <p:nvGraphicFramePr>
          <p:cNvPr id="1133" name="Table"/>
          <p:cNvGraphicFramePr/>
          <p:nvPr/>
        </p:nvGraphicFramePr>
        <p:xfrm>
          <a:off x="2540000" y="2921000"/>
          <a:ext cx="18095071" cy="189484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957309"/>
                <a:gridCol w="12822690"/>
              </a:tblGrid>
              <a:tr h="1905000">
                <a:tc>
                  <a:txBody>
                    <a:bodyPr/>
                    <a:lstStyle/>
                    <a:p>
                      <a:pPr defTabSz="821531">
                        <a:defRPr sz="3000">
                          <a:sym typeface="Helvetica Neue"/>
                        </a:defRPr>
                      </a:pPr>
                      <a:r>
                        <a:t>An IP prefix is </a:t>
                      </a:r>
                      <a:r>
                        <a:rPr b="1">
                          <a:solidFill>
                            <a:schemeClr val="accent3">
                              <a:hueOff val="-365725"/>
                              <a:satOff val="-32500"/>
                              <a:lumOff val="18235"/>
                            </a:schemeClr>
                          </a:solidFill>
                        </a:rPr>
                        <a:t>matched</a:t>
                      </a:r>
                    </a:p>
                  </a:txBody>
                  <a:tcPr marL="50800" marR="50800" marT="50800" marB="50800" anchor="ctr" anchorCtr="0" horzOverflow="overflow">
                    <a:lnL w="38100">
                      <a:solidFill>
                        <a:srgbClr val="6C6C6C"/>
                      </a:solidFill>
                      <a:miter lim="400000"/>
                    </a:lnL>
                    <a:lnR w="38100">
                      <a:solidFill>
                        <a:srgbClr val="6C6C6C"/>
                      </a:solidFill>
                      <a:miter lim="400000"/>
                    </a:lnR>
                    <a:lnT w="38100">
                      <a:solidFill>
                        <a:srgbClr val="6C6C6C"/>
                      </a:solidFill>
                      <a:miter lim="400000"/>
                    </a:lnT>
                    <a:lnB w="38100">
                      <a:solidFill>
                        <a:srgbClr val="6C6C6C"/>
                      </a:solidFill>
                      <a:miter lim="400000"/>
                    </a:lnB>
                  </a:tcPr>
                </a:tc>
                <a:tc>
                  <a:txBody>
                    <a:bodyPr/>
                    <a:lstStyle/>
                    <a:p>
                      <a:pPr defTabSz="821531">
                        <a:defRPr sz="3000">
                          <a:sym typeface="Helvetica Neue"/>
                        </a:defRPr>
                      </a:pPr>
                      <a:r>
                        <a:t>1. VRP IP prefix </a:t>
                      </a:r>
                      <a:r>
                        <a:rPr>
                          <a:solidFill>
                            <a:schemeClr val="accent4">
                              <a:hueOff val="468000"/>
                              <a:satOff val="-4761"/>
                              <a:lumOff val="10196"/>
                            </a:schemeClr>
                          </a:solidFill>
                        </a:rPr>
                        <a:t>covers</a:t>
                      </a:r>
                      <a:r>
                        <a:t> the announced IP prefix</a:t>
                      </a:r>
                    </a:p>
                    <a:p>
                      <a:pPr defTabSz="821531">
                        <a:defRPr sz="3000">
                          <a:sym typeface="Helvetica Neue"/>
                        </a:defRPr>
                      </a:pPr>
                      <a:r>
                        <a:t>2. VRP’s ASN == Announced ASN</a:t>
                      </a:r>
                    </a:p>
                    <a:p>
                      <a:pPr defTabSz="821531">
                        <a:defRPr sz="3000">
                          <a:sym typeface="Helvetica Neue"/>
                        </a:defRPr>
                      </a:pPr>
                      <a:r>
                        <a:t>3. Announced IP prefix length &lt;= VRP’s IP prefix length</a:t>
                      </a:r>
                      <a:br/>
                      <a:r>
                        <a:t> (including MaxLength)</a:t>
                      </a:r>
                    </a:p>
                  </a:txBody>
                  <a:tcPr marL="50800" marR="50800" marT="50800" marB="50800" anchor="ctr" anchorCtr="0" horzOverflow="overflow">
                    <a:lnL w="38100">
                      <a:solidFill>
                        <a:srgbClr val="6C6C6C"/>
                      </a:solidFill>
                      <a:miter lim="400000"/>
                    </a:lnL>
                    <a:lnR w="38100">
                      <a:solidFill>
                        <a:srgbClr val="6C6C6C"/>
                      </a:solidFill>
                      <a:miter lim="400000"/>
                    </a:lnR>
                    <a:lnT w="38100">
                      <a:solidFill>
                        <a:srgbClr val="6C6C6C"/>
                      </a:solidFill>
                      <a:miter lim="400000"/>
                    </a:lnT>
                    <a:lnB w="38100">
                      <a:solidFill>
                        <a:srgbClr val="6C6C6C"/>
                      </a:solidFill>
                      <a:miter lim="400000"/>
                    </a:lnB>
                  </a:tcPr>
                </a:tc>
              </a:tr>
            </a:tbl>
          </a:graphicData>
        </a:graphic>
      </p:graphicFrame>
      <p:grpSp>
        <p:nvGrpSpPr>
          <p:cNvPr id="1137" name="Group"/>
          <p:cNvGrpSpPr/>
          <p:nvPr/>
        </p:nvGrpSpPr>
        <p:grpSpPr>
          <a:xfrm>
            <a:off x="2414562" y="7206997"/>
            <a:ext cx="14024611" cy="1842377"/>
            <a:chOff x="595812" y="307047"/>
            <a:chExt cx="14024610" cy="1842376"/>
          </a:xfrm>
        </p:grpSpPr>
        <p:sp>
          <p:nvSpPr>
            <p:cNvPr id="1134" name="129.21.0.0/12, AS 4385"/>
            <p:cNvSpPr/>
            <p:nvPr/>
          </p:nvSpPr>
          <p:spPr>
            <a:xfrm>
              <a:off x="3700865" y="30704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0"/>
              </a:pPr>
              <a:r>
                <a:t>129.21.0.0/</a:t>
              </a:r>
              <a:r>
                <a:rPr>
                  <a:solidFill>
                    <a:schemeClr val="accent3">
                      <a:hueOff val="-365725"/>
                      <a:satOff val="-32500"/>
                      <a:lumOff val="18235"/>
                    </a:schemeClr>
                  </a:solidFill>
                </a:rPr>
                <a:t>12</a:t>
              </a:r>
              <a:r>
                <a:t>, AS 4385</a:t>
              </a:r>
            </a:p>
          </p:txBody>
        </p:sp>
        <p:sp>
          <p:nvSpPr>
            <p:cNvPr id="1135" name="VRP1*"/>
            <p:cNvSpPr/>
            <p:nvPr/>
          </p:nvSpPr>
          <p:spPr>
            <a:xfrm>
              <a:off x="595812" y="8794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0"/>
              </a:pPr>
              <a:r>
                <a:t>VRP</a:t>
              </a:r>
              <a:r>
                <a:rPr baseline="-5999"/>
                <a:t>1</a:t>
              </a:r>
              <a:r>
                <a:rPr baseline="31999"/>
                <a:t>*</a:t>
              </a:r>
            </a:p>
          </p:txBody>
        </p:sp>
        <p:graphicFrame>
          <p:nvGraphicFramePr>
            <p:cNvPr id="1136" name="Table"/>
            <p:cNvGraphicFramePr/>
            <p:nvPr/>
          </p:nvGraphicFramePr>
          <p:xfrm>
            <a:off x="1463222" y="609360"/>
            <a:ext cx="13157201" cy="6223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522870"/>
                  <a:gridCol w="2025820"/>
                  <a:gridCol w="6553018"/>
                </a:tblGrid>
                <a:tr h="568296">
                  <a:tc>
                    <a:txBody>
                      <a:bodyPr/>
                      <a:lstStyle/>
                      <a:p>
                        <a:pPr>
                          <a:defRPr sz="3000"/>
                        </a:pP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solidFill>
                        <a:srgbClr val="6C6C6C"/>
                      </a:solidFill>
                    </a:tcPr>
                  </a:tc>
                  <a:tc gridSpan="2">
                    <a:txBody>
                      <a:bodyPr/>
                      <a:lstStyle/>
                      <a:p>
                        <a:pPr>
                          <a:defRPr sz="3000"/>
                        </a:pP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hMerge="1">
                    <a:tcPr/>
                  </a:tc>
                </a:tr>
              </a:tbl>
            </a:graphicData>
          </a:graphic>
        </p:graphicFrame>
      </p:grpSp>
      <p:sp>
        <p:nvSpPr>
          <p:cNvPr id="1138" name="* Validated ROA Payloads"/>
          <p:cNvSpPr txBox="1"/>
          <p:nvPr/>
        </p:nvSpPr>
        <p:spPr>
          <a:xfrm>
            <a:off x="19958910" y="13011492"/>
            <a:ext cx="4296371" cy="600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atin typeface="Gill Sans"/>
                <a:ea typeface="Gill Sans"/>
                <a:cs typeface="Gill Sans"/>
                <a:sym typeface="Gill Sans"/>
              </a:defRPr>
            </a:lvl1pPr>
          </a:lstStyle>
          <a:p>
            <a:pPr/>
            <a:r>
              <a:t>* Validated ROA Payloads</a:t>
            </a:r>
          </a:p>
        </p:txBody>
      </p:sp>
      <p:sp>
        <p:nvSpPr>
          <p:cNvPr id="113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1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1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1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11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30" grpId="1"/>
      <p:bldP build="whole" bldLvl="1" animBg="1" rev="0" advAuto="0" spid="1131" grpId="3"/>
      <p:bldP build="whole" bldLvl="1" animBg="1" rev="0" advAuto="0" spid="1126" grpId="4"/>
      <p:bldP build="whole" bldLvl="1" animBg="1" rev="0" advAuto="0" spid="1127" grpId="2"/>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BGP Hijacking: how it works (high-level view)"/>
          <p:cNvSpPr txBox="1"/>
          <p:nvPr>
            <p:ph type="title"/>
          </p:nvPr>
        </p:nvSpPr>
        <p:spPr>
          <a:prstGeom prst="rect">
            <a:avLst/>
          </a:prstGeom>
        </p:spPr>
        <p:txBody>
          <a:bodyPr/>
          <a:lstStyle>
            <a:lvl1pPr defTabSz="660400">
              <a:defRPr sz="8960"/>
            </a:lvl1pPr>
          </a:lstStyle>
          <a:p>
            <a:pPr/>
            <a:r>
              <a:t>BGP Hijacking: how it works (high-level view)</a:t>
            </a:r>
            <a:endParaRPr sz="960">
              <a:solidFill>
                <a:srgbClr val="000000"/>
              </a:solidFill>
              <a:latin typeface="Times"/>
              <a:ea typeface="Times"/>
              <a:cs typeface="Times"/>
              <a:sym typeface="Times"/>
            </a:endParaRPr>
          </a:p>
        </p:txBody>
      </p:sp>
      <p:sp>
        <p:nvSpPr>
          <p:cNvPr id="187" name="Slide Number"/>
          <p:cNvSpPr txBox="1"/>
          <p:nvPr>
            <p:ph type="sldNum" sz="quarter" idx="2"/>
          </p:nvPr>
        </p:nvSpPr>
        <p:spPr>
          <a:xfrm>
            <a:off x="12044288" y="12954000"/>
            <a:ext cx="295424"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88" name="Image" descr="Image"/>
          <p:cNvPicPr>
            <a:picLocks noChangeAspect="1"/>
          </p:cNvPicPr>
          <p:nvPr/>
        </p:nvPicPr>
        <p:blipFill>
          <a:blip r:embed="rId2">
            <a:extLst/>
          </a:blip>
          <a:stretch>
            <a:fillRect/>
          </a:stretch>
        </p:blipFill>
        <p:spPr>
          <a:xfrm>
            <a:off x="3551308" y="3606334"/>
            <a:ext cx="18192952" cy="8432969"/>
          </a:xfrm>
          <a:prstGeom prst="rect">
            <a:avLst/>
          </a:prstGeom>
          <a:ln w="12700">
            <a:miter lim="400000"/>
          </a:ln>
        </p:spPr>
      </p:pic>
      <p:sp>
        <p:nvSpPr>
          <p:cNvPr id="189" name="63.160.0.0/12: AS13221, or…"/>
          <p:cNvSpPr txBox="1"/>
          <p:nvPr/>
        </p:nvSpPr>
        <p:spPr>
          <a:xfrm>
            <a:off x="15857725" y="8400645"/>
            <a:ext cx="5104210" cy="1260476"/>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457200">
              <a:lnSpc>
                <a:spcPts val="7500"/>
              </a:lnSpc>
              <a:defRPr b="0">
                <a:latin typeface="Arial"/>
                <a:ea typeface="Arial"/>
                <a:cs typeface="Arial"/>
                <a:sym typeface="Arial"/>
              </a:defRPr>
            </a:pPr>
            <a:r>
              <a:t>63.160.0.0/12: AS13221, or</a:t>
            </a:r>
            <a:endParaRPr sz="1200">
              <a:solidFill>
                <a:srgbClr val="000000"/>
              </a:solidFill>
              <a:latin typeface="Times"/>
              <a:ea typeface="Times"/>
              <a:cs typeface="Times"/>
              <a:sym typeface="Times"/>
            </a:endParaRPr>
          </a:p>
          <a:p>
            <a:pPr defTabSz="457200">
              <a:lnSpc>
                <a:spcPts val="7500"/>
              </a:lnSpc>
              <a:defRPr b="0">
                <a:latin typeface="Arial"/>
                <a:ea typeface="Arial"/>
                <a:cs typeface="Arial"/>
                <a:sym typeface="Arial"/>
              </a:defRPr>
            </a:pPr>
            <a:r>
              <a:t>63.190.0.0/</a:t>
            </a:r>
            <a:r>
              <a:rPr>
                <a:solidFill>
                  <a:schemeClr val="accent5"/>
                </a:solidFill>
              </a:rPr>
              <a:t>14</a:t>
            </a:r>
            <a:r>
              <a:t>: AS13221</a:t>
            </a:r>
            <a:endParaRPr sz="1200">
              <a:solidFill>
                <a:srgbClr val="000000"/>
              </a:solidFill>
              <a:latin typeface="Times"/>
              <a:ea typeface="Times"/>
              <a:cs typeface="Times"/>
              <a:sym typeface="Times"/>
            </a:endParaRPr>
          </a:p>
        </p:txBody>
      </p:sp>
      <p:sp>
        <p:nvSpPr>
          <p:cNvPr id="190" name="Callout"/>
          <p:cNvSpPr/>
          <p:nvPr/>
        </p:nvSpPr>
        <p:spPr>
          <a:xfrm>
            <a:off x="6641114" y="3804119"/>
            <a:ext cx="6700442" cy="28376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51" y="0"/>
                </a:moveTo>
                <a:cubicBezTo>
                  <a:pt x="113" y="0"/>
                  <a:pt x="0" y="266"/>
                  <a:pt x="0" y="592"/>
                </a:cubicBezTo>
                <a:lnTo>
                  <a:pt x="0" y="12736"/>
                </a:lnTo>
                <a:cubicBezTo>
                  <a:pt x="0" y="13063"/>
                  <a:pt x="113" y="13329"/>
                  <a:pt x="251" y="13329"/>
                </a:cubicBezTo>
                <a:lnTo>
                  <a:pt x="13359" y="13329"/>
                </a:lnTo>
                <a:lnTo>
                  <a:pt x="13858" y="21600"/>
                </a:lnTo>
                <a:lnTo>
                  <a:pt x="14359" y="13329"/>
                </a:lnTo>
                <a:lnTo>
                  <a:pt x="21349" y="13329"/>
                </a:lnTo>
                <a:cubicBezTo>
                  <a:pt x="21487" y="13329"/>
                  <a:pt x="21600" y="13063"/>
                  <a:pt x="21600" y="12736"/>
                </a:cubicBezTo>
                <a:lnTo>
                  <a:pt x="21600" y="592"/>
                </a:lnTo>
                <a:cubicBezTo>
                  <a:pt x="21600" y="266"/>
                  <a:pt x="21487" y="0"/>
                  <a:pt x="21349" y="0"/>
                </a:cubicBezTo>
                <a:lnTo>
                  <a:pt x="251" y="0"/>
                </a:lnTo>
                <a:close/>
              </a:path>
            </a:pathLst>
          </a:custGeom>
          <a:ln w="63500">
            <a:solidFill>
              <a:srgbClr val="FFFFFF"/>
            </a:solidFill>
            <a:miter lim="400000"/>
          </a:ln>
        </p:spPr>
        <p:txBody>
          <a:bodyPr lIns="71437" tIns="71437" rIns="71437" bIns="71437" anchor="ctr"/>
          <a:lstStyle/>
          <a:p>
            <a:pPr>
              <a:defRPr b="0" sz="3000">
                <a:latin typeface="+mn-lt"/>
                <a:ea typeface="+mn-ea"/>
                <a:cs typeface="+mn-cs"/>
                <a:sym typeface="Helvetica Neue Medium"/>
              </a:defRPr>
            </a:pPr>
          </a:p>
        </p:txBody>
      </p:sp>
      <p:sp>
        <p:nvSpPr>
          <p:cNvPr id="191" name="Line"/>
          <p:cNvSpPr/>
          <p:nvPr/>
        </p:nvSpPr>
        <p:spPr>
          <a:xfrm>
            <a:off x="5273315" y="7160672"/>
            <a:ext cx="1423759" cy="1"/>
          </a:xfrm>
          <a:prstGeom prst="line">
            <a:avLst/>
          </a:prstGeom>
          <a:ln w="25400">
            <a:solidFill>
              <a:srgbClr val="FFFFFF"/>
            </a:solidFill>
            <a:miter lim="400000"/>
            <a:headEnd type="triangle"/>
            <a:tailEnd type="triangle"/>
          </a:ln>
        </p:spPr>
        <p:txBody>
          <a:bodyPr lIns="71437" tIns="71437" rIns="71437" bIns="71437" anchor="ctr"/>
          <a:lstStyle/>
          <a:p>
            <a:pPr>
              <a:defRPr b="0" sz="3000">
                <a:latin typeface="+mn-lt"/>
                <a:ea typeface="+mn-ea"/>
                <a:cs typeface="+mn-cs"/>
                <a:sym typeface="Helvetica Neue Medium"/>
              </a:defRPr>
            </a:pPr>
          </a:p>
        </p:txBody>
      </p:sp>
      <p:sp>
        <p:nvSpPr>
          <p:cNvPr id="192" name="Line"/>
          <p:cNvSpPr/>
          <p:nvPr/>
        </p:nvSpPr>
        <p:spPr>
          <a:xfrm>
            <a:off x="8386754" y="7160672"/>
            <a:ext cx="1423760" cy="1"/>
          </a:xfrm>
          <a:prstGeom prst="line">
            <a:avLst/>
          </a:prstGeom>
          <a:ln w="25400">
            <a:solidFill>
              <a:srgbClr val="FFFFFF"/>
            </a:solidFill>
            <a:miter lim="400000"/>
            <a:headEnd type="triangle"/>
            <a:tailEnd type="triangle"/>
          </a:ln>
        </p:spPr>
        <p:txBody>
          <a:bodyPr lIns="71437" tIns="71437" rIns="71437" bIns="71437" anchor="ctr"/>
          <a:lstStyle/>
          <a:p>
            <a:pPr>
              <a:defRPr b="0" sz="3000">
                <a:latin typeface="+mn-lt"/>
                <a:ea typeface="+mn-ea"/>
                <a:cs typeface="+mn-cs"/>
                <a:sym typeface="Helvetica Neue Medium"/>
              </a:defRPr>
            </a:pPr>
          </a:p>
        </p:txBody>
      </p:sp>
      <p:sp>
        <p:nvSpPr>
          <p:cNvPr id="193" name="63.160.0.0/12…"/>
          <p:cNvSpPr txBox="1"/>
          <p:nvPr/>
        </p:nvSpPr>
        <p:spPr>
          <a:xfrm>
            <a:off x="15884734" y="4228748"/>
            <a:ext cx="2641402" cy="106938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457200">
              <a:lnSpc>
                <a:spcPts val="7500"/>
              </a:lnSpc>
              <a:defRPr b="0">
                <a:latin typeface="Arial"/>
                <a:ea typeface="Arial"/>
                <a:cs typeface="Arial"/>
                <a:sym typeface="Arial"/>
              </a:defRPr>
            </a:pPr>
            <a:r>
              <a:t>63.160.0.0/12</a:t>
            </a:r>
            <a:endParaRPr sz="1200">
              <a:solidFill>
                <a:srgbClr val="000000"/>
              </a:solidFill>
              <a:latin typeface="Times"/>
              <a:ea typeface="Times"/>
              <a:cs typeface="Times"/>
              <a:sym typeface="Times"/>
            </a:endParaRPr>
          </a:p>
          <a:p>
            <a:pPr algn="l" defTabSz="457200">
              <a:lnSpc>
                <a:spcPts val="7500"/>
              </a:lnSpc>
              <a:defRPr b="0">
                <a:latin typeface="Arial"/>
                <a:ea typeface="Arial"/>
                <a:cs typeface="Arial"/>
                <a:sym typeface="Arial"/>
              </a:defRPr>
            </a:pPr>
            <a:r>
              <a:t>AS1239</a:t>
            </a:r>
            <a:r>
              <a:rPr sz="1200">
                <a:solidFill>
                  <a:srgbClr val="000000"/>
                </a:solidFill>
                <a:latin typeface="Times"/>
                <a:ea typeface="Times"/>
                <a:cs typeface="Times"/>
                <a:sym typeface="Times"/>
              </a:rPr>
              <a:t> </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1143" name="Table"/>
          <p:cNvGraphicFramePr/>
          <p:nvPr/>
        </p:nvGraphicFramePr>
        <p:xfrm>
          <a:off x="1854200" y="6459903"/>
          <a:ext cx="21950523" cy="664042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4601628"/>
                <a:gridCol w="1737438"/>
                <a:gridCol w="1806338"/>
                <a:gridCol w="3792417"/>
              </a:tblGrid>
              <a:tr h="1656931">
                <a:tc>
                  <a:txBody>
                    <a:bodyPr/>
                    <a:lstStyle/>
                    <a:p>
                      <a:pPr defTabSz="821531">
                        <a:defRPr sz="3000">
                          <a:sym typeface="Helvetica Neue"/>
                        </a:defRPr>
                      </a:pP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defTabSz="821531">
                        <a:defRPr sz="3000">
                          <a:sym typeface="Helvetica Neue"/>
                        </a:defRPr>
                      </a:pP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defTabSz="821531">
                        <a:defRPr sz="3000">
                          <a:sym typeface="Helvetica Neue"/>
                        </a:defRPr>
                      </a:pP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defTabSz="821531">
                        <a:defRPr sz="3000">
                          <a:sym typeface="Helvetica Neue"/>
                        </a:defRPr>
                      </a:pPr>
                    </a:p>
                  </a:txBody>
                  <a:tcPr marL="50800" marR="50800" marT="50800" marB="50800" anchor="ctr" anchorCtr="0" horzOverflow="overflow">
                    <a:lnL w="12700">
                      <a:miter lim="400000"/>
                    </a:lnL>
                    <a:lnR w="12700">
                      <a:miter lim="400000"/>
                    </a:lnR>
                    <a:lnT w="12700">
                      <a:miter lim="400000"/>
                    </a:lnT>
                    <a:lnB w="12700">
                      <a:miter lim="400000"/>
                    </a:lnB>
                  </a:tcPr>
                </a:tc>
              </a:tr>
              <a:tr h="1656931">
                <a:tc>
                  <a:txBody>
                    <a:bodyPr/>
                    <a:lstStyle/>
                    <a:p>
                      <a:pPr defTabSz="821531">
                        <a:defRPr sz="3000">
                          <a:sym typeface="Helvetica Neue"/>
                        </a:defRPr>
                      </a:pP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defTabSz="821531">
                        <a:defRPr sz="3000">
                          <a:sym typeface="Helvetica Neue"/>
                        </a:defRPr>
                      </a:pP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defTabSz="821531">
                        <a:defRPr sz="3000">
                          <a:sym typeface="Helvetica Neue"/>
                        </a:defRPr>
                      </a:pP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defTabSz="821531">
                        <a:defRPr sz="3000">
                          <a:sym typeface="Helvetica Neue"/>
                        </a:defRPr>
                      </a:pPr>
                    </a:p>
                  </a:txBody>
                  <a:tcPr marL="50800" marR="50800" marT="50800" marB="50800" anchor="ctr" anchorCtr="0" horzOverflow="overflow">
                    <a:lnL w="12700">
                      <a:miter lim="400000"/>
                    </a:lnL>
                    <a:lnR w="12700">
                      <a:miter lim="400000"/>
                    </a:lnR>
                    <a:lnT w="12700">
                      <a:miter lim="400000"/>
                    </a:lnT>
                    <a:lnB w="12700">
                      <a:miter lim="400000"/>
                    </a:lnB>
                  </a:tcPr>
                </a:tc>
              </a:tr>
              <a:tr h="1656931">
                <a:tc>
                  <a:txBody>
                    <a:bodyPr/>
                    <a:lstStyle/>
                    <a:p>
                      <a:pPr defTabSz="821531">
                        <a:defRPr sz="3000">
                          <a:sym typeface="Helvetica Neue"/>
                        </a:defRPr>
                      </a:pP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defTabSz="821531">
                        <a:defRPr sz="3000">
                          <a:sym typeface="Helvetica Neue"/>
                        </a:defRPr>
                      </a:pP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defTabSz="821531">
                        <a:defRPr sz="3000">
                          <a:sym typeface="Helvetica Neue"/>
                        </a:defRPr>
                      </a:pP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defTabSz="821531">
                        <a:defRPr sz="3000">
                          <a:sym typeface="Helvetica Neue"/>
                        </a:defRPr>
                      </a:pPr>
                    </a:p>
                  </a:txBody>
                  <a:tcPr marL="50800" marR="50800" marT="50800" marB="50800" anchor="ctr" anchorCtr="0" horzOverflow="overflow">
                    <a:lnL w="12700">
                      <a:miter lim="400000"/>
                    </a:lnL>
                    <a:lnR w="12700">
                      <a:miter lim="400000"/>
                    </a:lnR>
                    <a:lnT w="12700">
                      <a:miter lim="400000"/>
                    </a:lnT>
                    <a:lnB w="12700">
                      <a:miter lim="400000"/>
                    </a:lnB>
                  </a:tcPr>
                </a:tc>
              </a:tr>
              <a:tr h="1656931">
                <a:tc>
                  <a:txBody>
                    <a:bodyPr/>
                    <a:lstStyle/>
                    <a:p>
                      <a:pPr defTabSz="821531">
                        <a:defRPr sz="3000">
                          <a:sym typeface="Helvetica Neue"/>
                        </a:defRPr>
                      </a:pP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defTabSz="821531">
                        <a:defRPr sz="3000">
                          <a:sym typeface="Helvetica Neue"/>
                        </a:defRPr>
                      </a:pP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defTabSz="821531">
                        <a:defRPr sz="3000">
                          <a:sym typeface="Helvetica Neue"/>
                        </a:defRPr>
                      </a:pP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defTabSz="821531">
                        <a:defRPr sz="3000">
                          <a:sym typeface="Helvetica Neue"/>
                        </a:defRPr>
                      </a:pPr>
                    </a:p>
                  </a:txBody>
                  <a:tcPr marL="50800" marR="50800" marT="50800" marB="50800" anchor="ctr" anchorCtr="0" horzOverflow="overflow">
                    <a:lnL w="12700">
                      <a:miter lim="400000"/>
                    </a:lnL>
                    <a:lnR w="12700">
                      <a:miter lim="400000"/>
                    </a:lnR>
                    <a:lnT w="12700">
                      <a:miter lim="400000"/>
                    </a:lnT>
                    <a:lnB w="12700">
                      <a:miter lim="400000"/>
                    </a:lnB>
                  </a:tcPr>
                </a:tc>
              </a:tr>
            </a:tbl>
          </a:graphicData>
        </a:graphic>
      </p:graphicFrame>
      <p:sp>
        <p:nvSpPr>
          <p:cNvPr id="1144" name="ROV (Route Origin Validation)…"/>
          <p:cNvSpPr txBox="1"/>
          <p:nvPr>
            <p:ph type="title"/>
          </p:nvPr>
        </p:nvSpPr>
        <p:spPr>
          <a:prstGeom prst="rect">
            <a:avLst/>
          </a:prstGeom>
        </p:spPr>
        <p:txBody>
          <a:bodyPr/>
          <a:lstStyle/>
          <a:p>
            <a:pPr defTabSz="550425">
              <a:defRPr sz="7504">
                <a:solidFill>
                  <a:srgbClr val="FFE44F"/>
                </a:solidFill>
              </a:defRPr>
            </a:pPr>
            <a:r>
              <a:t>ROV (Route Origin Validation)</a:t>
            </a:r>
          </a:p>
          <a:p>
            <a:pPr defTabSz="550425">
              <a:defRPr sz="7504">
                <a:solidFill>
                  <a:srgbClr val="FFE44F"/>
                </a:solidFill>
              </a:defRPr>
            </a:pPr>
            <a:r>
              <a:t>Validation</a:t>
            </a:r>
          </a:p>
        </p:txBody>
      </p:sp>
      <p:graphicFrame>
        <p:nvGraphicFramePr>
          <p:cNvPr id="1145" name="Table"/>
          <p:cNvGraphicFramePr/>
          <p:nvPr/>
        </p:nvGraphicFramePr>
        <p:xfrm>
          <a:off x="3358172" y="5664000"/>
          <a:ext cx="13114410" cy="58099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550854"/>
                <a:gridCol w="6550854"/>
              </a:tblGrid>
              <a:tr h="568296">
                <a:tc>
                  <a:txBody>
                    <a:bodyPr/>
                    <a:lstStyle/>
                    <a:p>
                      <a:pPr defTabSz="821531">
                        <a:defRPr sz="3000">
                          <a:sym typeface="Helvetica Neue"/>
                        </a:defRPr>
                      </a:pPr>
                    </a:p>
                  </a:txBody>
                  <a:tcPr marL="50800" marR="50800" marT="50800" marB="50800" anchor="ctr" anchorCtr="0" horzOverflow="overflow">
                    <a:lnL w="12700">
                      <a:solidFill>
                        <a:srgbClr val="434343"/>
                      </a:solidFill>
                      <a:miter lim="400000"/>
                    </a:lnL>
                    <a:lnR w="12700">
                      <a:solidFill>
                        <a:srgbClr val="434343"/>
                      </a:solidFill>
                      <a:miter lim="400000"/>
                    </a:lnR>
                    <a:lnT w="12700">
                      <a:solidFill>
                        <a:srgbClr val="434343"/>
                      </a:solidFill>
                      <a:miter lim="400000"/>
                    </a:lnT>
                    <a:lnB w="12700">
                      <a:solidFill>
                        <a:srgbClr val="434343"/>
                      </a:solidFill>
                      <a:miter lim="400000"/>
                    </a:lnB>
                    <a:solidFill>
                      <a:schemeClr val="accent4">
                        <a:hueOff val="468000"/>
                        <a:satOff val="-4761"/>
                        <a:lumOff val="10196"/>
                      </a:schemeClr>
                    </a:solidFill>
                  </a:tcPr>
                </a:tc>
                <a:tc>
                  <a:txBody>
                    <a:bodyPr/>
                    <a:lstStyle/>
                    <a:p>
                      <a:pPr defTabSz="821531">
                        <a:defRPr sz="3000">
                          <a:sym typeface="Helvetica Neue"/>
                        </a:defRPr>
                      </a:pPr>
                    </a:p>
                  </a:txBody>
                  <a:tcPr marL="50800" marR="50800" marT="50800" marB="50800" anchor="ctr" anchorCtr="0" horzOverflow="overflow">
                    <a:lnL w="12700">
                      <a:solidFill>
                        <a:srgbClr val="434343"/>
                      </a:solidFill>
                      <a:miter lim="400000"/>
                    </a:lnL>
                    <a:lnR w="12700">
                      <a:solidFill>
                        <a:srgbClr val="6C6C6C"/>
                      </a:solidFill>
                      <a:miter lim="400000"/>
                    </a:lnR>
                    <a:lnT w="12700">
                      <a:solidFill>
                        <a:srgbClr val="6C6C6C"/>
                      </a:solidFill>
                      <a:miter lim="400000"/>
                    </a:lnT>
                    <a:lnB w="12700">
                      <a:solidFill>
                        <a:srgbClr val="6C6C6C"/>
                      </a:solidFill>
                      <a:miter lim="400000"/>
                    </a:lnB>
                  </a:tcPr>
                </a:tc>
              </a:tr>
            </a:tbl>
          </a:graphicData>
        </a:graphic>
      </p:graphicFrame>
      <p:sp>
        <p:nvSpPr>
          <p:cNvPr id="1146" name="BGP"/>
          <p:cNvSpPr txBox="1"/>
          <p:nvPr/>
        </p:nvSpPr>
        <p:spPr>
          <a:xfrm>
            <a:off x="1922915" y="5641101"/>
            <a:ext cx="1005764" cy="614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vl1pPr>
          </a:lstStyle>
          <a:p>
            <a:pPr/>
            <a:r>
              <a:t>BGP</a:t>
            </a:r>
          </a:p>
        </p:txBody>
      </p:sp>
      <p:sp>
        <p:nvSpPr>
          <p:cNvPr id="1147" name="Dingbat Check"/>
          <p:cNvSpPr/>
          <p:nvPr/>
        </p:nvSpPr>
        <p:spPr>
          <a:xfrm>
            <a:off x="17944706" y="7211907"/>
            <a:ext cx="893930" cy="849469"/>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71437" tIns="71437" rIns="71437" bIns="71437" anchor="ctr"/>
          <a:lstStyle/>
          <a:p>
            <a:pPr>
              <a:defRPr b="0" sz="3000">
                <a:latin typeface="+mn-lt"/>
                <a:ea typeface="+mn-ea"/>
                <a:cs typeface="+mn-cs"/>
                <a:sym typeface="Helvetica Neue Medium"/>
              </a:defRPr>
            </a:pPr>
          </a:p>
        </p:txBody>
      </p:sp>
      <p:sp>
        <p:nvSpPr>
          <p:cNvPr id="1148" name="Dingbat X"/>
          <p:cNvSpPr/>
          <p:nvPr/>
        </p:nvSpPr>
        <p:spPr>
          <a:xfrm>
            <a:off x="18032234" y="12144043"/>
            <a:ext cx="718872" cy="849469"/>
          </a:xfrm>
          <a:custGeom>
            <a:avLst/>
            <a:gdLst/>
            <a:ahLst/>
            <a:cxnLst>
              <a:cxn ang="0">
                <a:pos x="wd2" y="hd2"/>
              </a:cxn>
              <a:cxn ang="5400000">
                <a:pos x="wd2" y="hd2"/>
              </a:cxn>
              <a:cxn ang="10800000">
                <a:pos x="wd2" y="hd2"/>
              </a:cxn>
              <a:cxn ang="16200000">
                <a:pos x="wd2" y="hd2"/>
              </a:cxn>
            </a:cxnLst>
            <a:rect l="0" t="0" r="r" b="b"/>
            <a:pathLst>
              <a:path w="21484" h="21548" fill="norm" stroke="1"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chemeClr val="accent5"/>
          </a:solidFill>
          <a:ln w="12700">
            <a:miter lim="400000"/>
          </a:ln>
        </p:spPr>
        <p:txBody>
          <a:bodyPr lIns="71437" tIns="71437" rIns="71437" bIns="71437" anchor="ctr"/>
          <a:lstStyle/>
          <a:p>
            <a:pPr>
              <a:defRPr b="0" sz="3000">
                <a:latin typeface="+mn-lt"/>
                <a:ea typeface="+mn-ea"/>
                <a:cs typeface="+mn-cs"/>
                <a:sym typeface="Helvetica Neue Medium"/>
              </a:defRPr>
            </a:pPr>
          </a:p>
        </p:txBody>
      </p:sp>
      <p:grpSp>
        <p:nvGrpSpPr>
          <p:cNvPr id="1152" name="Group"/>
          <p:cNvGrpSpPr/>
          <p:nvPr/>
        </p:nvGrpSpPr>
        <p:grpSpPr>
          <a:xfrm>
            <a:off x="1866434" y="6899949"/>
            <a:ext cx="14555348" cy="1215758"/>
            <a:chOff x="0" y="0"/>
            <a:chExt cx="14555347" cy="1215756"/>
          </a:xfrm>
        </p:grpSpPr>
        <p:sp>
          <p:nvSpPr>
            <p:cNvPr id="1149" name="129.21.0.0/12, AS 4385"/>
            <p:cNvSpPr txBox="1"/>
            <p:nvPr/>
          </p:nvSpPr>
          <p:spPr>
            <a:xfrm>
              <a:off x="1436713" y="0"/>
              <a:ext cx="4432936" cy="6140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0"/>
              </a:pPr>
              <a:r>
                <a:t>129.21.0.0/</a:t>
              </a:r>
              <a:r>
                <a:rPr>
                  <a:solidFill>
                    <a:schemeClr val="accent3">
                      <a:hueOff val="-365725"/>
                      <a:satOff val="-32500"/>
                      <a:lumOff val="18235"/>
                    </a:schemeClr>
                  </a:solidFill>
                </a:rPr>
                <a:t>12</a:t>
              </a:r>
              <a:r>
                <a:t>, AS 4385</a:t>
              </a:r>
            </a:p>
          </p:txBody>
        </p:sp>
        <p:sp>
          <p:nvSpPr>
            <p:cNvPr id="1150" name="VRP1"/>
            <p:cNvSpPr txBox="1"/>
            <p:nvPr/>
          </p:nvSpPr>
          <p:spPr>
            <a:xfrm>
              <a:off x="0" y="572376"/>
              <a:ext cx="1096256" cy="6140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0"/>
              </a:pPr>
              <a:r>
                <a:t>VRP</a:t>
              </a:r>
              <a:r>
                <a:rPr baseline="-5999"/>
                <a:t>1</a:t>
              </a:r>
            </a:p>
          </p:txBody>
        </p:sp>
        <p:graphicFrame>
          <p:nvGraphicFramePr>
            <p:cNvPr id="1151" name="Table"/>
            <p:cNvGraphicFramePr/>
            <p:nvPr/>
          </p:nvGraphicFramePr>
          <p:xfrm>
            <a:off x="1440938" y="634760"/>
            <a:ext cx="13114410" cy="58099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522870"/>
                  <a:gridCol w="2025820"/>
                  <a:gridCol w="6553018"/>
                </a:tblGrid>
                <a:tr h="568296">
                  <a:tc>
                    <a:txBody>
                      <a:bodyPr/>
                      <a:lstStyle/>
                      <a:p>
                        <a:pPr>
                          <a:defRPr sz="3000"/>
                        </a:pP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solidFill>
                        <a:srgbClr val="6C6C6C"/>
                      </a:solidFill>
                    </a:tcPr>
                  </a:tc>
                  <a:tc gridSpan="2">
                    <a:txBody>
                      <a:bodyPr/>
                      <a:lstStyle/>
                      <a:p>
                        <a:pPr>
                          <a:defRPr sz="3000"/>
                        </a:pP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c hMerge="1">
                    <a:tcPr/>
                  </a:tc>
                </a:tr>
              </a:tbl>
            </a:graphicData>
          </a:graphic>
        </p:graphicFrame>
      </p:grpSp>
      <p:grpSp>
        <p:nvGrpSpPr>
          <p:cNvPr id="1156" name="Group"/>
          <p:cNvGrpSpPr/>
          <p:nvPr/>
        </p:nvGrpSpPr>
        <p:grpSpPr>
          <a:xfrm>
            <a:off x="2414562" y="8826078"/>
            <a:ext cx="14024611" cy="1876877"/>
            <a:chOff x="548127" y="307047"/>
            <a:chExt cx="14024610" cy="1876875"/>
          </a:xfrm>
        </p:grpSpPr>
        <p:sp>
          <p:nvSpPr>
            <p:cNvPr id="1153" name="129.21.0.0/16, AS 3838"/>
            <p:cNvSpPr/>
            <p:nvPr/>
          </p:nvSpPr>
          <p:spPr>
            <a:xfrm>
              <a:off x="3666369" y="30704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0"/>
              </a:pPr>
              <a:r>
                <a:t>129.21.0.0/</a:t>
              </a:r>
              <a:r>
                <a:rPr>
                  <a:solidFill>
                    <a:schemeClr val="accent3">
                      <a:hueOff val="-365725"/>
                      <a:satOff val="-32500"/>
                      <a:lumOff val="18235"/>
                    </a:schemeClr>
                  </a:solidFill>
                </a:rPr>
                <a:t>16</a:t>
              </a:r>
              <a:r>
                <a:t>, AS 3838</a:t>
              </a:r>
            </a:p>
          </p:txBody>
        </p:sp>
        <p:sp>
          <p:nvSpPr>
            <p:cNvPr id="1154" name="VRP2"/>
            <p:cNvSpPr/>
            <p:nvPr/>
          </p:nvSpPr>
          <p:spPr>
            <a:xfrm>
              <a:off x="548127" y="913923"/>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0"/>
              </a:pPr>
              <a:r>
                <a:t>VRP</a:t>
              </a:r>
              <a:r>
                <a:rPr baseline="-5999"/>
                <a:t>2</a:t>
              </a:r>
            </a:p>
          </p:txBody>
        </p:sp>
        <p:graphicFrame>
          <p:nvGraphicFramePr>
            <p:cNvPr id="1155" name="Table"/>
            <p:cNvGraphicFramePr/>
            <p:nvPr/>
          </p:nvGraphicFramePr>
          <p:xfrm>
            <a:off x="1415538" y="604374"/>
            <a:ext cx="13157201" cy="6223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570482"/>
                  <a:gridCol w="3633319"/>
                  <a:gridCol w="2897907"/>
                </a:tblGrid>
                <a:tr h="568296">
                  <a:tc>
                    <a:txBody>
                      <a:bodyPr/>
                      <a:lstStyle/>
                      <a:p>
                        <a:pPr>
                          <a:defRPr sz="3000"/>
                        </a:pP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solidFill>
                        <a:srgbClr val="6C6C6C"/>
                      </a:solidFill>
                    </a:tcPr>
                  </a:tc>
                  <a:tc gridSpan="2">
                    <a:txBody>
                      <a:bodyPr/>
                      <a:lstStyle/>
                      <a:p>
                        <a:pPr>
                          <a:defRPr sz="3000"/>
                        </a:pP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hMerge="1">
                    <a:tcPr/>
                  </a:tc>
                </a:tr>
              </a:tbl>
            </a:graphicData>
          </a:graphic>
        </p:graphicFrame>
      </p:grpSp>
      <p:grpSp>
        <p:nvGrpSpPr>
          <p:cNvPr id="1160" name="Group"/>
          <p:cNvGrpSpPr/>
          <p:nvPr/>
        </p:nvGrpSpPr>
        <p:grpSpPr>
          <a:xfrm>
            <a:off x="1866434" y="11847122"/>
            <a:ext cx="14555348" cy="1199498"/>
            <a:chOff x="0" y="0"/>
            <a:chExt cx="14555347" cy="1199496"/>
          </a:xfrm>
        </p:grpSpPr>
        <p:sp>
          <p:nvSpPr>
            <p:cNvPr id="1157" name="129.21.240.0/20, AS 4385"/>
            <p:cNvSpPr txBox="1"/>
            <p:nvPr/>
          </p:nvSpPr>
          <p:spPr>
            <a:xfrm>
              <a:off x="1434958" y="0"/>
              <a:ext cx="4884853" cy="6140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0"/>
              </a:pPr>
              <a:r>
                <a:t>129.21.240.0/</a:t>
              </a:r>
              <a:r>
                <a:rPr>
                  <a:solidFill>
                    <a:schemeClr val="accent3">
                      <a:hueOff val="-365725"/>
                      <a:satOff val="-32500"/>
                      <a:lumOff val="18235"/>
                    </a:schemeClr>
                  </a:solidFill>
                </a:rPr>
                <a:t>20</a:t>
              </a:r>
              <a:r>
                <a:t>, AS 4385</a:t>
              </a:r>
            </a:p>
          </p:txBody>
        </p:sp>
        <p:sp>
          <p:nvSpPr>
            <p:cNvPr id="1158" name="VRP3"/>
            <p:cNvSpPr txBox="1"/>
            <p:nvPr/>
          </p:nvSpPr>
          <p:spPr>
            <a:xfrm>
              <a:off x="0" y="512841"/>
              <a:ext cx="1096256" cy="6140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0"/>
              </a:pPr>
              <a:r>
                <a:t>VRP</a:t>
              </a:r>
              <a:r>
                <a:rPr baseline="-5999"/>
                <a:t>3</a:t>
              </a:r>
            </a:p>
          </p:txBody>
        </p:sp>
        <p:graphicFrame>
          <p:nvGraphicFramePr>
            <p:cNvPr id="1159" name="Table"/>
            <p:cNvGraphicFramePr/>
            <p:nvPr/>
          </p:nvGraphicFramePr>
          <p:xfrm>
            <a:off x="1440938" y="618500"/>
            <a:ext cx="13114410" cy="58099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9817128"/>
                  <a:gridCol w="3284580"/>
                </a:tblGrid>
                <a:tr h="568296">
                  <a:tc>
                    <a:txBody>
                      <a:bodyPr/>
                      <a:lstStyle/>
                      <a:p>
                        <a:pPr>
                          <a:defRPr sz="3000"/>
                        </a:pP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solidFill>
                        <a:srgbClr val="6C6C6C"/>
                      </a:solidFill>
                    </a:tcPr>
                  </a:tc>
                  <a:tc>
                    <a:txBody>
                      <a:bodyPr/>
                      <a:lstStyle/>
                      <a:p>
                        <a:pPr>
                          <a:defRPr sz="3000"/>
                        </a:pP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grpSp>
      <p:grpSp>
        <p:nvGrpSpPr>
          <p:cNvPr id="1164" name="Group"/>
          <p:cNvGrpSpPr/>
          <p:nvPr/>
        </p:nvGrpSpPr>
        <p:grpSpPr>
          <a:xfrm>
            <a:off x="1866434" y="10179519"/>
            <a:ext cx="14555348" cy="1217887"/>
            <a:chOff x="0" y="0"/>
            <a:chExt cx="14555347" cy="1217885"/>
          </a:xfrm>
        </p:grpSpPr>
        <p:sp>
          <p:nvSpPr>
            <p:cNvPr id="1161" name="VRP3"/>
            <p:cNvSpPr txBox="1"/>
            <p:nvPr/>
          </p:nvSpPr>
          <p:spPr>
            <a:xfrm>
              <a:off x="0" y="526346"/>
              <a:ext cx="1096256" cy="6140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0"/>
              </a:pPr>
              <a:r>
                <a:t>VRP</a:t>
              </a:r>
              <a:r>
                <a:rPr baseline="-5999"/>
                <a:t>3</a:t>
              </a:r>
            </a:p>
          </p:txBody>
        </p:sp>
        <p:graphicFrame>
          <p:nvGraphicFramePr>
            <p:cNvPr id="1162" name="Table"/>
            <p:cNvGraphicFramePr/>
            <p:nvPr/>
          </p:nvGraphicFramePr>
          <p:xfrm>
            <a:off x="1440938" y="636889"/>
            <a:ext cx="13114410" cy="58099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206002"/>
                  <a:gridCol w="3345583"/>
                  <a:gridCol w="6550122"/>
                </a:tblGrid>
                <a:tr h="568296">
                  <a:tc>
                    <a:txBody>
                      <a:bodyPr/>
                      <a:lstStyle/>
                      <a:p>
                        <a:pPr>
                          <a:defRPr sz="3000"/>
                        </a:pPr>
                      </a:p>
                    </a:txBody>
                    <a:tcPr marL="50800" marR="50800" marT="50800" marB="50800" anchor="ctr" anchorCtr="0" horzOverflow="overflow">
                      <a:lnL w="12700">
                        <a:solidFill>
                          <a:srgbClr val="D6D6D6"/>
                        </a:solidFill>
                        <a:miter lim="400000"/>
                      </a:lnL>
                      <a:lnT w="12700">
                        <a:solidFill>
                          <a:srgbClr val="D6D6D6"/>
                        </a:solidFill>
                        <a:miter lim="400000"/>
                      </a:lnT>
                      <a:lnB w="12700">
                        <a:solidFill>
                          <a:srgbClr val="D6D6D6"/>
                        </a:solidFill>
                        <a:miter lim="400000"/>
                      </a:lnB>
                      <a:solidFill>
                        <a:srgbClr val="6C6C6C"/>
                      </a:solidFill>
                    </a:tcPr>
                  </a:tc>
                  <a:tc>
                    <a:txBody>
                      <a:bodyPr/>
                      <a:lstStyle/>
                      <a:p>
                        <a:pPr>
                          <a:defRPr sz="3000"/>
                        </a:pPr>
                      </a:p>
                    </a:txBody>
                    <a:tcPr marL="50800" marR="50800" marT="50800" marB="50800" anchor="ctr" anchorCtr="0" horzOverflow="overflow">
                      <a:lnT w="12700">
                        <a:solidFill>
                          <a:srgbClr val="D6D6D6"/>
                        </a:solidFill>
                        <a:miter lim="400000"/>
                      </a:lnT>
                      <a:lnB w="12700">
                        <a:solidFill>
                          <a:srgbClr val="D6D6D6"/>
                        </a:solidFill>
                        <a:miter lim="400000"/>
                      </a:lnB>
                      <a:solidFill>
                        <a:srgbClr val="A9A9A9"/>
                      </a:solidFill>
                    </a:tcPr>
                  </a:tc>
                  <a:tc>
                    <a:txBody>
                      <a:bodyPr/>
                      <a:lstStyle/>
                      <a:p>
                        <a:pPr>
                          <a:defRPr sz="3000"/>
                        </a:pPr>
                      </a:p>
                    </a:txBody>
                    <a:tcPr marL="50800" marR="50800" marT="50800" marB="50800" anchor="ctr" anchorCtr="0" horzOverflow="overflow">
                      <a:lnR w="12700">
                        <a:solidFill>
                          <a:srgbClr val="D6D6D6"/>
                        </a:solidFill>
                        <a:miter lim="400000"/>
                      </a:lnR>
                      <a:lnT w="12700">
                        <a:solidFill>
                          <a:srgbClr val="D6D6D6"/>
                        </a:solidFill>
                        <a:miter lim="400000"/>
                      </a:lnT>
                      <a:lnB w="12700">
                        <a:solidFill>
                          <a:srgbClr val="D6D6D6"/>
                        </a:solidFill>
                        <a:miter lim="400000"/>
                      </a:lnB>
                    </a:tcPr>
                  </a:tc>
                </a:tr>
              </a:tbl>
            </a:graphicData>
          </a:graphic>
        </p:graphicFrame>
        <p:sp>
          <p:nvSpPr>
            <p:cNvPr id="1163" name="129.21.0.0/8-16, AS 4385"/>
            <p:cNvSpPr txBox="1"/>
            <p:nvPr/>
          </p:nvSpPr>
          <p:spPr>
            <a:xfrm>
              <a:off x="1430304" y="0"/>
              <a:ext cx="4816984" cy="6140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0"/>
              </a:pPr>
              <a:r>
                <a:t>129.21.0.0/</a:t>
              </a:r>
              <a:r>
                <a:rPr>
                  <a:solidFill>
                    <a:schemeClr val="accent3">
                      <a:hueOff val="-365725"/>
                      <a:satOff val="-32500"/>
                      <a:lumOff val="18235"/>
                    </a:schemeClr>
                  </a:solidFill>
                </a:rPr>
                <a:t>8-16</a:t>
              </a:r>
              <a:r>
                <a:t>, AS 4385</a:t>
              </a:r>
            </a:p>
          </p:txBody>
        </p:sp>
      </p:grpSp>
      <p:sp>
        <p:nvSpPr>
          <p:cNvPr id="1165" name="Dingbat Check"/>
          <p:cNvSpPr/>
          <p:nvPr/>
        </p:nvSpPr>
        <p:spPr>
          <a:xfrm>
            <a:off x="17944706" y="8855953"/>
            <a:ext cx="893930" cy="849469"/>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71437" tIns="71437" rIns="71437" bIns="71437" anchor="ctr"/>
          <a:lstStyle/>
          <a:p>
            <a:pPr>
              <a:defRPr b="0" sz="3000">
                <a:latin typeface="+mn-lt"/>
                <a:ea typeface="+mn-ea"/>
                <a:cs typeface="+mn-cs"/>
                <a:sym typeface="Helvetica Neue Medium"/>
              </a:defRPr>
            </a:pPr>
          </a:p>
        </p:txBody>
      </p:sp>
      <p:sp>
        <p:nvSpPr>
          <p:cNvPr id="1166" name="Dingbat Check"/>
          <p:cNvSpPr/>
          <p:nvPr/>
        </p:nvSpPr>
        <p:spPr>
          <a:xfrm>
            <a:off x="17944706" y="10499998"/>
            <a:ext cx="893930" cy="849469"/>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71437" tIns="71437" rIns="71437" bIns="71437" anchor="ctr"/>
          <a:lstStyle/>
          <a:p>
            <a:pPr>
              <a:defRPr b="0" sz="3000">
                <a:latin typeface="+mn-lt"/>
                <a:ea typeface="+mn-ea"/>
                <a:cs typeface="+mn-cs"/>
                <a:sym typeface="Helvetica Neue Medium"/>
              </a:defRPr>
            </a:pPr>
          </a:p>
        </p:txBody>
      </p:sp>
      <p:graphicFrame>
        <p:nvGraphicFramePr>
          <p:cNvPr id="1167" name="Table"/>
          <p:cNvGraphicFramePr/>
          <p:nvPr/>
        </p:nvGraphicFramePr>
        <p:xfrm>
          <a:off x="2540000" y="2921000"/>
          <a:ext cx="17435319" cy="199848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843394"/>
                <a:gridCol w="12936606"/>
              </a:tblGrid>
              <a:tr h="635000">
                <a:tc>
                  <a:txBody>
                    <a:bodyPr/>
                    <a:lstStyle/>
                    <a:p>
                      <a:pPr defTabSz="821531">
                        <a:defRPr sz="1800">
                          <a:solidFill>
                            <a:srgbClr val="000000"/>
                          </a:solidFill>
                        </a:defRPr>
                      </a:pPr>
                      <a:r>
                        <a:rPr sz="3000">
                          <a:solidFill>
                            <a:srgbClr val="FFFFFF"/>
                          </a:solidFill>
                          <a:sym typeface="Helvetica Neue"/>
                        </a:rPr>
                        <a:t>Unknown</a:t>
                      </a:r>
                    </a:p>
                  </a:txBody>
                  <a:tcPr marL="50800" marR="50800" marT="50800" marB="50800" anchor="ctr" anchorCtr="0" horzOverflow="overflow">
                    <a:lnL w="38100">
                      <a:solidFill>
                        <a:srgbClr val="6C6C6C"/>
                      </a:solidFill>
                      <a:miter lim="400000"/>
                    </a:lnL>
                    <a:lnR w="38100">
                      <a:solidFill>
                        <a:srgbClr val="6C6C6C"/>
                      </a:solidFill>
                      <a:miter lim="400000"/>
                    </a:lnR>
                    <a:lnT w="38100">
                      <a:solidFill>
                        <a:srgbClr val="6C6C6C"/>
                      </a:solidFill>
                      <a:miter lim="400000"/>
                    </a:lnT>
                    <a:lnB w="38100">
                      <a:solidFill>
                        <a:srgbClr val="6C6C6C"/>
                      </a:solidFill>
                      <a:miter lim="400000"/>
                    </a:lnB>
                  </a:tcPr>
                </a:tc>
                <a:tc>
                  <a:txBody>
                    <a:bodyPr/>
                    <a:lstStyle/>
                    <a:p>
                      <a:pPr defTabSz="821531">
                        <a:defRPr sz="1800">
                          <a:solidFill>
                            <a:srgbClr val="000000"/>
                          </a:solidFill>
                        </a:defRPr>
                      </a:pPr>
                      <a:r>
                        <a:rPr sz="3000">
                          <a:solidFill>
                            <a:srgbClr val="FFFFFF"/>
                          </a:solidFill>
                          <a:sym typeface="Helvetica Neue"/>
                        </a:rPr>
                        <a:t>No VRP Covers the Route Prefix</a:t>
                      </a:r>
                    </a:p>
                  </a:txBody>
                  <a:tcPr marL="50800" marR="50800" marT="50800" marB="50800" anchor="ctr" anchorCtr="0" horzOverflow="overflow">
                    <a:lnL w="38100">
                      <a:solidFill>
                        <a:srgbClr val="6C6C6C"/>
                      </a:solidFill>
                      <a:miter lim="400000"/>
                    </a:lnL>
                    <a:lnR w="38100">
                      <a:solidFill>
                        <a:srgbClr val="6C6C6C"/>
                      </a:solidFill>
                      <a:miter lim="400000"/>
                    </a:lnR>
                    <a:lnT w="38100">
                      <a:solidFill>
                        <a:srgbClr val="6C6C6C"/>
                      </a:solidFill>
                      <a:miter lim="400000"/>
                    </a:lnT>
                    <a:lnB w="38100">
                      <a:solidFill>
                        <a:srgbClr val="6C6C6C"/>
                      </a:solidFill>
                      <a:miter lim="400000"/>
                    </a:lnB>
                  </a:tcPr>
                </a:tc>
              </a:tr>
              <a:tr h="635000">
                <a:tc>
                  <a:txBody>
                    <a:bodyPr/>
                    <a:lstStyle/>
                    <a:p>
                      <a:pPr defTabSz="821531">
                        <a:defRPr sz="1800">
                          <a:solidFill>
                            <a:srgbClr val="000000"/>
                          </a:solidFill>
                        </a:defRPr>
                      </a:pPr>
                      <a:r>
                        <a:rPr sz="3000">
                          <a:solidFill>
                            <a:srgbClr val="FFFFFF"/>
                          </a:solidFill>
                          <a:sym typeface="Helvetica Neue"/>
                        </a:rPr>
                        <a:t>Valid</a:t>
                      </a:r>
                    </a:p>
                  </a:txBody>
                  <a:tcPr marL="50800" marR="50800" marT="50800" marB="50800" anchor="ctr" anchorCtr="0" horzOverflow="overflow">
                    <a:lnL w="38100">
                      <a:solidFill>
                        <a:srgbClr val="6C6C6C"/>
                      </a:solidFill>
                      <a:miter lim="400000"/>
                    </a:lnL>
                    <a:lnR w="38100">
                      <a:solidFill>
                        <a:srgbClr val="6C6C6C"/>
                      </a:solidFill>
                      <a:miter lim="400000"/>
                    </a:lnR>
                    <a:lnT w="38100">
                      <a:solidFill>
                        <a:srgbClr val="6C6C6C"/>
                      </a:solidFill>
                      <a:miter lim="400000"/>
                    </a:lnT>
                    <a:lnB w="38100">
                      <a:solidFill>
                        <a:srgbClr val="6C6C6C"/>
                      </a:solidFill>
                      <a:miter lim="400000"/>
                    </a:lnB>
                  </a:tcPr>
                </a:tc>
                <a:tc>
                  <a:txBody>
                    <a:bodyPr/>
                    <a:lstStyle/>
                    <a:p>
                      <a:pPr defTabSz="821531">
                        <a:defRPr sz="1800">
                          <a:solidFill>
                            <a:srgbClr val="000000"/>
                          </a:solidFill>
                        </a:defRPr>
                      </a:pPr>
                      <a:r>
                        <a:rPr sz="3000">
                          <a:solidFill>
                            <a:srgbClr val="FFFFFF"/>
                          </a:solidFill>
                          <a:sym typeface="Helvetica Neue"/>
                        </a:rPr>
                        <a:t>At least one VRP Matches the Route Prefix.</a:t>
                      </a:r>
                    </a:p>
                  </a:txBody>
                  <a:tcPr marL="50800" marR="50800" marT="50800" marB="50800" anchor="ctr" anchorCtr="0" horzOverflow="overflow">
                    <a:lnL w="38100">
                      <a:solidFill>
                        <a:srgbClr val="6C6C6C"/>
                      </a:solidFill>
                      <a:miter lim="400000"/>
                    </a:lnL>
                    <a:lnR w="38100">
                      <a:solidFill>
                        <a:srgbClr val="6C6C6C"/>
                      </a:solidFill>
                      <a:miter lim="400000"/>
                    </a:lnR>
                    <a:lnT w="38100">
                      <a:solidFill>
                        <a:srgbClr val="6C6C6C"/>
                      </a:solidFill>
                      <a:miter lim="400000"/>
                    </a:lnT>
                    <a:lnB w="38100">
                      <a:solidFill>
                        <a:srgbClr val="6C6C6C"/>
                      </a:solidFill>
                      <a:miter lim="400000"/>
                    </a:lnB>
                  </a:tcPr>
                </a:tc>
              </a:tr>
              <a:tr h="635000">
                <a:tc>
                  <a:txBody>
                    <a:bodyPr/>
                    <a:lstStyle/>
                    <a:p>
                      <a:pPr defTabSz="821531">
                        <a:defRPr sz="1800">
                          <a:solidFill>
                            <a:srgbClr val="000000"/>
                          </a:solidFill>
                        </a:defRPr>
                      </a:pPr>
                      <a:r>
                        <a:rPr sz="3000">
                          <a:solidFill>
                            <a:srgbClr val="FFFFFF"/>
                          </a:solidFill>
                          <a:sym typeface="Helvetica Neue"/>
                        </a:rPr>
                        <a:t>Invalid</a:t>
                      </a:r>
                    </a:p>
                  </a:txBody>
                  <a:tcPr marL="50800" marR="50800" marT="50800" marB="50800" anchor="ctr" anchorCtr="0" horzOverflow="overflow">
                    <a:lnL w="38100">
                      <a:solidFill>
                        <a:srgbClr val="6C6C6C"/>
                      </a:solidFill>
                      <a:miter lim="400000"/>
                    </a:lnL>
                    <a:lnR w="38100">
                      <a:solidFill>
                        <a:srgbClr val="6C6C6C"/>
                      </a:solidFill>
                      <a:miter lim="400000"/>
                    </a:lnR>
                    <a:lnT w="38100">
                      <a:solidFill>
                        <a:srgbClr val="6C6C6C"/>
                      </a:solidFill>
                      <a:miter lim="400000"/>
                    </a:lnT>
                    <a:lnB w="38100">
                      <a:solidFill>
                        <a:srgbClr val="6C6C6C"/>
                      </a:solidFill>
                      <a:miter lim="400000"/>
                    </a:lnB>
                  </a:tcPr>
                </a:tc>
                <a:tc>
                  <a:txBody>
                    <a:bodyPr/>
                    <a:lstStyle/>
                    <a:p>
                      <a:pPr defTabSz="821531">
                        <a:defRPr sz="3000">
                          <a:sym typeface="Helvetica Neue"/>
                        </a:defRPr>
                      </a:pPr>
                      <a:r>
                        <a:t>At least one VRP Covers the Route Prefix, but no VRP</a:t>
                      </a:r>
                    </a:p>
                    <a:p>
                      <a:pPr defTabSz="457200">
                        <a:lnSpc>
                          <a:spcPts val="3000"/>
                        </a:lnSpc>
                        <a:defRPr sz="1333">
                          <a:ln w="0" cap="flat">
                            <a:solidFill>
                              <a:srgbClr val="000000"/>
                            </a:solidFill>
                            <a:prstDash val="solid"/>
                            <a:miter lim="400000"/>
                          </a:ln>
                          <a:solidFill>
                            <a:srgbClr val="000000"/>
                          </a:solidFill>
                          <a:latin typeface="Courier"/>
                          <a:ea typeface="Courier"/>
                          <a:cs typeface="Courier"/>
                          <a:sym typeface="Courier"/>
                        </a:defRPr>
                      </a:pPr>
                      <a:r>
                        <a:t>      Matches it.</a:t>
                      </a:r>
                    </a:p>
                  </a:txBody>
                  <a:tcPr marL="50800" marR="50800" marT="50800" marB="50800" anchor="ctr" anchorCtr="0" horzOverflow="overflow">
                    <a:lnL w="38100">
                      <a:solidFill>
                        <a:srgbClr val="6C6C6C"/>
                      </a:solidFill>
                      <a:miter lim="400000"/>
                    </a:lnL>
                    <a:lnR w="38100">
                      <a:solidFill>
                        <a:srgbClr val="6C6C6C"/>
                      </a:solidFill>
                      <a:miter lim="400000"/>
                    </a:lnR>
                    <a:lnT w="38100">
                      <a:solidFill>
                        <a:srgbClr val="6C6C6C"/>
                      </a:solidFill>
                      <a:miter lim="400000"/>
                    </a:lnT>
                    <a:lnB w="38100">
                      <a:solidFill>
                        <a:srgbClr val="6C6C6C"/>
                      </a:solidFill>
                      <a:miter lim="400000"/>
                    </a:lnB>
                  </a:tcPr>
                </a:tc>
              </a:tr>
            </a:tbl>
          </a:graphicData>
        </a:graphic>
      </p:graphicFrame>
      <p:sp>
        <p:nvSpPr>
          <p:cNvPr id="1168" name="Dingbat X"/>
          <p:cNvSpPr/>
          <p:nvPr/>
        </p:nvSpPr>
        <p:spPr>
          <a:xfrm>
            <a:off x="20471412" y="12144043"/>
            <a:ext cx="718873" cy="849469"/>
          </a:xfrm>
          <a:custGeom>
            <a:avLst/>
            <a:gdLst/>
            <a:ahLst/>
            <a:cxnLst>
              <a:cxn ang="0">
                <a:pos x="wd2" y="hd2"/>
              </a:cxn>
              <a:cxn ang="5400000">
                <a:pos x="wd2" y="hd2"/>
              </a:cxn>
              <a:cxn ang="10800000">
                <a:pos x="wd2" y="hd2"/>
              </a:cxn>
              <a:cxn ang="16200000">
                <a:pos x="wd2" y="hd2"/>
              </a:cxn>
            </a:cxnLst>
            <a:rect l="0" t="0" r="r" b="b"/>
            <a:pathLst>
              <a:path w="21484" h="21548" fill="norm" stroke="1"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chemeClr val="accent5"/>
          </a:solidFill>
          <a:ln w="12700">
            <a:miter lim="400000"/>
          </a:ln>
        </p:spPr>
        <p:txBody>
          <a:bodyPr lIns="71437" tIns="71437" rIns="71437" bIns="71437" anchor="ctr"/>
          <a:lstStyle/>
          <a:p>
            <a:pPr>
              <a:defRPr b="0" sz="3000">
                <a:latin typeface="+mn-lt"/>
                <a:ea typeface="+mn-ea"/>
                <a:cs typeface="+mn-cs"/>
                <a:sym typeface="Helvetica Neue Medium"/>
              </a:defRPr>
            </a:pPr>
          </a:p>
        </p:txBody>
      </p:sp>
      <p:sp>
        <p:nvSpPr>
          <p:cNvPr id="1169" name="Dingbat X"/>
          <p:cNvSpPr/>
          <p:nvPr/>
        </p:nvSpPr>
        <p:spPr>
          <a:xfrm>
            <a:off x="20365905" y="8855953"/>
            <a:ext cx="718873" cy="849469"/>
          </a:xfrm>
          <a:custGeom>
            <a:avLst/>
            <a:gdLst/>
            <a:ahLst/>
            <a:cxnLst>
              <a:cxn ang="0">
                <a:pos x="wd2" y="hd2"/>
              </a:cxn>
              <a:cxn ang="5400000">
                <a:pos x="wd2" y="hd2"/>
              </a:cxn>
              <a:cxn ang="10800000">
                <a:pos x="wd2" y="hd2"/>
              </a:cxn>
              <a:cxn ang="16200000">
                <a:pos x="wd2" y="hd2"/>
              </a:cxn>
            </a:cxnLst>
            <a:rect l="0" t="0" r="r" b="b"/>
            <a:pathLst>
              <a:path w="21484" h="21548" fill="norm" stroke="1"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chemeClr val="accent5"/>
          </a:solidFill>
          <a:ln w="12700">
            <a:miter lim="400000"/>
          </a:ln>
        </p:spPr>
        <p:txBody>
          <a:bodyPr lIns="71437" tIns="71437" rIns="71437" bIns="71437" anchor="ctr"/>
          <a:lstStyle/>
          <a:p>
            <a:pPr>
              <a:defRPr b="0" sz="3000">
                <a:latin typeface="+mn-lt"/>
                <a:ea typeface="+mn-ea"/>
                <a:cs typeface="+mn-cs"/>
                <a:sym typeface="Helvetica Neue Medium"/>
              </a:defRPr>
            </a:pPr>
          </a:p>
        </p:txBody>
      </p:sp>
      <p:sp>
        <p:nvSpPr>
          <p:cNvPr id="1170" name="Covers?"/>
          <p:cNvSpPr txBox="1"/>
          <p:nvPr/>
        </p:nvSpPr>
        <p:spPr>
          <a:xfrm>
            <a:off x="17520137" y="5645284"/>
            <a:ext cx="1751915"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Covers?</a:t>
            </a:r>
          </a:p>
        </p:txBody>
      </p:sp>
      <p:sp>
        <p:nvSpPr>
          <p:cNvPr id="1171" name="Matches?"/>
          <p:cNvSpPr txBox="1"/>
          <p:nvPr/>
        </p:nvSpPr>
        <p:spPr>
          <a:xfrm>
            <a:off x="19712632" y="5645284"/>
            <a:ext cx="2052245"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Matches?</a:t>
            </a:r>
          </a:p>
        </p:txBody>
      </p:sp>
      <p:sp>
        <p:nvSpPr>
          <p:cNvPr id="1172" name="Dingbat Check"/>
          <p:cNvSpPr/>
          <p:nvPr/>
        </p:nvSpPr>
        <p:spPr>
          <a:xfrm>
            <a:off x="22876709" y="10521491"/>
            <a:ext cx="893930" cy="849468"/>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71437" tIns="71437" rIns="71437" bIns="71437" anchor="ctr"/>
          <a:lstStyle/>
          <a:p>
            <a:pPr>
              <a:defRPr b="0" sz="3000">
                <a:latin typeface="+mn-lt"/>
                <a:ea typeface="+mn-ea"/>
                <a:cs typeface="+mn-cs"/>
                <a:sym typeface="Helvetica Neue Medium"/>
              </a:defRPr>
            </a:pPr>
          </a:p>
        </p:txBody>
      </p:sp>
      <p:sp>
        <p:nvSpPr>
          <p:cNvPr id="1173" name="Dingbat X"/>
          <p:cNvSpPr/>
          <p:nvPr/>
        </p:nvSpPr>
        <p:spPr>
          <a:xfrm>
            <a:off x="22872141" y="7240597"/>
            <a:ext cx="718873" cy="849469"/>
          </a:xfrm>
          <a:custGeom>
            <a:avLst/>
            <a:gdLst/>
            <a:ahLst/>
            <a:cxnLst>
              <a:cxn ang="0">
                <a:pos x="wd2" y="hd2"/>
              </a:cxn>
              <a:cxn ang="5400000">
                <a:pos x="wd2" y="hd2"/>
              </a:cxn>
              <a:cxn ang="10800000">
                <a:pos x="wd2" y="hd2"/>
              </a:cxn>
              <a:cxn ang="16200000">
                <a:pos x="wd2" y="hd2"/>
              </a:cxn>
            </a:cxnLst>
            <a:rect l="0" t="0" r="r" b="b"/>
            <a:pathLst>
              <a:path w="21484" h="21548" fill="norm" stroke="1"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chemeClr val="accent5"/>
          </a:solidFill>
          <a:ln w="12700">
            <a:miter lim="400000"/>
          </a:ln>
        </p:spPr>
        <p:txBody>
          <a:bodyPr lIns="71437" tIns="71437" rIns="71437" bIns="71437" anchor="ctr"/>
          <a:lstStyle/>
          <a:p>
            <a:pPr>
              <a:defRPr b="0" sz="3000">
                <a:latin typeface="+mn-lt"/>
                <a:ea typeface="+mn-ea"/>
                <a:cs typeface="+mn-cs"/>
                <a:sym typeface="Helvetica Neue Medium"/>
              </a:defRPr>
            </a:pPr>
          </a:p>
        </p:txBody>
      </p:sp>
      <p:sp>
        <p:nvSpPr>
          <p:cNvPr id="1174" name="Dingbat X"/>
          <p:cNvSpPr/>
          <p:nvPr/>
        </p:nvSpPr>
        <p:spPr>
          <a:xfrm>
            <a:off x="22858730" y="8877445"/>
            <a:ext cx="718872" cy="849469"/>
          </a:xfrm>
          <a:custGeom>
            <a:avLst/>
            <a:gdLst/>
            <a:ahLst/>
            <a:cxnLst>
              <a:cxn ang="0">
                <a:pos x="wd2" y="hd2"/>
              </a:cxn>
              <a:cxn ang="5400000">
                <a:pos x="wd2" y="hd2"/>
              </a:cxn>
              <a:cxn ang="10800000">
                <a:pos x="wd2" y="hd2"/>
              </a:cxn>
              <a:cxn ang="16200000">
                <a:pos x="wd2" y="hd2"/>
              </a:cxn>
            </a:cxnLst>
            <a:rect l="0" t="0" r="r" b="b"/>
            <a:pathLst>
              <a:path w="21484" h="21548" fill="norm" stroke="1"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chemeClr val="accent5"/>
          </a:solidFill>
          <a:ln w="12700">
            <a:miter lim="400000"/>
          </a:ln>
        </p:spPr>
        <p:txBody>
          <a:bodyPr lIns="71437" tIns="71437" rIns="71437" bIns="71437" anchor="ctr"/>
          <a:lstStyle/>
          <a:p>
            <a:pPr>
              <a:defRPr b="0" sz="3000">
                <a:latin typeface="+mn-lt"/>
                <a:ea typeface="+mn-ea"/>
                <a:cs typeface="+mn-cs"/>
                <a:sym typeface="Helvetica Neue Medium"/>
              </a:defRPr>
            </a:pPr>
          </a:p>
        </p:txBody>
      </p:sp>
      <p:sp>
        <p:nvSpPr>
          <p:cNvPr id="1175" name="Status"/>
          <p:cNvSpPr txBox="1"/>
          <p:nvPr/>
        </p:nvSpPr>
        <p:spPr>
          <a:xfrm>
            <a:off x="22532608" y="5666776"/>
            <a:ext cx="1397941"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Status</a:t>
            </a:r>
          </a:p>
        </p:txBody>
      </p:sp>
      <p:sp>
        <p:nvSpPr>
          <p:cNvPr id="1176" name="?"/>
          <p:cNvSpPr txBox="1"/>
          <p:nvPr/>
        </p:nvSpPr>
        <p:spPr>
          <a:xfrm>
            <a:off x="22928132" y="11716187"/>
            <a:ext cx="791084" cy="151942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9000">
                <a:solidFill>
                  <a:schemeClr val="accent4">
                    <a:hueOff val="468000"/>
                    <a:satOff val="-4761"/>
                    <a:lumOff val="10196"/>
                  </a:schemeClr>
                </a:solidFill>
              </a:defRPr>
            </a:lvl1pPr>
          </a:lstStyle>
          <a:p>
            <a:pPr/>
            <a:r>
              <a:t>?</a:t>
            </a:r>
          </a:p>
        </p:txBody>
      </p:sp>
      <p:sp>
        <p:nvSpPr>
          <p:cNvPr id="1177" name="Line"/>
          <p:cNvSpPr/>
          <p:nvPr/>
        </p:nvSpPr>
        <p:spPr>
          <a:xfrm>
            <a:off x="1758591" y="6687036"/>
            <a:ext cx="15013885" cy="1"/>
          </a:xfrm>
          <a:prstGeom prst="line">
            <a:avLst/>
          </a:prstGeom>
          <a:ln w="25400">
            <a:solidFill>
              <a:srgbClr val="FFFFFF"/>
            </a:solidFill>
            <a:prstDash val="sysDot"/>
            <a:miter lim="400000"/>
          </a:ln>
        </p:spPr>
        <p:txBody>
          <a:bodyPr lIns="71437" tIns="71437" rIns="71437" bIns="71437" anchor="ctr"/>
          <a:lstStyle/>
          <a:p>
            <a:pPr>
              <a:defRPr b="0" sz="3000">
                <a:latin typeface="+mn-lt"/>
                <a:ea typeface="+mn-ea"/>
                <a:cs typeface="+mn-cs"/>
                <a:sym typeface="Helvetica Neue Medium"/>
              </a:defRPr>
            </a:pPr>
          </a:p>
        </p:txBody>
      </p:sp>
      <p:sp>
        <p:nvSpPr>
          <p:cNvPr id="1178" name="Dingbat X"/>
          <p:cNvSpPr/>
          <p:nvPr/>
        </p:nvSpPr>
        <p:spPr>
          <a:xfrm>
            <a:off x="20344167" y="7211908"/>
            <a:ext cx="718873" cy="849469"/>
          </a:xfrm>
          <a:custGeom>
            <a:avLst/>
            <a:gdLst/>
            <a:ahLst/>
            <a:cxnLst>
              <a:cxn ang="0">
                <a:pos x="wd2" y="hd2"/>
              </a:cxn>
              <a:cxn ang="5400000">
                <a:pos x="wd2" y="hd2"/>
              </a:cxn>
              <a:cxn ang="10800000">
                <a:pos x="wd2" y="hd2"/>
              </a:cxn>
              <a:cxn ang="16200000">
                <a:pos x="wd2" y="hd2"/>
              </a:cxn>
            </a:cxnLst>
            <a:rect l="0" t="0" r="r" b="b"/>
            <a:pathLst>
              <a:path w="21484" h="21548" fill="norm" stroke="1"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chemeClr val="accent5"/>
          </a:solidFill>
          <a:ln w="12700">
            <a:miter lim="400000"/>
          </a:ln>
        </p:spPr>
        <p:txBody>
          <a:bodyPr lIns="71437" tIns="71437" rIns="71437" bIns="71437" anchor="ctr"/>
          <a:lstStyle/>
          <a:p>
            <a:pPr>
              <a:defRPr b="0" sz="3000">
                <a:latin typeface="+mn-lt"/>
                <a:ea typeface="+mn-ea"/>
                <a:cs typeface="+mn-cs"/>
                <a:sym typeface="Helvetica Neue Medium"/>
              </a:defRPr>
            </a:pPr>
          </a:p>
        </p:txBody>
      </p:sp>
      <p:sp>
        <p:nvSpPr>
          <p:cNvPr id="1179" name="Dingbat Check"/>
          <p:cNvSpPr/>
          <p:nvPr/>
        </p:nvSpPr>
        <p:spPr>
          <a:xfrm>
            <a:off x="20291789" y="10499998"/>
            <a:ext cx="893930" cy="849469"/>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71437" tIns="71437" rIns="71437" bIns="71437" anchor="ctr"/>
          <a:lstStyle/>
          <a:p>
            <a:pPr>
              <a:defRPr b="0" sz="3000">
                <a:latin typeface="+mn-lt"/>
                <a:ea typeface="+mn-ea"/>
                <a:cs typeface="+mn-cs"/>
                <a:sym typeface="Helvetica Neue Medium"/>
              </a:defRPr>
            </a:pPr>
          </a:p>
        </p:txBody>
      </p:sp>
      <p:sp>
        <p:nvSpPr>
          <p:cNvPr id="1180" name="129.21.0.0/16, AS 4385"/>
          <p:cNvSpPr txBox="1"/>
          <p:nvPr/>
        </p:nvSpPr>
        <p:spPr>
          <a:xfrm>
            <a:off x="3326411" y="5021243"/>
            <a:ext cx="4432936" cy="614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0"/>
            </a:pPr>
            <a:r>
              <a:t>129.21.0.0/</a:t>
            </a:r>
            <a:r>
              <a:rPr>
                <a:solidFill>
                  <a:schemeClr val="accent3">
                    <a:hueOff val="-365725"/>
                    <a:satOff val="-32500"/>
                    <a:lumOff val="18235"/>
                  </a:schemeClr>
                </a:solidFill>
              </a:rPr>
              <a:t>16</a:t>
            </a:r>
            <a:r>
              <a:t>, AS 4385</a:t>
            </a:r>
          </a:p>
        </p:txBody>
      </p:sp>
      <p:sp>
        <p:nvSpPr>
          <p:cNvPr id="1181" name="Dingbat Check"/>
          <p:cNvSpPr/>
          <p:nvPr/>
        </p:nvSpPr>
        <p:spPr>
          <a:xfrm>
            <a:off x="2672454" y="3641816"/>
            <a:ext cx="485192" cy="461059"/>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71437" tIns="71437" rIns="71437" bIns="71437" anchor="ctr"/>
          <a:lstStyle/>
          <a:p>
            <a:pPr>
              <a:defRPr b="0" sz="3000">
                <a:latin typeface="+mn-lt"/>
                <a:ea typeface="+mn-ea"/>
                <a:cs typeface="+mn-cs"/>
                <a:sym typeface="Helvetica Neue Medium"/>
              </a:defRPr>
            </a:pPr>
          </a:p>
        </p:txBody>
      </p:sp>
      <p:sp>
        <p:nvSpPr>
          <p:cNvPr id="1182" name="Dingbat X"/>
          <p:cNvSpPr/>
          <p:nvPr/>
        </p:nvSpPr>
        <p:spPr>
          <a:xfrm>
            <a:off x="2672454" y="4271715"/>
            <a:ext cx="485192" cy="573335"/>
          </a:xfrm>
          <a:custGeom>
            <a:avLst/>
            <a:gdLst/>
            <a:ahLst/>
            <a:cxnLst>
              <a:cxn ang="0">
                <a:pos x="wd2" y="hd2"/>
              </a:cxn>
              <a:cxn ang="5400000">
                <a:pos x="wd2" y="hd2"/>
              </a:cxn>
              <a:cxn ang="10800000">
                <a:pos x="wd2" y="hd2"/>
              </a:cxn>
              <a:cxn ang="16200000">
                <a:pos x="wd2" y="hd2"/>
              </a:cxn>
            </a:cxnLst>
            <a:rect l="0" t="0" r="r" b="b"/>
            <a:pathLst>
              <a:path w="21484" h="21548" fill="norm" stroke="1"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chemeClr val="accent5"/>
          </a:solidFill>
          <a:ln w="12700">
            <a:miter lim="400000"/>
          </a:ln>
        </p:spPr>
        <p:txBody>
          <a:bodyPr lIns="71437" tIns="71437" rIns="71437" bIns="71437" anchor="ctr"/>
          <a:lstStyle/>
          <a:p>
            <a:pPr>
              <a:defRPr b="0" sz="3000">
                <a:latin typeface="+mn-lt"/>
                <a:ea typeface="+mn-ea"/>
                <a:cs typeface="+mn-cs"/>
                <a:sym typeface="Helvetica Neue Medium"/>
              </a:defRPr>
            </a:pPr>
          </a:p>
        </p:txBody>
      </p:sp>
      <p:sp>
        <p:nvSpPr>
          <p:cNvPr id="1183" name="?"/>
          <p:cNvSpPr txBox="1"/>
          <p:nvPr/>
        </p:nvSpPr>
        <p:spPr>
          <a:xfrm>
            <a:off x="2678385" y="2799768"/>
            <a:ext cx="473330" cy="82479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solidFill>
                  <a:schemeClr val="accent4">
                    <a:hueOff val="468000"/>
                    <a:satOff val="-4761"/>
                    <a:lumOff val="10196"/>
                  </a:schemeClr>
                </a:solidFill>
              </a:defRPr>
            </a:lvl1pPr>
          </a:lstStyle>
          <a:p>
            <a:pPr/>
            <a:r>
              <a:t>?</a:t>
            </a:r>
          </a:p>
        </p:txBody>
      </p:sp>
      <p:sp>
        <p:nvSpPr>
          <p:cNvPr id="118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1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1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1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11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76" grpId="4"/>
      <p:bldP build="whole" bldLvl="1" animBg="1" rev="0" advAuto="0" spid="1173" grpId="1"/>
      <p:bldP build="whole" bldLvl="1" animBg="1" rev="0" advAuto="0" spid="1174" grpId="2"/>
      <p:bldP build="whole" bldLvl="1" animBg="1" rev="0" advAuto="0" spid="1172" grpId="3"/>
    </p:bldLst>
  </p:timing>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8" name="% of VRP-covered announcements:…"/>
          <p:cNvSpPr txBox="1"/>
          <p:nvPr>
            <p:ph type="title"/>
          </p:nvPr>
        </p:nvSpPr>
        <p:spPr>
          <a:prstGeom prst="rect">
            <a:avLst/>
          </a:prstGeom>
        </p:spPr>
        <p:txBody>
          <a:bodyPr/>
          <a:lstStyle/>
          <a:p>
            <a:pPr defTabSz="553084">
              <a:defRPr sz="7504"/>
            </a:pPr>
            <a:r>
              <a:t>% of VRP-covered announcements:</a:t>
            </a:r>
          </a:p>
          <a:p>
            <a:pPr defTabSz="553084">
              <a:defRPr sz="7504"/>
            </a:pPr>
            <a:r>
              <a:t>IPv4 vs. IPv6</a:t>
            </a:r>
          </a:p>
        </p:txBody>
      </p:sp>
      <p:sp>
        <p:nvSpPr>
          <p:cNvPr id="118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190" name="Image" descr="Image"/>
          <p:cNvPicPr>
            <a:picLocks noChangeAspect="1"/>
          </p:cNvPicPr>
          <p:nvPr/>
        </p:nvPicPr>
        <p:blipFill>
          <a:blip r:embed="rId2">
            <a:extLst/>
          </a:blip>
          <a:stretch>
            <a:fillRect/>
          </a:stretch>
        </p:blipFill>
        <p:spPr>
          <a:xfrm>
            <a:off x="908951" y="4937308"/>
            <a:ext cx="22566098" cy="5720984"/>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Resource PKI…"/>
          <p:cNvSpPr txBox="1"/>
          <p:nvPr>
            <p:ph type="title"/>
          </p:nvPr>
        </p:nvSpPr>
        <p:spPr>
          <a:prstGeom prst="rect">
            <a:avLst/>
          </a:prstGeom>
        </p:spPr>
        <p:txBody>
          <a:bodyPr/>
          <a:lstStyle/>
          <a:p>
            <a:pPr defTabSz="550425">
              <a:defRPr sz="7504">
                <a:solidFill>
                  <a:srgbClr val="FFE44F"/>
                </a:solidFill>
              </a:defRPr>
            </a:pPr>
            <a:r>
              <a:t>Resource PKI </a:t>
            </a:r>
          </a:p>
          <a:p>
            <a:pPr defTabSz="550425">
              <a:defRPr sz="7504">
                <a:solidFill>
                  <a:srgbClr val="FFE44F"/>
                </a:solidFill>
              </a:defRPr>
            </a:pPr>
            <a:r>
              <a:t>(Public Key Infrastructure)</a:t>
            </a:r>
          </a:p>
        </p:txBody>
      </p:sp>
      <p:sp>
        <p:nvSpPr>
          <p:cNvPr id="196" name="Public Key Infrastructure framework designed to secure Internet’s routing structure; specifically BGP (developed starting in 2008)"/>
          <p:cNvSpPr txBox="1"/>
          <p:nvPr>
            <p:ph type="body" sz="half" idx="1"/>
          </p:nvPr>
        </p:nvSpPr>
        <p:spPr>
          <a:xfrm>
            <a:off x="1600200" y="2852796"/>
            <a:ext cx="20837391" cy="4135642"/>
          </a:xfrm>
          <a:prstGeom prst="rect">
            <a:avLst/>
          </a:prstGeom>
        </p:spPr>
        <p:txBody>
          <a:bodyPr/>
          <a:lstStyle/>
          <a:p>
            <a:pPr/>
            <a:r>
              <a:t>Public Key Infrastructure framework designed to secure Internet’s routing structure; specifically BGP (developed starting in 2008)</a:t>
            </a:r>
          </a:p>
        </p:txBody>
      </p:sp>
      <p:grpSp>
        <p:nvGrpSpPr>
          <p:cNvPr id="204" name="Group"/>
          <p:cNvGrpSpPr/>
          <p:nvPr/>
        </p:nvGrpSpPr>
        <p:grpSpPr>
          <a:xfrm>
            <a:off x="9098905" y="9057354"/>
            <a:ext cx="6361470" cy="1616500"/>
            <a:chOff x="0" y="0"/>
            <a:chExt cx="6361468" cy="1616498"/>
          </a:xfrm>
        </p:grpSpPr>
        <p:sp>
          <p:nvSpPr>
            <p:cNvPr id="197" name="129.21.0.0/16"/>
            <p:cNvSpPr txBox="1"/>
            <p:nvPr/>
          </p:nvSpPr>
          <p:spPr>
            <a:xfrm>
              <a:off x="0" y="0"/>
              <a:ext cx="2678913" cy="6263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solidFill>
                    <a:schemeClr val="accent4">
                      <a:hueOff val="468000"/>
                      <a:satOff val="-4761"/>
                      <a:lumOff val="10196"/>
                    </a:schemeClr>
                  </a:solidFill>
                </a:defRPr>
              </a:lvl1pPr>
            </a:lstStyle>
            <a:p>
              <a:pPr/>
              <a:r>
                <a:t>129.21.0.0/16</a:t>
              </a:r>
            </a:p>
          </p:txBody>
        </p:sp>
        <p:sp>
          <p:nvSpPr>
            <p:cNvPr id="198" name="Line"/>
            <p:cNvSpPr/>
            <p:nvPr/>
          </p:nvSpPr>
          <p:spPr>
            <a:xfrm>
              <a:off x="140864" y="684424"/>
              <a:ext cx="2397184" cy="1"/>
            </a:xfrm>
            <a:prstGeom prst="line">
              <a:avLst/>
            </a:prstGeom>
            <a:noFill/>
            <a:ln w="76200" cap="flat">
              <a:solidFill>
                <a:srgbClr val="FFFFFF"/>
              </a:solidFill>
              <a:prstDash val="sysDot"/>
              <a:miter lim="400000"/>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199" name="Prefix"/>
            <p:cNvSpPr txBox="1"/>
            <p:nvPr/>
          </p:nvSpPr>
          <p:spPr>
            <a:xfrm>
              <a:off x="700836" y="990111"/>
              <a:ext cx="1277240" cy="6263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r>
                <a:t>Prefix</a:t>
              </a:r>
            </a:p>
          </p:txBody>
        </p:sp>
        <p:grpSp>
          <p:nvGrpSpPr>
            <p:cNvPr id="203" name="Group"/>
            <p:cNvGrpSpPr/>
            <p:nvPr/>
          </p:nvGrpSpPr>
          <p:grpSpPr>
            <a:xfrm>
              <a:off x="3268434" y="0"/>
              <a:ext cx="3093035" cy="1616499"/>
              <a:chOff x="0" y="0"/>
              <a:chExt cx="3093034" cy="1616498"/>
            </a:xfrm>
          </p:grpSpPr>
          <p:sp>
            <p:nvSpPr>
              <p:cNvPr id="200" name="1299 3356 4385"/>
              <p:cNvSpPr txBox="1"/>
              <p:nvPr/>
            </p:nvSpPr>
            <p:spPr>
              <a:xfrm>
                <a:off x="-1" y="0"/>
                <a:ext cx="3093036" cy="6263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solidFill>
                      <a:schemeClr val="accent4">
                        <a:hueOff val="468000"/>
                        <a:satOff val="-4761"/>
                        <a:lumOff val="10196"/>
                      </a:schemeClr>
                    </a:solidFill>
                  </a:defRPr>
                </a:lvl1pPr>
              </a:lstStyle>
              <a:p>
                <a:pPr/>
                <a:r>
                  <a:t>1299 3356 4385</a:t>
                </a:r>
              </a:p>
            </p:txBody>
          </p:sp>
          <p:sp>
            <p:nvSpPr>
              <p:cNvPr id="201" name="Line"/>
              <p:cNvSpPr/>
              <p:nvPr/>
            </p:nvSpPr>
            <p:spPr>
              <a:xfrm>
                <a:off x="138282" y="684424"/>
                <a:ext cx="2816471" cy="1"/>
              </a:xfrm>
              <a:prstGeom prst="line">
                <a:avLst/>
              </a:prstGeom>
              <a:noFill/>
              <a:ln w="76200" cap="flat">
                <a:solidFill>
                  <a:srgbClr val="FFFFFF"/>
                </a:solidFill>
                <a:prstDash val="sysDot"/>
                <a:miter lim="400000"/>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202" name="AS-PATH"/>
              <p:cNvSpPr txBox="1"/>
              <p:nvPr/>
            </p:nvSpPr>
            <p:spPr>
              <a:xfrm>
                <a:off x="599236" y="990111"/>
                <a:ext cx="1894562" cy="6263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r>
                  <a:t>AS-PATH</a:t>
                </a:r>
              </a:p>
            </p:txBody>
          </p:sp>
        </p:grpSp>
      </p:grpSp>
      <p:grpSp>
        <p:nvGrpSpPr>
          <p:cNvPr id="215" name="Group"/>
          <p:cNvGrpSpPr/>
          <p:nvPr/>
        </p:nvGrpSpPr>
        <p:grpSpPr>
          <a:xfrm>
            <a:off x="488424" y="6524338"/>
            <a:ext cx="6304001" cy="5276740"/>
            <a:chOff x="0" y="0"/>
            <a:chExt cx="6304000" cy="5276738"/>
          </a:xfrm>
        </p:grpSpPr>
        <p:sp>
          <p:nvSpPr>
            <p:cNvPr id="205" name="129.21.0.0/16  AS4385"/>
            <p:cNvSpPr txBox="1"/>
            <p:nvPr/>
          </p:nvSpPr>
          <p:spPr>
            <a:xfrm>
              <a:off x="1807017" y="3971738"/>
              <a:ext cx="3039822" cy="4776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2200"/>
              </a:lvl1pPr>
            </a:lstStyle>
            <a:p>
              <a:pPr/>
              <a:r>
                <a:t>129.21.0.0/16  AS4385</a:t>
              </a:r>
            </a:p>
          </p:txBody>
        </p:sp>
        <p:grpSp>
          <p:nvGrpSpPr>
            <p:cNvPr id="214" name="Group"/>
            <p:cNvGrpSpPr/>
            <p:nvPr/>
          </p:nvGrpSpPr>
          <p:grpSpPr>
            <a:xfrm>
              <a:off x="0" y="-1"/>
              <a:ext cx="6304001" cy="5276740"/>
              <a:chOff x="0" y="0"/>
              <a:chExt cx="6304000" cy="5276738"/>
            </a:xfrm>
          </p:grpSpPr>
          <p:sp>
            <p:nvSpPr>
              <p:cNvPr id="206" name="Rectangle"/>
              <p:cNvSpPr/>
              <p:nvPr/>
            </p:nvSpPr>
            <p:spPr>
              <a:xfrm>
                <a:off x="1409787" y="1141097"/>
                <a:ext cx="3629345" cy="4135642"/>
              </a:xfrm>
              <a:prstGeom prst="rect">
                <a:avLst/>
              </a:prstGeom>
              <a:noFill/>
              <a:ln w="25400" cap="flat">
                <a:solidFill>
                  <a:schemeClr val="accent3">
                    <a:hueOff val="-365725"/>
                    <a:satOff val="-32500"/>
                    <a:lumOff val="18235"/>
                  </a:schemeClr>
                </a:solidFill>
                <a:prstDash val="sysDot"/>
                <a:miter lim="400000"/>
              </a:ln>
              <a:effectLst/>
            </p:spPr>
            <p:txBody>
              <a:bodyPr wrap="square" lIns="71437" tIns="71437" rIns="71437" bIns="71437" numCol="1" anchor="ctr">
                <a:noAutofit/>
              </a:bodyPr>
              <a:lstStyle/>
              <a:p>
                <a:pPr>
                  <a:defRPr b="0" sz="3000">
                    <a:solidFill>
                      <a:schemeClr val="accent3">
                        <a:hueOff val="-365725"/>
                        <a:satOff val="-32500"/>
                        <a:lumOff val="18235"/>
                      </a:schemeClr>
                    </a:solidFill>
                    <a:latin typeface="+mn-lt"/>
                    <a:ea typeface="+mn-ea"/>
                    <a:cs typeface="+mn-cs"/>
                    <a:sym typeface="Helvetica Neue Medium"/>
                  </a:defRPr>
                </a:pPr>
              </a:p>
            </p:txBody>
          </p:sp>
          <p:sp>
            <p:nvSpPr>
              <p:cNvPr id="207" name="(Cryptographically verifiable)…"/>
              <p:cNvSpPr txBox="1"/>
              <p:nvPr/>
            </p:nvSpPr>
            <p:spPr>
              <a:xfrm>
                <a:off x="-1" y="0"/>
                <a:ext cx="6304002" cy="11216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a:solidFill>
                      <a:schemeClr val="accent3">
                        <a:hueOff val="-365725"/>
                        <a:satOff val="-32500"/>
                        <a:lumOff val="18235"/>
                      </a:schemeClr>
                    </a:solidFill>
                  </a:defRPr>
                </a:pPr>
                <a:r>
                  <a:t>(Cryptographically verifiable)</a:t>
                </a:r>
              </a:p>
              <a:p>
                <a:pPr>
                  <a:defRPr>
                    <a:solidFill>
                      <a:schemeClr val="accent3">
                        <a:hueOff val="-365725"/>
                        <a:satOff val="-32500"/>
                        <a:lumOff val="18235"/>
                      </a:schemeClr>
                    </a:solidFill>
                  </a:defRPr>
                </a:pPr>
                <a:r>
                  <a:t>Prefix-to-AS Mapping Database</a:t>
                </a:r>
              </a:p>
            </p:txBody>
          </p:sp>
          <p:sp>
            <p:nvSpPr>
              <p:cNvPr id="208" name="129.21.128.0/17  AS4385"/>
              <p:cNvSpPr txBox="1"/>
              <p:nvPr/>
            </p:nvSpPr>
            <p:spPr>
              <a:xfrm>
                <a:off x="1476743" y="1773345"/>
                <a:ext cx="3350515" cy="4776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2200"/>
                </a:lvl1pPr>
              </a:lstStyle>
              <a:p>
                <a:pPr/>
                <a:r>
                  <a:t>129.21.128.0/17  AS4385</a:t>
                </a:r>
              </a:p>
            </p:txBody>
          </p:sp>
          <p:sp>
            <p:nvSpPr>
              <p:cNvPr id="209" name="…"/>
              <p:cNvSpPr txBox="1"/>
              <p:nvPr/>
            </p:nvSpPr>
            <p:spPr>
              <a:xfrm>
                <a:off x="2934512" y="2308151"/>
                <a:ext cx="434976" cy="4776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2200"/>
                </a:lvl1pPr>
              </a:lstStyle>
              <a:p>
                <a:pPr/>
                <a:r>
                  <a:t>…</a:t>
                </a:r>
              </a:p>
            </p:txBody>
          </p:sp>
          <p:sp>
            <p:nvSpPr>
              <p:cNvPr id="210" name="…"/>
              <p:cNvSpPr txBox="1"/>
              <p:nvPr/>
            </p:nvSpPr>
            <p:spPr>
              <a:xfrm>
                <a:off x="2934512" y="2816542"/>
                <a:ext cx="434976" cy="4776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2200"/>
                </a:lvl1pPr>
              </a:lstStyle>
              <a:p>
                <a:pPr/>
                <a:r>
                  <a:t>…</a:t>
                </a:r>
              </a:p>
            </p:txBody>
          </p:sp>
          <p:sp>
            <p:nvSpPr>
              <p:cNvPr id="211" name="…"/>
              <p:cNvSpPr txBox="1"/>
              <p:nvPr/>
            </p:nvSpPr>
            <p:spPr>
              <a:xfrm>
                <a:off x="2934512" y="3377764"/>
                <a:ext cx="434976" cy="4776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2200"/>
                </a:lvl1pPr>
              </a:lstStyle>
              <a:p>
                <a:pPr/>
                <a:r>
                  <a:t>…</a:t>
                </a:r>
              </a:p>
            </p:txBody>
          </p:sp>
          <p:sp>
            <p:nvSpPr>
              <p:cNvPr id="212" name="185.34.56.0/22  AS3356"/>
              <p:cNvSpPr txBox="1"/>
              <p:nvPr/>
            </p:nvSpPr>
            <p:spPr>
              <a:xfrm>
                <a:off x="1626875" y="1262648"/>
                <a:ext cx="3195169" cy="4776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sz="2200"/>
                </a:pPr>
                <a:r>
                  <a:t>185.34.56.0/22</a:t>
                </a:r>
                <a:r>
                  <a:rPr>
                    <a:solidFill>
                      <a:srgbClr val="000000"/>
                    </a:solidFill>
                  </a:rPr>
                  <a:t> </a:t>
                </a:r>
                <a:r>
                  <a:t> AS3356</a:t>
                </a:r>
              </a:p>
            </p:txBody>
          </p:sp>
          <p:sp>
            <p:nvSpPr>
              <p:cNvPr id="213" name="193.56.235.0/24  AS3549"/>
              <p:cNvSpPr txBox="1"/>
              <p:nvPr/>
            </p:nvSpPr>
            <p:spPr>
              <a:xfrm>
                <a:off x="1476743" y="4447377"/>
                <a:ext cx="3350515" cy="4776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2200"/>
                </a:lvl1pPr>
              </a:lstStyle>
              <a:p>
                <a:pPr/>
                <a:r>
                  <a:t>193.56.235.0/24  AS3549</a:t>
                </a:r>
              </a:p>
            </p:txBody>
          </p:sp>
        </p:grpSp>
      </p:grpSp>
      <p:grpSp>
        <p:nvGrpSpPr>
          <p:cNvPr id="218" name="Group"/>
          <p:cNvGrpSpPr/>
          <p:nvPr/>
        </p:nvGrpSpPr>
        <p:grpSpPr>
          <a:xfrm>
            <a:off x="6240301" y="7931705"/>
            <a:ext cx="2352782" cy="2324600"/>
            <a:chOff x="0" y="0"/>
            <a:chExt cx="2352781" cy="2324599"/>
          </a:xfrm>
        </p:grpSpPr>
        <p:pic>
          <p:nvPicPr>
            <p:cNvPr id="216" name="Image" descr="Image"/>
            <p:cNvPicPr>
              <a:picLocks noChangeAspect="1"/>
            </p:cNvPicPr>
            <p:nvPr/>
          </p:nvPicPr>
          <p:blipFill>
            <a:blip r:embed="rId3">
              <a:extLst/>
            </a:blip>
            <a:stretch>
              <a:fillRect/>
            </a:stretch>
          </p:blipFill>
          <p:spPr>
            <a:xfrm>
              <a:off x="0" y="0"/>
              <a:ext cx="2352782" cy="1547284"/>
            </a:xfrm>
            <a:prstGeom prst="rect">
              <a:avLst/>
            </a:prstGeom>
            <a:ln w="12700" cap="flat">
              <a:noFill/>
              <a:miter lim="400000"/>
            </a:ln>
            <a:effectLst/>
          </p:spPr>
        </p:pic>
        <p:sp>
          <p:nvSpPr>
            <p:cNvPr id="217" name="Router"/>
            <p:cNvSpPr txBox="1"/>
            <p:nvPr/>
          </p:nvSpPr>
          <p:spPr>
            <a:xfrm>
              <a:off x="413352" y="1698213"/>
              <a:ext cx="1472719" cy="6263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r>
                <a:t>Router</a:t>
              </a:r>
            </a:p>
          </p:txBody>
        </p:sp>
      </p:grpSp>
      <p:grpSp>
        <p:nvGrpSpPr>
          <p:cNvPr id="224" name="Group"/>
          <p:cNvGrpSpPr/>
          <p:nvPr/>
        </p:nvGrpSpPr>
        <p:grpSpPr>
          <a:xfrm>
            <a:off x="9145269" y="7778401"/>
            <a:ext cx="6061681" cy="819566"/>
            <a:chOff x="0" y="0"/>
            <a:chExt cx="6061680" cy="819564"/>
          </a:xfrm>
        </p:grpSpPr>
        <p:sp>
          <p:nvSpPr>
            <p:cNvPr id="219" name="BGP announcement"/>
            <p:cNvSpPr txBox="1"/>
            <p:nvPr/>
          </p:nvSpPr>
          <p:spPr>
            <a:xfrm>
              <a:off x="1210780" y="0"/>
              <a:ext cx="4031819" cy="6263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solidFill>
                    <a:schemeClr val="accent4">
                      <a:hueOff val="468000"/>
                      <a:satOff val="-4761"/>
                      <a:lumOff val="10196"/>
                    </a:schemeClr>
                  </a:solidFill>
                </a:defRPr>
              </a:lvl1pPr>
            </a:lstStyle>
            <a:p>
              <a:pPr/>
              <a:r>
                <a:t>BGP announcement</a:t>
              </a:r>
            </a:p>
          </p:txBody>
        </p:sp>
        <p:grpSp>
          <p:nvGrpSpPr>
            <p:cNvPr id="223" name="Group"/>
            <p:cNvGrpSpPr/>
            <p:nvPr/>
          </p:nvGrpSpPr>
          <p:grpSpPr>
            <a:xfrm>
              <a:off x="0" y="819564"/>
              <a:ext cx="6061681" cy="1"/>
              <a:chOff x="0" y="0"/>
              <a:chExt cx="6061680" cy="0"/>
            </a:xfrm>
          </p:grpSpPr>
          <p:sp>
            <p:nvSpPr>
              <p:cNvPr id="220" name="Line"/>
              <p:cNvSpPr/>
              <p:nvPr/>
            </p:nvSpPr>
            <p:spPr>
              <a:xfrm flipH="1" flipV="1">
                <a:off x="-1" y="0"/>
                <a:ext cx="2293647" cy="1"/>
              </a:xfrm>
              <a:prstGeom prst="line">
                <a:avLst/>
              </a:prstGeom>
              <a:noFill/>
              <a:ln w="38100" cap="flat">
                <a:solidFill>
                  <a:srgbClr val="FFFFFF"/>
                </a:solidFill>
                <a:prstDash val="solid"/>
                <a:miter lim="400000"/>
                <a:tailEnd type="triangle" w="med" len="med"/>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221" name="Line"/>
              <p:cNvSpPr/>
              <p:nvPr/>
            </p:nvSpPr>
            <p:spPr>
              <a:xfrm flipH="1" flipV="1">
                <a:off x="3475496" y="0"/>
                <a:ext cx="2586185" cy="1"/>
              </a:xfrm>
              <a:prstGeom prst="line">
                <a:avLst/>
              </a:prstGeom>
              <a:noFill/>
              <a:ln w="38100" cap="flat">
                <a:solidFill>
                  <a:srgbClr val="FFFFFF"/>
                </a:solidFill>
                <a:prstDash val="solid"/>
                <a:miter lim="400000"/>
                <a:tailEnd type="triangle" w="med" len="med"/>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222" name="Line"/>
              <p:cNvSpPr/>
              <p:nvPr/>
            </p:nvSpPr>
            <p:spPr>
              <a:xfrm flipH="1" flipV="1">
                <a:off x="2219229" y="0"/>
                <a:ext cx="1434923" cy="1"/>
              </a:xfrm>
              <a:prstGeom prst="line">
                <a:avLst/>
              </a:prstGeom>
              <a:noFill/>
              <a:ln w="25400" cap="flat">
                <a:solidFill>
                  <a:srgbClr val="FFFFFF"/>
                </a:solidFill>
                <a:prstDash val="sysDot"/>
                <a:miter lim="400000"/>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grpSp>
      </p:grpSp>
      <p:grpSp>
        <p:nvGrpSpPr>
          <p:cNvPr id="229" name="Group"/>
          <p:cNvGrpSpPr/>
          <p:nvPr/>
        </p:nvGrpSpPr>
        <p:grpSpPr>
          <a:xfrm>
            <a:off x="15916664" y="7928712"/>
            <a:ext cx="6177320" cy="2126261"/>
            <a:chOff x="0" y="0"/>
            <a:chExt cx="6177319" cy="2126260"/>
          </a:xfrm>
        </p:grpSpPr>
        <p:sp>
          <p:nvSpPr>
            <p:cNvPr id="225" name="Owner"/>
            <p:cNvSpPr txBox="1"/>
            <p:nvPr/>
          </p:nvSpPr>
          <p:spPr>
            <a:xfrm>
              <a:off x="834070" y="1499873"/>
              <a:ext cx="1434923" cy="6263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r>
                <a:t>Owner</a:t>
              </a:r>
            </a:p>
          </p:txBody>
        </p:sp>
        <p:pic>
          <p:nvPicPr>
            <p:cNvPr id="226" name="Image" descr="Image"/>
            <p:cNvPicPr>
              <a:picLocks noChangeAspect="1"/>
            </p:cNvPicPr>
            <p:nvPr/>
          </p:nvPicPr>
          <p:blipFill>
            <a:blip r:embed="rId4">
              <a:extLst/>
            </a:blip>
            <a:stretch>
              <a:fillRect/>
            </a:stretch>
          </p:blipFill>
          <p:spPr>
            <a:xfrm>
              <a:off x="0" y="15042"/>
              <a:ext cx="3039822" cy="1185531"/>
            </a:xfrm>
            <a:prstGeom prst="rect">
              <a:avLst/>
            </a:prstGeom>
            <a:ln w="12700" cap="flat">
              <a:noFill/>
              <a:miter lim="400000"/>
            </a:ln>
            <a:effectLst/>
          </p:spPr>
        </p:pic>
        <p:sp>
          <p:nvSpPr>
            <p:cNvPr id="227" name="129.21.0.0/16"/>
            <p:cNvSpPr txBox="1"/>
            <p:nvPr/>
          </p:nvSpPr>
          <p:spPr>
            <a:xfrm>
              <a:off x="3498406" y="589229"/>
              <a:ext cx="2678914" cy="6263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solidFill>
                    <a:schemeClr val="accent4">
                      <a:hueOff val="468000"/>
                      <a:satOff val="-4761"/>
                      <a:lumOff val="10196"/>
                    </a:schemeClr>
                  </a:solidFill>
                </a:defRPr>
              </a:lvl1pPr>
            </a:lstStyle>
            <a:p>
              <a:pPr/>
              <a:r>
                <a:t>129.21.0.0/16</a:t>
              </a:r>
            </a:p>
          </p:txBody>
        </p:sp>
        <p:sp>
          <p:nvSpPr>
            <p:cNvPr id="228" name="AS 4385"/>
            <p:cNvSpPr txBox="1"/>
            <p:nvPr/>
          </p:nvSpPr>
          <p:spPr>
            <a:xfrm>
              <a:off x="3483129" y="0"/>
              <a:ext cx="1827506" cy="6263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solidFill>
                    <a:schemeClr val="accent4">
                      <a:hueOff val="468000"/>
                      <a:satOff val="-4761"/>
                      <a:lumOff val="10196"/>
                    </a:schemeClr>
                  </a:solidFill>
                </a:defRPr>
              </a:lvl1pPr>
            </a:lstStyle>
            <a:p>
              <a:pPr/>
              <a:r>
                <a:t>AS 4385 </a:t>
              </a:r>
            </a:p>
          </p:txBody>
        </p:sp>
      </p:grpSp>
      <p:sp>
        <p:nvSpPr>
          <p:cNvPr id="230" name="Dingbat Check"/>
          <p:cNvSpPr/>
          <p:nvPr/>
        </p:nvSpPr>
        <p:spPr>
          <a:xfrm>
            <a:off x="8907384" y="8020898"/>
            <a:ext cx="893930" cy="849469"/>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71437" tIns="71437" rIns="71437" bIns="71437" anchor="ctr"/>
          <a:lstStyle/>
          <a:p>
            <a:pPr>
              <a:defRPr b="0" sz="3000">
                <a:latin typeface="+mn-lt"/>
                <a:ea typeface="+mn-ea"/>
                <a:cs typeface="+mn-cs"/>
                <a:sym typeface="Helvetica Neue Medium"/>
              </a:defRPr>
            </a:pPr>
          </a:p>
        </p:txBody>
      </p:sp>
      <p:sp>
        <p:nvSpPr>
          <p:cNvPr id="231" name="Rectangle"/>
          <p:cNvSpPr/>
          <p:nvPr/>
        </p:nvSpPr>
        <p:spPr>
          <a:xfrm>
            <a:off x="12430069" y="8972866"/>
            <a:ext cx="1966061" cy="649718"/>
          </a:xfrm>
          <a:prstGeom prst="rect">
            <a:avLst/>
          </a:prstGeom>
          <a:solidFill>
            <a:srgbClr val="000000">
              <a:alpha val="84461"/>
            </a:srgbClr>
          </a:solidFill>
          <a:ln w="12700">
            <a:miter lim="400000"/>
          </a:ln>
        </p:spPr>
        <p:txBody>
          <a:bodyPr lIns="71437" tIns="71437" rIns="71437" bIns="71437" anchor="ctr"/>
          <a:lstStyle/>
          <a:p>
            <a:pPr>
              <a:defRPr b="0" sz="3000">
                <a:latin typeface="+mn-lt"/>
                <a:ea typeface="+mn-ea"/>
                <a:cs typeface="+mn-cs"/>
                <a:sym typeface="Helvetica Neue Medium"/>
              </a:defRPr>
            </a:pPr>
          </a:p>
        </p:txBody>
      </p:sp>
      <p:grpSp>
        <p:nvGrpSpPr>
          <p:cNvPr id="234" name="Group"/>
          <p:cNvGrpSpPr/>
          <p:nvPr/>
        </p:nvGrpSpPr>
        <p:grpSpPr>
          <a:xfrm>
            <a:off x="1961418" y="7793683"/>
            <a:ext cx="3358014" cy="3682567"/>
            <a:chOff x="0" y="0"/>
            <a:chExt cx="3358013" cy="3682566"/>
          </a:xfrm>
        </p:grpSpPr>
        <p:sp>
          <p:nvSpPr>
            <p:cNvPr id="232" name="Rectangle"/>
            <p:cNvSpPr/>
            <p:nvPr/>
          </p:nvSpPr>
          <p:spPr>
            <a:xfrm>
              <a:off x="0" y="0"/>
              <a:ext cx="3337022" cy="2722274"/>
            </a:xfrm>
            <a:prstGeom prst="rect">
              <a:avLst/>
            </a:prstGeom>
            <a:solidFill>
              <a:srgbClr val="000000">
                <a:alpha val="84461"/>
              </a:srgbClr>
            </a:solidFill>
            <a:ln w="12700" cap="flat">
              <a:noFill/>
              <a:miter lim="400000"/>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233" name="Rectangle"/>
            <p:cNvSpPr/>
            <p:nvPr/>
          </p:nvSpPr>
          <p:spPr>
            <a:xfrm>
              <a:off x="71118" y="3178088"/>
              <a:ext cx="3286896" cy="504479"/>
            </a:xfrm>
            <a:prstGeom prst="rect">
              <a:avLst/>
            </a:prstGeom>
            <a:solidFill>
              <a:srgbClr val="000000">
                <a:alpha val="84461"/>
              </a:srgbClr>
            </a:solidFill>
            <a:ln w="12700" cap="flat">
              <a:noFill/>
              <a:miter lim="400000"/>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grpSp>
      <p:sp>
        <p:nvSpPr>
          <p:cNvPr id="235" name="Slide Number"/>
          <p:cNvSpPr txBox="1"/>
          <p:nvPr>
            <p:ph type="sldNum" sz="quarter" idx="2"/>
          </p:nvPr>
        </p:nvSpPr>
        <p:spPr>
          <a:xfrm>
            <a:off x="12044288" y="12954000"/>
            <a:ext cx="295424"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29"/>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2" presetID="22" grpId="3" fill="hold">
                                  <p:stCondLst>
                                    <p:cond delay="200"/>
                                  </p:stCondLst>
                                  <p:iterate type="el" backwards="0">
                                    <p:tmAbs val="0"/>
                                  </p:iterate>
                                  <p:childTnLst>
                                    <p:set>
                                      <p:cBhvr>
                                        <p:cTn id="13" fill="hold"/>
                                        <p:tgtEl>
                                          <p:spTgt spid="224"/>
                                        </p:tgtEl>
                                        <p:attrNameLst>
                                          <p:attrName>style.visibility</p:attrName>
                                        </p:attrNameLst>
                                      </p:cBhvr>
                                      <p:to>
                                        <p:strVal val="visible"/>
                                      </p:to>
                                    </p:set>
                                    <p:animEffect filter="wipe(right)" transition="in">
                                      <p:cBhvr>
                                        <p:cTn id="14" dur="400"/>
                                        <p:tgtEl>
                                          <p:spTgt spid="224"/>
                                        </p:tgtEl>
                                      </p:cBhvr>
                                    </p:animEffect>
                                  </p:childTnLst>
                                </p:cTn>
                              </p:par>
                            </p:childTnLst>
                          </p:cTn>
                        </p:par>
                        <p:par>
                          <p:cTn id="15" fill="hold">
                            <p:stCondLst>
                              <p:cond delay="600"/>
                            </p:stCondLst>
                            <p:childTnLst>
                              <p:par>
                                <p:cTn id="16" presetClass="entr" nodeType="afterEffect" presetSubtype="0" presetID="1" grpId="4" fill="hold">
                                  <p:stCondLst>
                                    <p:cond delay="200"/>
                                  </p:stCondLst>
                                  <p:iterate type="el" backwards="0">
                                    <p:tmAbs val="0"/>
                                  </p:iterate>
                                  <p:childTnLst>
                                    <p:set>
                                      <p:cBhvr>
                                        <p:cTn id="17" fill="hold"/>
                                        <p:tgtEl>
                                          <p:spTgt spid="20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0" presetID="1" grpId="5" fill="hold">
                                  <p:stCondLst>
                                    <p:cond delay="0"/>
                                  </p:stCondLst>
                                  <p:iterate type="el" backwards="0">
                                    <p:tmAbs val="0"/>
                                  </p:iterate>
                                  <p:childTnLst>
                                    <p:set>
                                      <p:cBhvr>
                                        <p:cTn id="21" fill="hold"/>
                                        <p:tgtEl>
                                          <p:spTgt spid="23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0" presetID="1" grpId="6" fill="hold">
                                  <p:stCondLst>
                                    <p:cond delay="0"/>
                                  </p:stCondLst>
                                  <p:iterate type="el" backwards="0">
                                    <p:tmAbs val="0"/>
                                  </p:iterate>
                                  <p:childTnLst>
                                    <p:set>
                                      <p:cBhvr>
                                        <p:cTn id="25" fill="hold"/>
                                        <p:tgtEl>
                                          <p:spTgt spid="23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0" presetID="1" grpId="7" fill="hold">
                                  <p:stCondLst>
                                    <p:cond delay="0"/>
                                  </p:stCondLst>
                                  <p:iterate type="el" backwards="0">
                                    <p:tmAbs val="0"/>
                                  </p:iterate>
                                  <p:childTnLst>
                                    <p:set>
                                      <p:cBhvr>
                                        <p:cTn id="29" fill="hold"/>
                                        <p:tgtEl>
                                          <p:spTgt spid="2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4" grpId="3"/>
      <p:bldP build="whole" bldLvl="1" animBg="1" rev="0" advAuto="0" spid="229" grpId="2"/>
      <p:bldP build="whole" bldLvl="1" animBg="1" rev="0" advAuto="0" spid="204" grpId="4"/>
      <p:bldP build="whole" bldLvl="1" animBg="1" rev="0" advAuto="0" spid="215" grpId="1"/>
      <p:bldP build="whole" bldLvl="1" animBg="1" rev="0" advAuto="0" spid="234" grpId="6"/>
      <p:bldP build="whole" bldLvl="1" animBg="1" rev="0" advAuto="0" spid="231" grpId="5"/>
      <p:bldP build="whole" bldLvl="1" animBg="1" rev="0" advAuto="0" spid="230" grpId="7"/>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RPKI: How it works?"/>
          <p:cNvSpPr txBox="1"/>
          <p:nvPr>
            <p:ph type="title"/>
          </p:nvPr>
        </p:nvSpPr>
        <p:spPr>
          <a:prstGeom prst="rect">
            <a:avLst/>
          </a:prstGeom>
        </p:spPr>
        <p:txBody>
          <a:bodyPr/>
          <a:lstStyle>
            <a:lvl1pPr defTabSz="821531">
              <a:defRPr>
                <a:solidFill>
                  <a:srgbClr val="FFE44F"/>
                </a:solidFill>
              </a:defRPr>
            </a:lvl1pPr>
          </a:lstStyle>
          <a:p>
            <a:pPr/>
            <a:r>
              <a:t>RPKI: How it works?</a:t>
            </a:r>
          </a:p>
        </p:txBody>
      </p:sp>
      <p:pic>
        <p:nvPicPr>
          <p:cNvPr id="240" name="Image" descr="Image"/>
          <p:cNvPicPr>
            <a:picLocks noChangeAspect="1"/>
          </p:cNvPicPr>
          <p:nvPr/>
        </p:nvPicPr>
        <p:blipFill>
          <a:blip r:embed="rId3">
            <a:extLst/>
          </a:blip>
          <a:stretch>
            <a:fillRect/>
          </a:stretch>
        </p:blipFill>
        <p:spPr>
          <a:xfrm>
            <a:off x="6240301" y="7931705"/>
            <a:ext cx="2352782" cy="1547284"/>
          </a:xfrm>
          <a:prstGeom prst="rect">
            <a:avLst/>
          </a:prstGeom>
          <a:ln w="12700">
            <a:miter lim="400000"/>
          </a:ln>
        </p:spPr>
      </p:pic>
      <p:sp>
        <p:nvSpPr>
          <p:cNvPr id="241" name="BGP announcement"/>
          <p:cNvSpPr txBox="1"/>
          <p:nvPr/>
        </p:nvSpPr>
        <p:spPr>
          <a:xfrm>
            <a:off x="10356049" y="7778401"/>
            <a:ext cx="4031819"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chemeClr val="accent4">
                    <a:hueOff val="468000"/>
                    <a:satOff val="-4761"/>
                    <a:lumOff val="10196"/>
                  </a:schemeClr>
                </a:solidFill>
              </a:defRPr>
            </a:lvl1pPr>
          </a:lstStyle>
          <a:p>
            <a:pPr/>
            <a:r>
              <a:t>BGP announcement</a:t>
            </a:r>
          </a:p>
        </p:txBody>
      </p:sp>
      <p:sp>
        <p:nvSpPr>
          <p:cNvPr id="242" name="Line"/>
          <p:cNvSpPr/>
          <p:nvPr/>
        </p:nvSpPr>
        <p:spPr>
          <a:xfrm flipH="1">
            <a:off x="9145269" y="8597966"/>
            <a:ext cx="2293646" cy="1"/>
          </a:xfrm>
          <a:prstGeom prst="line">
            <a:avLst/>
          </a:prstGeom>
          <a:ln w="38100">
            <a:solidFill>
              <a:srgbClr val="FFFFFF"/>
            </a:solidFill>
            <a:miter lim="400000"/>
            <a:tailEnd type="triangle"/>
          </a:ln>
        </p:spPr>
        <p:txBody>
          <a:bodyPr lIns="71437" tIns="71437" rIns="71437" bIns="71437" anchor="ctr"/>
          <a:lstStyle/>
          <a:p>
            <a:pPr>
              <a:defRPr b="0" sz="3000">
                <a:latin typeface="+mn-lt"/>
                <a:ea typeface="+mn-ea"/>
                <a:cs typeface="+mn-cs"/>
                <a:sym typeface="Helvetica Neue Medium"/>
              </a:defRPr>
            </a:pPr>
          </a:p>
        </p:txBody>
      </p:sp>
      <p:sp>
        <p:nvSpPr>
          <p:cNvPr id="243" name="Router"/>
          <p:cNvSpPr txBox="1"/>
          <p:nvPr/>
        </p:nvSpPr>
        <p:spPr>
          <a:xfrm>
            <a:off x="6680333" y="9629918"/>
            <a:ext cx="1472718"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Router</a:t>
            </a:r>
          </a:p>
        </p:txBody>
      </p:sp>
      <p:sp>
        <p:nvSpPr>
          <p:cNvPr id="244" name="Line"/>
          <p:cNvSpPr/>
          <p:nvPr/>
        </p:nvSpPr>
        <p:spPr>
          <a:xfrm flipH="1">
            <a:off x="12620765" y="8597966"/>
            <a:ext cx="2586185" cy="1"/>
          </a:xfrm>
          <a:prstGeom prst="line">
            <a:avLst/>
          </a:prstGeom>
          <a:ln w="38100">
            <a:solidFill>
              <a:srgbClr val="FFFFFF"/>
            </a:solidFill>
            <a:miter lim="400000"/>
            <a:tailEnd type="triangle"/>
          </a:ln>
        </p:spPr>
        <p:txBody>
          <a:bodyPr lIns="71437" tIns="71437" rIns="71437" bIns="71437" anchor="ctr"/>
          <a:lstStyle/>
          <a:p>
            <a:pPr>
              <a:defRPr b="0" sz="3000">
                <a:latin typeface="+mn-lt"/>
                <a:ea typeface="+mn-ea"/>
                <a:cs typeface="+mn-cs"/>
                <a:sym typeface="Helvetica Neue Medium"/>
              </a:defRPr>
            </a:pPr>
          </a:p>
        </p:txBody>
      </p:sp>
      <p:sp>
        <p:nvSpPr>
          <p:cNvPr id="245" name="Line"/>
          <p:cNvSpPr/>
          <p:nvPr/>
        </p:nvSpPr>
        <p:spPr>
          <a:xfrm flipH="1">
            <a:off x="11364499" y="8597966"/>
            <a:ext cx="1434923" cy="1"/>
          </a:xfrm>
          <a:prstGeom prst="line">
            <a:avLst/>
          </a:prstGeom>
          <a:ln w="25400">
            <a:solidFill>
              <a:srgbClr val="FFFFFF"/>
            </a:solidFill>
            <a:prstDash val="sysDot"/>
            <a:miter lim="400000"/>
          </a:ln>
        </p:spPr>
        <p:txBody>
          <a:bodyPr lIns="71437" tIns="71437" rIns="71437" bIns="71437" anchor="ctr"/>
          <a:lstStyle/>
          <a:p>
            <a:pPr>
              <a:defRPr b="0" sz="3000">
                <a:latin typeface="+mn-lt"/>
                <a:ea typeface="+mn-ea"/>
                <a:cs typeface="+mn-cs"/>
                <a:sym typeface="Helvetica Neue Medium"/>
              </a:defRPr>
            </a:pPr>
          </a:p>
        </p:txBody>
      </p:sp>
      <p:pic>
        <p:nvPicPr>
          <p:cNvPr id="246" name="Image" descr="Image"/>
          <p:cNvPicPr>
            <a:picLocks noChangeAspect="1"/>
          </p:cNvPicPr>
          <p:nvPr/>
        </p:nvPicPr>
        <p:blipFill>
          <a:blip r:embed="rId4">
            <a:extLst/>
          </a:blip>
          <a:stretch>
            <a:fillRect/>
          </a:stretch>
        </p:blipFill>
        <p:spPr>
          <a:xfrm>
            <a:off x="15916664" y="7943754"/>
            <a:ext cx="3039822" cy="1185531"/>
          </a:xfrm>
          <a:prstGeom prst="rect">
            <a:avLst/>
          </a:prstGeom>
          <a:ln w="12700">
            <a:miter lim="400000"/>
          </a:ln>
        </p:spPr>
      </p:pic>
      <p:sp>
        <p:nvSpPr>
          <p:cNvPr id="247" name="129.21.0.0/16"/>
          <p:cNvSpPr txBox="1"/>
          <p:nvPr/>
        </p:nvSpPr>
        <p:spPr>
          <a:xfrm>
            <a:off x="19415070" y="8517941"/>
            <a:ext cx="2678914"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chemeClr val="accent4">
                    <a:hueOff val="468000"/>
                    <a:satOff val="-4761"/>
                    <a:lumOff val="10196"/>
                  </a:schemeClr>
                </a:solidFill>
              </a:defRPr>
            </a:lvl1pPr>
          </a:lstStyle>
          <a:p>
            <a:pPr/>
            <a:r>
              <a:t>129.21.0.0/16</a:t>
            </a:r>
          </a:p>
        </p:txBody>
      </p:sp>
      <p:sp>
        <p:nvSpPr>
          <p:cNvPr id="248" name="AS 4385"/>
          <p:cNvSpPr txBox="1"/>
          <p:nvPr/>
        </p:nvSpPr>
        <p:spPr>
          <a:xfrm>
            <a:off x="19399793" y="7928712"/>
            <a:ext cx="1827506"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chemeClr val="accent4">
                    <a:hueOff val="468000"/>
                    <a:satOff val="-4761"/>
                    <a:lumOff val="10196"/>
                  </a:schemeClr>
                </a:solidFill>
              </a:defRPr>
            </a:lvl1pPr>
          </a:lstStyle>
          <a:p>
            <a:pPr/>
            <a:r>
              <a:t>AS 4385 </a:t>
            </a:r>
          </a:p>
        </p:txBody>
      </p:sp>
      <p:sp>
        <p:nvSpPr>
          <p:cNvPr id="249" name="Owner"/>
          <p:cNvSpPr txBox="1"/>
          <p:nvPr/>
        </p:nvSpPr>
        <p:spPr>
          <a:xfrm>
            <a:off x="16750734" y="9428585"/>
            <a:ext cx="1434923"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Owner</a:t>
            </a:r>
          </a:p>
        </p:txBody>
      </p:sp>
      <p:sp>
        <p:nvSpPr>
          <p:cNvPr id="250" name="What does an resource owner needs to do…"/>
          <p:cNvSpPr/>
          <p:nvPr/>
        </p:nvSpPr>
        <p:spPr>
          <a:xfrm>
            <a:off x="12323629" y="4554363"/>
            <a:ext cx="10520363" cy="31384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2" y="0"/>
                </a:moveTo>
                <a:cubicBezTo>
                  <a:pt x="95" y="0"/>
                  <a:pt x="0" y="317"/>
                  <a:pt x="0" y="710"/>
                </a:cubicBezTo>
                <a:lnTo>
                  <a:pt x="0" y="14209"/>
                </a:lnTo>
                <a:cubicBezTo>
                  <a:pt x="0" y="14602"/>
                  <a:pt x="95" y="14919"/>
                  <a:pt x="212" y="14919"/>
                </a:cubicBezTo>
                <a:lnTo>
                  <a:pt x="10406" y="14919"/>
                </a:lnTo>
                <a:lnTo>
                  <a:pt x="10831" y="21600"/>
                </a:lnTo>
                <a:lnTo>
                  <a:pt x="11255" y="14919"/>
                </a:lnTo>
                <a:lnTo>
                  <a:pt x="21387" y="14919"/>
                </a:lnTo>
                <a:cubicBezTo>
                  <a:pt x="21505" y="14919"/>
                  <a:pt x="21600" y="14602"/>
                  <a:pt x="21600" y="14209"/>
                </a:cubicBezTo>
                <a:lnTo>
                  <a:pt x="21600" y="710"/>
                </a:lnTo>
                <a:cubicBezTo>
                  <a:pt x="21600" y="317"/>
                  <a:pt x="21505" y="0"/>
                  <a:pt x="21387" y="0"/>
                </a:cubicBezTo>
                <a:lnTo>
                  <a:pt x="212" y="0"/>
                </a:lnTo>
                <a:close/>
              </a:path>
            </a:pathLst>
          </a:custGeom>
          <a:ln w="76200">
            <a:solidFill>
              <a:schemeClr val="accent3">
                <a:hueOff val="-365725"/>
                <a:satOff val="-32500"/>
                <a:lumOff val="18235"/>
              </a:schemeClr>
            </a:solidFill>
            <a:miter lim="400000"/>
          </a:ln>
          <a:extLst>
            <a:ext uri="{C572A759-6A51-4108-AA02-DFA0A04FC94B}">
              <ma14:wrappingTextBoxFlag xmlns:ma14="http://schemas.microsoft.com/office/mac/drawingml/2011/main" val="1"/>
            </a:ext>
          </a:extLst>
        </p:spPr>
        <p:txBody>
          <a:bodyPr lIns="71437" tIns="71437" rIns="71437" bIns="71437" anchor="ctr"/>
          <a:lstStyle/>
          <a:p>
            <a:pPr>
              <a:defRPr b="0" sz="4000">
                <a:solidFill>
                  <a:schemeClr val="accent3">
                    <a:hueOff val="-365725"/>
                    <a:satOff val="-32500"/>
                    <a:lumOff val="18235"/>
                  </a:schemeClr>
                </a:solidFill>
                <a:latin typeface="Gill Sans"/>
                <a:ea typeface="Gill Sans"/>
                <a:cs typeface="Gill Sans"/>
                <a:sym typeface="Gill Sans"/>
              </a:defRPr>
            </a:pPr>
            <a:r>
              <a:t>What does an resource owner needs to do </a:t>
            </a:r>
          </a:p>
          <a:p>
            <a:pPr>
              <a:defRPr b="0" sz="4000">
                <a:solidFill>
                  <a:schemeClr val="accent3">
                    <a:hueOff val="-365725"/>
                    <a:satOff val="-32500"/>
                    <a:lumOff val="18235"/>
                  </a:schemeClr>
                </a:solidFill>
                <a:latin typeface="Gill Sans"/>
                <a:ea typeface="Gill Sans"/>
                <a:cs typeface="Gill Sans"/>
                <a:sym typeface="Gill Sans"/>
              </a:defRPr>
            </a:pPr>
            <a:r>
              <a:t>to protect their IP prefixes?</a:t>
            </a:r>
          </a:p>
        </p:txBody>
      </p:sp>
      <p:sp>
        <p:nvSpPr>
          <p:cNvPr id="251" name="How can a router verify it using RPKI?"/>
          <p:cNvSpPr/>
          <p:nvPr/>
        </p:nvSpPr>
        <p:spPr>
          <a:xfrm>
            <a:off x="1767815" y="10358593"/>
            <a:ext cx="8464948" cy="24733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034" y="0"/>
                </a:moveTo>
                <a:lnTo>
                  <a:pt x="13610" y="7161"/>
                </a:lnTo>
                <a:lnTo>
                  <a:pt x="213" y="7161"/>
                </a:lnTo>
                <a:cubicBezTo>
                  <a:pt x="95" y="7161"/>
                  <a:pt x="0" y="7488"/>
                  <a:pt x="0" y="7889"/>
                </a:cubicBezTo>
                <a:lnTo>
                  <a:pt x="0" y="20872"/>
                </a:lnTo>
                <a:cubicBezTo>
                  <a:pt x="0" y="21273"/>
                  <a:pt x="95" y="21600"/>
                  <a:pt x="213" y="21600"/>
                </a:cubicBezTo>
                <a:lnTo>
                  <a:pt x="21387" y="21600"/>
                </a:lnTo>
                <a:cubicBezTo>
                  <a:pt x="21505" y="21600"/>
                  <a:pt x="21600" y="21273"/>
                  <a:pt x="21600" y="20872"/>
                </a:cubicBezTo>
                <a:lnTo>
                  <a:pt x="21600" y="7889"/>
                </a:lnTo>
                <a:cubicBezTo>
                  <a:pt x="21600" y="7488"/>
                  <a:pt x="21505" y="7161"/>
                  <a:pt x="21387" y="7161"/>
                </a:cubicBezTo>
                <a:lnTo>
                  <a:pt x="14459" y="7161"/>
                </a:lnTo>
                <a:lnTo>
                  <a:pt x="14034" y="0"/>
                </a:lnTo>
                <a:close/>
              </a:path>
            </a:pathLst>
          </a:custGeom>
          <a:ln w="76200">
            <a:solidFill>
              <a:schemeClr val="accent3">
                <a:hueOff val="-365725"/>
                <a:satOff val="-32500"/>
                <a:lumOff val="18235"/>
              </a:schemeClr>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b="0" sz="4000">
                <a:solidFill>
                  <a:schemeClr val="accent3">
                    <a:hueOff val="-365725"/>
                    <a:satOff val="-32500"/>
                    <a:lumOff val="18235"/>
                  </a:schemeClr>
                </a:solidFill>
                <a:latin typeface="Gill Sans"/>
                <a:ea typeface="Gill Sans"/>
                <a:cs typeface="Gill Sans"/>
                <a:sym typeface="Gill Sans"/>
              </a:defRPr>
            </a:lvl1pPr>
          </a:lstStyle>
          <a:p>
            <a:pPr/>
            <a:r>
              <a:t>How can a router verify it using RPKI? </a:t>
            </a:r>
          </a:p>
        </p:txBody>
      </p:sp>
      <p:sp>
        <p:nvSpPr>
          <p:cNvPr id="252" name="Rectangle"/>
          <p:cNvSpPr/>
          <p:nvPr/>
        </p:nvSpPr>
        <p:spPr>
          <a:xfrm>
            <a:off x="1028715" y="10236761"/>
            <a:ext cx="9943147" cy="2747499"/>
          </a:xfrm>
          <a:prstGeom prst="rect">
            <a:avLst/>
          </a:prstGeom>
          <a:solidFill>
            <a:srgbClr val="000000">
              <a:alpha val="81939"/>
            </a:srgbClr>
          </a:solidFill>
          <a:ln w="12700">
            <a:miter lim="400000"/>
          </a:ln>
        </p:spPr>
        <p:txBody>
          <a:bodyPr lIns="71437" tIns="71437" rIns="71437" bIns="71437" anchor="ctr"/>
          <a:lstStyle/>
          <a:p>
            <a:pPr>
              <a:defRPr b="0" sz="3000">
                <a:latin typeface="+mn-lt"/>
                <a:ea typeface="+mn-ea"/>
                <a:cs typeface="+mn-cs"/>
                <a:sym typeface="Helvetica Neue Medium"/>
              </a:defRPr>
            </a:pPr>
          </a:p>
        </p:txBody>
      </p:sp>
      <p:sp>
        <p:nvSpPr>
          <p:cNvPr id="253" name="Slide Number"/>
          <p:cNvSpPr txBox="1"/>
          <p:nvPr>
            <p:ph type="sldNum" sz="quarter" idx="2"/>
          </p:nvPr>
        </p:nvSpPr>
        <p:spPr>
          <a:xfrm>
            <a:off x="12044288" y="12954000"/>
            <a:ext cx="295424"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1" grpId="2"/>
      <p:bldP build="whole" bldLvl="1" animBg="1" rev="0" advAuto="0" spid="252" grpId="3"/>
      <p:bldP build="whole" bldLvl="1" animBg="1" rev="0" advAuto="0" spid="250" grpId="1"/>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Triangle"/>
          <p:cNvSpPr/>
          <p:nvPr/>
        </p:nvSpPr>
        <p:spPr>
          <a:xfrm flipH="1" rot="16200000">
            <a:off x="5935862" y="7120219"/>
            <a:ext cx="3038081" cy="54638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0" y="21600"/>
                </a:lnTo>
                <a:lnTo>
                  <a:pt x="21600" y="21600"/>
                </a:lnTo>
                <a:close/>
              </a:path>
            </a:pathLst>
          </a:custGeom>
          <a:solidFill>
            <a:srgbClr val="434343">
              <a:alpha val="83830"/>
            </a:srgbClr>
          </a:solidFill>
          <a:ln w="12700">
            <a:miter lim="400000"/>
          </a:ln>
        </p:spPr>
        <p:txBody>
          <a:bodyPr lIns="71437" tIns="71437" rIns="71437" bIns="71437" anchor="ctr"/>
          <a:lstStyle/>
          <a:p>
            <a:pPr>
              <a:defRPr b="0" sz="3000">
                <a:latin typeface="+mn-lt"/>
                <a:ea typeface="+mn-ea"/>
                <a:cs typeface="+mn-cs"/>
                <a:sym typeface="Helvetica Neue Medium"/>
              </a:defRPr>
            </a:pPr>
          </a:p>
        </p:txBody>
      </p:sp>
      <p:sp>
        <p:nvSpPr>
          <p:cNvPr id="258" name="Certificate"/>
          <p:cNvSpPr/>
          <p:nvPr/>
        </p:nvSpPr>
        <p:spPr>
          <a:xfrm>
            <a:off x="4538163" y="7479210"/>
            <a:ext cx="2140903" cy="1101899"/>
          </a:xfrm>
          <a:prstGeom prst="roundRect">
            <a:avLst>
              <a:gd name="adj" fmla="val 16101"/>
            </a:avLst>
          </a:prstGeom>
          <a:solidFill>
            <a:srgbClr val="000000"/>
          </a:solidFill>
          <a:ln w="63500">
            <a:solidFill>
              <a:srgbClr val="FFFFFF"/>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b="0" sz="2700">
                <a:latin typeface="+mn-lt"/>
                <a:ea typeface="+mn-ea"/>
                <a:cs typeface="+mn-cs"/>
                <a:sym typeface="Helvetica Neue Medium"/>
              </a:defRPr>
            </a:lvl1pPr>
          </a:lstStyle>
          <a:p>
            <a:pPr/>
            <a:r>
              <a:t>Certificate</a:t>
            </a:r>
          </a:p>
        </p:txBody>
      </p:sp>
      <p:sp>
        <p:nvSpPr>
          <p:cNvPr id="259" name="RPKI Structure"/>
          <p:cNvSpPr txBox="1"/>
          <p:nvPr>
            <p:ph type="title"/>
          </p:nvPr>
        </p:nvSpPr>
        <p:spPr>
          <a:prstGeom prst="rect">
            <a:avLst/>
          </a:prstGeom>
        </p:spPr>
        <p:txBody>
          <a:bodyPr/>
          <a:lstStyle>
            <a:lvl1pPr defTabSz="821531">
              <a:defRPr>
                <a:solidFill>
                  <a:srgbClr val="FFE44F"/>
                </a:solidFill>
              </a:defRPr>
            </a:lvl1pPr>
          </a:lstStyle>
          <a:p>
            <a:pPr/>
            <a:r>
              <a:t>RPKI Structure</a:t>
            </a:r>
          </a:p>
        </p:txBody>
      </p:sp>
      <p:sp>
        <p:nvSpPr>
          <p:cNvPr id="260" name="MaxLength"/>
          <p:cNvSpPr txBox="1"/>
          <p:nvPr/>
        </p:nvSpPr>
        <p:spPr>
          <a:xfrm>
            <a:off x="15832740" y="11883656"/>
            <a:ext cx="1958579" cy="600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solidFill>
                  <a:schemeClr val="accent5">
                    <a:hueOff val="89162"/>
                    <a:satOff val="9554"/>
                    <a:lumOff val="16296"/>
                  </a:schemeClr>
                </a:solidFill>
                <a:latin typeface="Gill Sans"/>
                <a:ea typeface="Gill Sans"/>
                <a:cs typeface="Gill Sans"/>
                <a:sym typeface="Gill Sans"/>
              </a:defRPr>
            </a:lvl1pPr>
          </a:lstStyle>
          <a:p>
            <a:pPr/>
            <a:r>
              <a:t>MaxLength</a:t>
            </a:r>
          </a:p>
        </p:txBody>
      </p:sp>
      <p:sp>
        <p:nvSpPr>
          <p:cNvPr id="261" name="{"/>
          <p:cNvSpPr txBox="1"/>
          <p:nvPr/>
        </p:nvSpPr>
        <p:spPr>
          <a:xfrm>
            <a:off x="24819144" y="5304472"/>
            <a:ext cx="1001396" cy="310705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584200">
              <a:defRPr b="0" sz="20000"/>
            </a:lvl1pPr>
          </a:lstStyle>
          <a:p>
            <a:pPr/>
            <a:r>
              <a:t>{</a:t>
            </a:r>
          </a:p>
        </p:txBody>
      </p:sp>
      <p:grpSp>
        <p:nvGrpSpPr>
          <p:cNvPr id="269" name="Group"/>
          <p:cNvGrpSpPr/>
          <p:nvPr/>
        </p:nvGrpSpPr>
        <p:grpSpPr>
          <a:xfrm>
            <a:off x="10223731" y="8339563"/>
            <a:ext cx="5451113" cy="3025124"/>
            <a:chOff x="0" y="0"/>
            <a:chExt cx="5451111" cy="3025123"/>
          </a:xfrm>
        </p:grpSpPr>
        <p:sp>
          <p:nvSpPr>
            <p:cNvPr id="262" name="Circle"/>
            <p:cNvSpPr/>
            <p:nvPr/>
          </p:nvSpPr>
          <p:spPr>
            <a:xfrm>
              <a:off x="1646890" y="1639637"/>
              <a:ext cx="128955" cy="129888"/>
            </a:xfrm>
            <a:prstGeom prst="ellipse">
              <a:avLst/>
            </a:prstGeom>
            <a:solidFill>
              <a:srgbClr val="FFFFFF"/>
            </a:solidFill>
            <a:ln w="12700" cap="flat">
              <a:noFill/>
              <a:miter lim="400000"/>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263" name="Circle"/>
            <p:cNvSpPr/>
            <p:nvPr/>
          </p:nvSpPr>
          <p:spPr>
            <a:xfrm>
              <a:off x="1646890" y="1895391"/>
              <a:ext cx="128955" cy="129888"/>
            </a:xfrm>
            <a:prstGeom prst="ellipse">
              <a:avLst/>
            </a:prstGeom>
            <a:solidFill>
              <a:srgbClr val="FFFFFF"/>
            </a:solidFill>
            <a:ln w="12700" cap="flat">
              <a:noFill/>
              <a:miter lim="400000"/>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grpSp>
          <p:nvGrpSpPr>
            <p:cNvPr id="268" name="Group"/>
            <p:cNvGrpSpPr/>
            <p:nvPr/>
          </p:nvGrpSpPr>
          <p:grpSpPr>
            <a:xfrm>
              <a:off x="0" y="0"/>
              <a:ext cx="5451112" cy="3025124"/>
              <a:chOff x="0" y="0"/>
              <a:chExt cx="5451111" cy="3025123"/>
            </a:xfrm>
          </p:grpSpPr>
          <p:sp>
            <p:nvSpPr>
              <p:cNvPr id="264" name="129.21.0.0/20,  AS 4385"/>
              <p:cNvSpPr txBox="1"/>
              <p:nvPr/>
            </p:nvSpPr>
            <p:spPr>
              <a:xfrm>
                <a:off x="565284" y="201057"/>
                <a:ext cx="3982245" cy="600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0">
                    <a:latin typeface="Gill Sans"/>
                    <a:ea typeface="Gill Sans"/>
                    <a:cs typeface="Gill Sans"/>
                    <a:sym typeface="Gill Sans"/>
                  </a:defRPr>
                </a:lvl1pPr>
              </a:lstStyle>
              <a:p>
                <a:pPr/>
                <a:r>
                  <a:t>129.21.0.0/20,  AS 4385</a:t>
                </a:r>
              </a:p>
            </p:txBody>
          </p:sp>
          <p:sp>
            <p:nvSpPr>
              <p:cNvPr id="265" name="129.21.1.0/20,  AS 4385"/>
              <p:cNvSpPr txBox="1"/>
              <p:nvPr/>
            </p:nvSpPr>
            <p:spPr>
              <a:xfrm>
                <a:off x="565284" y="769654"/>
                <a:ext cx="3982245" cy="600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0">
                    <a:latin typeface="Gill Sans"/>
                    <a:ea typeface="Gill Sans"/>
                    <a:cs typeface="Gill Sans"/>
                    <a:sym typeface="Gill Sans"/>
                  </a:defRPr>
                </a:lvl1pPr>
              </a:lstStyle>
              <a:p>
                <a:pPr/>
                <a:r>
                  <a:t>129.21.1.0/20,  AS 4385</a:t>
                </a:r>
              </a:p>
            </p:txBody>
          </p:sp>
          <p:sp>
            <p:nvSpPr>
              <p:cNvPr id="266" name="129.21.240.0/20,  AS 4385"/>
              <p:cNvSpPr txBox="1"/>
              <p:nvPr/>
            </p:nvSpPr>
            <p:spPr>
              <a:xfrm>
                <a:off x="577494" y="2295185"/>
                <a:ext cx="4388645" cy="600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0">
                    <a:latin typeface="Gill Sans"/>
                    <a:ea typeface="Gill Sans"/>
                    <a:cs typeface="Gill Sans"/>
                    <a:sym typeface="Gill Sans"/>
                  </a:defRPr>
                </a:lvl1pPr>
              </a:lstStyle>
              <a:p>
                <a:pPr/>
                <a:r>
                  <a:t>129.21.240.0/20,  AS 4385</a:t>
                </a:r>
              </a:p>
            </p:txBody>
          </p:sp>
          <p:sp>
            <p:nvSpPr>
              <p:cNvPr id="267" name="Rectangle"/>
              <p:cNvSpPr/>
              <p:nvPr/>
            </p:nvSpPr>
            <p:spPr>
              <a:xfrm>
                <a:off x="0" y="0"/>
                <a:ext cx="5451112" cy="3025124"/>
              </a:xfrm>
              <a:prstGeom prst="rect">
                <a:avLst/>
              </a:prstGeom>
              <a:noFill/>
              <a:ln w="12700" cap="flat">
                <a:solidFill>
                  <a:srgbClr val="FFFFFF"/>
                </a:solidFill>
                <a:prstDash val="sysDot"/>
                <a:miter lim="400000"/>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grpSp>
      </p:grpSp>
      <p:pic>
        <p:nvPicPr>
          <p:cNvPr id="270" name="Image" descr="Image"/>
          <p:cNvPicPr>
            <a:picLocks noChangeAspect="1"/>
          </p:cNvPicPr>
          <p:nvPr/>
        </p:nvPicPr>
        <p:blipFill>
          <a:blip r:embed="rId3">
            <a:extLst/>
          </a:blip>
          <a:stretch>
            <a:fillRect/>
          </a:stretch>
        </p:blipFill>
        <p:spPr>
          <a:xfrm>
            <a:off x="2506724" y="7344013"/>
            <a:ext cx="1567304" cy="611250"/>
          </a:xfrm>
          <a:prstGeom prst="rect">
            <a:avLst/>
          </a:prstGeom>
          <a:ln w="12700">
            <a:miter lim="400000"/>
          </a:ln>
        </p:spPr>
      </p:pic>
      <p:sp>
        <p:nvSpPr>
          <p:cNvPr id="271" name="Line"/>
          <p:cNvSpPr/>
          <p:nvPr/>
        </p:nvSpPr>
        <p:spPr>
          <a:xfrm>
            <a:off x="5617480" y="8600222"/>
            <a:ext cx="1" cy="724538"/>
          </a:xfrm>
          <a:prstGeom prst="line">
            <a:avLst/>
          </a:prstGeom>
          <a:ln w="25400">
            <a:solidFill>
              <a:srgbClr val="FFFFFF"/>
            </a:solidFill>
            <a:miter lim="400000"/>
            <a:tailEnd type="triangle"/>
          </a:ln>
        </p:spPr>
        <p:txBody>
          <a:bodyPr lIns="71437" tIns="71437" rIns="71437" bIns="71437" anchor="ctr"/>
          <a:lstStyle/>
          <a:p>
            <a:pPr>
              <a:defRPr b="0" sz="3000">
                <a:latin typeface="+mn-lt"/>
                <a:ea typeface="+mn-ea"/>
                <a:cs typeface="+mn-cs"/>
                <a:sym typeface="Helvetica Neue Medium"/>
              </a:defRPr>
            </a:pPr>
          </a:p>
        </p:txBody>
      </p:sp>
      <p:sp>
        <p:nvSpPr>
          <p:cNvPr id="272" name="Rectangle"/>
          <p:cNvSpPr/>
          <p:nvPr/>
        </p:nvSpPr>
        <p:spPr>
          <a:xfrm>
            <a:off x="10387256" y="12610791"/>
            <a:ext cx="1001396" cy="794894"/>
          </a:xfrm>
          <a:prstGeom prst="rect">
            <a:avLst/>
          </a:prstGeom>
          <a:solidFill>
            <a:srgbClr val="000000"/>
          </a:solidFill>
          <a:ln w="12700">
            <a:miter lim="400000"/>
          </a:ln>
        </p:spPr>
        <p:txBody>
          <a:bodyPr lIns="71437" tIns="71437" rIns="71437" bIns="71437" anchor="ctr"/>
          <a:lstStyle/>
          <a:p>
            <a:pPr>
              <a:defRPr b="0" sz="3000">
                <a:latin typeface="+mn-lt"/>
                <a:ea typeface="+mn-ea"/>
                <a:cs typeface="+mn-cs"/>
                <a:sym typeface="Helvetica Neue Medium"/>
              </a:defRPr>
            </a:pPr>
          </a:p>
        </p:txBody>
      </p:sp>
      <p:grpSp>
        <p:nvGrpSpPr>
          <p:cNvPr id="277" name="Group"/>
          <p:cNvGrpSpPr/>
          <p:nvPr/>
        </p:nvGrpSpPr>
        <p:grpSpPr>
          <a:xfrm>
            <a:off x="14732872" y="8828926"/>
            <a:ext cx="4879680" cy="2008138"/>
            <a:chOff x="0" y="291081"/>
            <a:chExt cx="4879679" cy="2008136"/>
          </a:xfrm>
        </p:grpSpPr>
        <p:sp>
          <p:nvSpPr>
            <p:cNvPr id="273" name="Validated ROA Payload (VRP)"/>
            <p:cNvSpPr/>
            <p:nvPr/>
          </p:nvSpPr>
          <p:spPr>
            <a:xfrm>
              <a:off x="3609679" y="30003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0">
                  <a:solidFill>
                    <a:schemeClr val="accent3">
                      <a:hueOff val="-365725"/>
                      <a:satOff val="-32500"/>
                      <a:lumOff val="18235"/>
                    </a:schemeClr>
                  </a:solidFill>
                  <a:latin typeface="Gill Sans"/>
                  <a:ea typeface="Gill Sans"/>
                  <a:cs typeface="Gill Sans"/>
                  <a:sym typeface="Gill Sans"/>
                </a:defRPr>
              </a:lvl1pPr>
            </a:lstStyle>
            <a:p>
              <a:pPr/>
              <a:r>
                <a:t>Validated ROA Payload (VRP) </a:t>
              </a:r>
            </a:p>
          </p:txBody>
        </p:sp>
        <p:sp>
          <p:nvSpPr>
            <p:cNvPr id="274" name="Line"/>
            <p:cNvSpPr/>
            <p:nvPr/>
          </p:nvSpPr>
          <p:spPr>
            <a:xfrm flipH="1" flipV="1">
              <a:off x="27366" y="300037"/>
              <a:ext cx="1001396" cy="1"/>
            </a:xfrm>
            <a:prstGeom prst="line">
              <a:avLst/>
            </a:prstGeom>
            <a:noFill/>
            <a:ln w="25400" cap="flat">
              <a:solidFill>
                <a:schemeClr val="accent3">
                  <a:hueOff val="-365725"/>
                  <a:satOff val="-32500"/>
                  <a:lumOff val="18235"/>
                </a:schemeClr>
              </a:solidFill>
              <a:prstDash val="solid"/>
              <a:miter lim="400000"/>
              <a:tailEnd type="triangle" w="med" len="med"/>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275" name="Line"/>
            <p:cNvSpPr/>
            <p:nvPr/>
          </p:nvSpPr>
          <p:spPr>
            <a:xfrm flipH="1">
              <a:off x="0" y="291081"/>
              <a:ext cx="1049979" cy="581058"/>
            </a:xfrm>
            <a:prstGeom prst="line">
              <a:avLst/>
            </a:prstGeom>
            <a:noFill/>
            <a:ln w="25400" cap="flat">
              <a:solidFill>
                <a:schemeClr val="accent3">
                  <a:hueOff val="-365725"/>
                  <a:satOff val="-32500"/>
                  <a:lumOff val="18235"/>
                </a:schemeClr>
              </a:solidFill>
              <a:prstDash val="solid"/>
              <a:miter lim="400000"/>
              <a:tailEnd type="triangle" w="med" len="med"/>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276" name="Line"/>
            <p:cNvSpPr/>
            <p:nvPr/>
          </p:nvSpPr>
          <p:spPr>
            <a:xfrm flipH="1">
              <a:off x="441788" y="335443"/>
              <a:ext cx="588987" cy="1963776"/>
            </a:xfrm>
            <a:prstGeom prst="line">
              <a:avLst/>
            </a:prstGeom>
            <a:noFill/>
            <a:ln w="25400" cap="flat">
              <a:solidFill>
                <a:schemeClr val="accent3">
                  <a:hueOff val="-365725"/>
                  <a:satOff val="-32500"/>
                  <a:lumOff val="18235"/>
                </a:schemeClr>
              </a:solidFill>
              <a:prstDash val="solid"/>
              <a:miter lim="400000"/>
              <a:tailEnd type="triangle" w="med" len="med"/>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grpSp>
      <p:sp>
        <p:nvSpPr>
          <p:cNvPr id="278" name="129.21.0.0/16"/>
          <p:cNvSpPr txBox="1"/>
          <p:nvPr/>
        </p:nvSpPr>
        <p:spPr>
          <a:xfrm>
            <a:off x="1449277" y="7982915"/>
            <a:ext cx="2678913"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chemeClr val="accent4">
                    <a:hueOff val="468000"/>
                    <a:satOff val="-4761"/>
                    <a:lumOff val="10196"/>
                  </a:schemeClr>
                </a:solidFill>
              </a:defRPr>
            </a:lvl1pPr>
          </a:lstStyle>
          <a:p>
            <a:pPr/>
            <a:r>
              <a:t>129.21.0.0/16</a:t>
            </a:r>
          </a:p>
        </p:txBody>
      </p:sp>
      <p:sp>
        <p:nvSpPr>
          <p:cNvPr id="279" name="AS 4385"/>
          <p:cNvSpPr txBox="1"/>
          <p:nvPr/>
        </p:nvSpPr>
        <p:spPr>
          <a:xfrm>
            <a:off x="2246523" y="8524689"/>
            <a:ext cx="1827505"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chemeClr val="accent4">
                    <a:hueOff val="468000"/>
                    <a:satOff val="-4761"/>
                    <a:lumOff val="10196"/>
                  </a:schemeClr>
                </a:solidFill>
              </a:defRPr>
            </a:lvl1pPr>
          </a:lstStyle>
          <a:p>
            <a:pPr/>
            <a:r>
              <a:t>AS 4385 </a:t>
            </a:r>
          </a:p>
        </p:txBody>
      </p:sp>
      <p:grpSp>
        <p:nvGrpSpPr>
          <p:cNvPr id="282" name="Group"/>
          <p:cNvGrpSpPr/>
          <p:nvPr/>
        </p:nvGrpSpPr>
        <p:grpSpPr>
          <a:xfrm>
            <a:off x="5374725" y="9505097"/>
            <a:ext cx="6626516" cy="3726678"/>
            <a:chOff x="0" y="0"/>
            <a:chExt cx="6626514" cy="3726677"/>
          </a:xfrm>
        </p:grpSpPr>
        <p:sp>
          <p:nvSpPr>
            <p:cNvPr id="280" name="Triangle"/>
            <p:cNvSpPr/>
            <p:nvPr/>
          </p:nvSpPr>
          <p:spPr>
            <a:xfrm flipH="1" rot="17742133">
              <a:off x="2616908" y="-1422143"/>
              <a:ext cx="816501" cy="63216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0" y="21600"/>
                  </a:lnTo>
                  <a:lnTo>
                    <a:pt x="21600" y="21600"/>
                  </a:lnTo>
                  <a:close/>
                </a:path>
              </a:pathLst>
            </a:custGeom>
            <a:solidFill>
              <a:srgbClr val="434343">
                <a:alpha val="83830"/>
              </a:srgbClr>
            </a:solidFill>
            <a:ln w="12700" cap="flat">
              <a:noFill/>
              <a:miter lim="400000"/>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281" name="Rectangle"/>
            <p:cNvSpPr/>
            <p:nvPr/>
          </p:nvSpPr>
          <p:spPr>
            <a:xfrm>
              <a:off x="4889543" y="2293468"/>
              <a:ext cx="1736972" cy="1433210"/>
            </a:xfrm>
            <a:prstGeom prst="rect">
              <a:avLst/>
            </a:prstGeom>
            <a:solidFill>
              <a:srgbClr val="000000"/>
            </a:solidFill>
            <a:ln w="12700" cap="flat">
              <a:noFill/>
              <a:miter lim="400000"/>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grpSp>
      <p:grpSp>
        <p:nvGrpSpPr>
          <p:cNvPr id="285" name="Group"/>
          <p:cNvGrpSpPr/>
          <p:nvPr/>
        </p:nvGrpSpPr>
        <p:grpSpPr>
          <a:xfrm>
            <a:off x="10269992" y="11796616"/>
            <a:ext cx="5451113" cy="798792"/>
            <a:chOff x="0" y="0"/>
            <a:chExt cx="5451111" cy="798791"/>
          </a:xfrm>
        </p:grpSpPr>
        <p:sp>
          <p:nvSpPr>
            <p:cNvPr id="283" name="Rectangle"/>
            <p:cNvSpPr/>
            <p:nvPr/>
          </p:nvSpPr>
          <p:spPr>
            <a:xfrm>
              <a:off x="0" y="0"/>
              <a:ext cx="5451112" cy="798792"/>
            </a:xfrm>
            <a:prstGeom prst="rect">
              <a:avLst/>
            </a:prstGeom>
            <a:solidFill>
              <a:srgbClr val="000000"/>
            </a:solidFill>
            <a:ln w="12700" cap="flat">
              <a:solidFill>
                <a:srgbClr val="FFFFFF"/>
              </a:solidFill>
              <a:prstDash val="sysDot"/>
              <a:miter lim="400000"/>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284" name="129.21.0.0/16-20,  AS 4385"/>
            <p:cNvSpPr txBox="1"/>
            <p:nvPr/>
          </p:nvSpPr>
          <p:spPr>
            <a:xfrm>
              <a:off x="465551" y="87039"/>
              <a:ext cx="4520010" cy="600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0">
                  <a:latin typeface="Gill Sans"/>
                  <a:ea typeface="Gill Sans"/>
                  <a:cs typeface="Gill Sans"/>
                  <a:sym typeface="Gill Sans"/>
                </a:defRPr>
              </a:pPr>
              <a:r>
                <a:t>129.21.0.0/16</a:t>
              </a:r>
              <a:r>
                <a:rPr>
                  <a:solidFill>
                    <a:schemeClr val="accent5">
                      <a:hueOff val="89162"/>
                      <a:satOff val="9554"/>
                      <a:lumOff val="16296"/>
                    </a:schemeClr>
                  </a:solidFill>
                </a:rPr>
                <a:t>-20</a:t>
              </a:r>
              <a:r>
                <a:t>,  AS 4385</a:t>
              </a:r>
            </a:p>
          </p:txBody>
        </p:sp>
      </p:grpSp>
      <p:grpSp>
        <p:nvGrpSpPr>
          <p:cNvPr id="288" name="Group"/>
          <p:cNvGrpSpPr/>
          <p:nvPr/>
        </p:nvGrpSpPr>
        <p:grpSpPr>
          <a:xfrm>
            <a:off x="3477077" y="9375623"/>
            <a:ext cx="4393271" cy="1766111"/>
            <a:chOff x="0" y="0"/>
            <a:chExt cx="4393269" cy="1766110"/>
          </a:xfrm>
        </p:grpSpPr>
        <p:sp>
          <p:nvSpPr>
            <p:cNvPr id="286" name="ROA"/>
            <p:cNvSpPr/>
            <p:nvPr/>
          </p:nvSpPr>
          <p:spPr>
            <a:xfrm>
              <a:off x="1069952" y="0"/>
              <a:ext cx="2140903" cy="1101899"/>
            </a:xfrm>
            <a:prstGeom prst="roundRect">
              <a:avLst>
                <a:gd name="adj" fmla="val 16101"/>
              </a:avLst>
            </a:prstGeom>
            <a:solidFill>
              <a:srgbClr val="000000"/>
            </a:solidFill>
            <a:ln w="63500" cap="flat">
              <a:solidFill>
                <a:schemeClr val="accent4">
                  <a:hueOff val="468000"/>
                  <a:satOff val="-4761"/>
                  <a:lumOff val="10196"/>
                </a:schemeClr>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0" sz="3000">
                  <a:latin typeface="+mn-lt"/>
                  <a:ea typeface="+mn-ea"/>
                  <a:cs typeface="+mn-cs"/>
                  <a:sym typeface="Helvetica Neue Medium"/>
                </a:defRPr>
              </a:lvl1pPr>
            </a:lstStyle>
            <a:p>
              <a:pPr/>
              <a:r>
                <a:t>ROA</a:t>
              </a:r>
            </a:p>
          </p:txBody>
        </p:sp>
        <p:sp>
          <p:nvSpPr>
            <p:cNvPr id="287" name="Route Origin Authorization"/>
            <p:cNvSpPr txBox="1"/>
            <p:nvPr/>
          </p:nvSpPr>
          <p:spPr>
            <a:xfrm>
              <a:off x="-1" y="1178735"/>
              <a:ext cx="4393271" cy="5873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0" sz="3000">
                  <a:latin typeface="Gill Sans"/>
                  <a:ea typeface="Gill Sans"/>
                  <a:cs typeface="Gill Sans"/>
                  <a:sym typeface="Gill Sans"/>
                </a:defRPr>
              </a:lvl1pPr>
            </a:lstStyle>
            <a:p>
              <a:pPr/>
              <a:r>
                <a:t>Route Origin Authorization</a:t>
              </a:r>
            </a:p>
          </p:txBody>
        </p:sp>
      </p:grpSp>
      <p:sp>
        <p:nvSpPr>
          <p:cNvPr id="289" name="Slide Number"/>
          <p:cNvSpPr txBox="1"/>
          <p:nvPr>
            <p:ph type="sldNum" sz="quarter" idx="2"/>
          </p:nvPr>
        </p:nvSpPr>
        <p:spPr>
          <a:xfrm>
            <a:off x="12044288" y="12954000"/>
            <a:ext cx="295424"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8"/>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1" presetID="22" grpId="2" fill="hold">
                                  <p:stCondLst>
                                    <p:cond delay="0"/>
                                  </p:stCondLst>
                                  <p:iterate type="el" backwards="0">
                                    <p:tmAbs val="0"/>
                                  </p:iterate>
                                  <p:childTnLst>
                                    <p:set>
                                      <p:cBhvr>
                                        <p:cTn id="9" fill="hold"/>
                                        <p:tgtEl>
                                          <p:spTgt spid="271"/>
                                        </p:tgtEl>
                                        <p:attrNameLst>
                                          <p:attrName>style.visibility</p:attrName>
                                        </p:attrNameLst>
                                      </p:cBhvr>
                                      <p:to>
                                        <p:strVal val="visible"/>
                                      </p:to>
                                    </p:set>
                                    <p:animEffect filter="wipe(up)" transition="in">
                                      <p:cBhvr>
                                        <p:cTn id="10" dur="300"/>
                                        <p:tgtEl>
                                          <p:spTgt spid="271"/>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8" presetID="22" grpId="3" fill="hold">
                                  <p:stCondLst>
                                    <p:cond delay="0"/>
                                  </p:stCondLst>
                                  <p:iterate type="el" backwards="0">
                                    <p:tmAbs val="0"/>
                                  </p:iterate>
                                  <p:childTnLst>
                                    <p:set>
                                      <p:cBhvr>
                                        <p:cTn id="14" fill="hold"/>
                                        <p:tgtEl>
                                          <p:spTgt spid="257"/>
                                        </p:tgtEl>
                                        <p:attrNameLst>
                                          <p:attrName>style.visibility</p:attrName>
                                        </p:attrNameLst>
                                      </p:cBhvr>
                                      <p:to>
                                        <p:strVal val="visible"/>
                                      </p:to>
                                    </p:set>
                                    <p:animEffect filter="wipe(left)" transition="in">
                                      <p:cBhvr>
                                        <p:cTn id="15" dur="300"/>
                                        <p:tgtEl>
                                          <p:spTgt spid="257"/>
                                        </p:tgtEl>
                                      </p:cBhvr>
                                    </p:animEffect>
                                  </p:childTnLst>
                                </p:cTn>
                              </p:par>
                            </p:childTnLst>
                          </p:cTn>
                        </p:par>
                        <p:par>
                          <p:cTn id="16" fill="hold">
                            <p:stCondLst>
                              <p:cond delay="300"/>
                            </p:stCondLst>
                            <p:childTnLst>
                              <p:par>
                                <p:cTn id="17" presetClass="entr" nodeType="afterEffect" presetSubtype="0" presetID="1" grpId="4" fill="hold">
                                  <p:stCondLst>
                                    <p:cond delay="0"/>
                                  </p:stCondLst>
                                  <p:iterate type="el" backwards="0">
                                    <p:tmAbs val="0"/>
                                  </p:iterate>
                                  <p:childTnLst>
                                    <p:set>
                                      <p:cBhvr>
                                        <p:cTn id="18" fill="hold"/>
                                        <p:tgtEl>
                                          <p:spTgt spid="2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27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8" presetID="22" grpId="6" fill="hold">
                                  <p:stCondLst>
                                    <p:cond delay="0"/>
                                  </p:stCondLst>
                                  <p:iterate type="el" backwards="0">
                                    <p:tmAbs val="0"/>
                                  </p:iterate>
                                  <p:childTnLst>
                                    <p:set>
                                      <p:cBhvr>
                                        <p:cTn id="26" fill="hold"/>
                                        <p:tgtEl>
                                          <p:spTgt spid="282"/>
                                        </p:tgtEl>
                                        <p:attrNameLst>
                                          <p:attrName>style.visibility</p:attrName>
                                        </p:attrNameLst>
                                      </p:cBhvr>
                                      <p:to>
                                        <p:strVal val="visible"/>
                                      </p:to>
                                    </p:set>
                                    <p:animEffect filter="wipe(left)" transition="in">
                                      <p:cBhvr>
                                        <p:cTn id="27" dur="300"/>
                                        <p:tgtEl>
                                          <p:spTgt spid="282"/>
                                        </p:tgtEl>
                                      </p:cBhvr>
                                    </p:animEffect>
                                  </p:childTnLst>
                                </p:cTn>
                              </p:par>
                            </p:childTnLst>
                          </p:cTn>
                        </p:par>
                        <p:par>
                          <p:cTn id="28" fill="hold">
                            <p:stCondLst>
                              <p:cond delay="300"/>
                            </p:stCondLst>
                            <p:childTnLst>
                              <p:par>
                                <p:cTn id="29" presetClass="entr" nodeType="afterEffect" presetSubtype="0" presetID="1" grpId="7" fill="hold">
                                  <p:stCondLst>
                                    <p:cond delay="0"/>
                                  </p:stCondLst>
                                  <p:iterate type="el" backwards="0">
                                    <p:tmAbs val="0"/>
                                  </p:iterate>
                                  <p:childTnLst>
                                    <p:set>
                                      <p:cBhvr>
                                        <p:cTn id="30" fill="hold"/>
                                        <p:tgtEl>
                                          <p:spTgt spid="285"/>
                                        </p:tgtEl>
                                        <p:attrNameLst>
                                          <p:attrName>style.visibility</p:attrName>
                                        </p:attrNameLst>
                                      </p:cBhvr>
                                      <p:to>
                                        <p:strVal val="visible"/>
                                      </p:to>
                                    </p:set>
                                  </p:childTnLst>
                                </p:cTn>
                              </p:par>
                            </p:childTnLst>
                          </p:cTn>
                        </p:par>
                        <p:par>
                          <p:cTn id="31" fill="hold">
                            <p:stCondLst>
                              <p:cond delay="300"/>
                            </p:stCondLst>
                            <p:childTnLst>
                              <p:par>
                                <p:cTn id="32" presetClass="entr" nodeType="afterEffect" presetSubtype="0" presetID="1" grpId="8" fill="hold">
                                  <p:stCondLst>
                                    <p:cond delay="0"/>
                                  </p:stCondLst>
                                  <p:iterate type="el" backwards="0">
                                    <p:tmAbs val="0"/>
                                  </p:iterate>
                                  <p:childTnLst>
                                    <p:set>
                                      <p:cBhvr>
                                        <p:cTn id="33" fill="hold"/>
                                        <p:tgtEl>
                                          <p:spTgt spid="2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0" grpId="8"/>
      <p:bldP build="whole" bldLvl="1" animBg="1" rev="0" advAuto="0" spid="285" grpId="7"/>
      <p:bldP build="whole" bldLvl="1" animBg="1" rev="0" advAuto="0" spid="269" grpId="4"/>
      <p:bldP build="whole" bldLvl="1" animBg="1" rev="0" advAuto="0" spid="271" grpId="2"/>
      <p:bldP build="whole" bldLvl="1" animBg="1" rev="0" advAuto="0" spid="282" grpId="6"/>
      <p:bldP build="whole" bldLvl="1" animBg="1" rev="0" advAuto="0" spid="277" grpId="5"/>
      <p:bldP build="whole" bldLvl="1" animBg="1" rev="0" advAuto="0" spid="288" grpId="1"/>
      <p:bldP build="whole" bldLvl="1" animBg="1" rev="0" advAuto="0" spid="257" grpId="3"/>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95" name="Group"/>
          <p:cNvGrpSpPr/>
          <p:nvPr/>
        </p:nvGrpSpPr>
        <p:grpSpPr>
          <a:xfrm>
            <a:off x="1156786" y="2643199"/>
            <a:ext cx="20524897" cy="2286001"/>
            <a:chOff x="0" y="0"/>
            <a:chExt cx="20524896" cy="2286000"/>
          </a:xfrm>
        </p:grpSpPr>
        <p:sp>
          <p:nvSpPr>
            <p:cNvPr id="293" name="Rounded Rectangle"/>
            <p:cNvSpPr/>
            <p:nvPr/>
          </p:nvSpPr>
          <p:spPr>
            <a:xfrm>
              <a:off x="0" y="0"/>
              <a:ext cx="20524897" cy="2286000"/>
            </a:xfrm>
            <a:prstGeom prst="roundRect">
              <a:avLst>
                <a:gd name="adj" fmla="val 15952"/>
              </a:avLst>
            </a:prstGeom>
            <a:solidFill>
              <a:srgbClr val="A9A9A9">
                <a:alpha val="41707"/>
              </a:srgbClr>
            </a:solidFill>
            <a:ln w="12700" cap="flat">
              <a:noFill/>
              <a:miter lim="400000"/>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294" name="Regional Internet Registries"/>
            <p:cNvSpPr txBox="1"/>
            <p:nvPr/>
          </p:nvSpPr>
          <p:spPr>
            <a:xfrm>
              <a:off x="15121980" y="930070"/>
              <a:ext cx="4698406" cy="600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0">
                  <a:latin typeface="Gill Sans"/>
                  <a:ea typeface="Gill Sans"/>
                  <a:cs typeface="Gill Sans"/>
                  <a:sym typeface="Gill Sans"/>
                </a:defRPr>
              </a:lvl1pPr>
            </a:lstStyle>
            <a:p>
              <a:pPr/>
              <a:r>
                <a:t>Regional Internet Registries</a:t>
              </a:r>
            </a:p>
          </p:txBody>
        </p:sp>
      </p:grpSp>
      <p:sp>
        <p:nvSpPr>
          <p:cNvPr id="296" name="Triangle"/>
          <p:cNvSpPr/>
          <p:nvPr/>
        </p:nvSpPr>
        <p:spPr>
          <a:xfrm flipH="1" rot="16200000">
            <a:off x="5935862" y="7120219"/>
            <a:ext cx="3038081" cy="54638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0" y="21600"/>
                </a:lnTo>
                <a:lnTo>
                  <a:pt x="21600" y="21600"/>
                </a:lnTo>
                <a:close/>
              </a:path>
            </a:pathLst>
          </a:custGeom>
          <a:solidFill>
            <a:srgbClr val="434343">
              <a:alpha val="83830"/>
            </a:srgbClr>
          </a:solidFill>
          <a:ln w="12700">
            <a:miter lim="400000"/>
          </a:ln>
        </p:spPr>
        <p:txBody>
          <a:bodyPr lIns="71437" tIns="71437" rIns="71437" bIns="71437" anchor="ctr"/>
          <a:lstStyle/>
          <a:p>
            <a:pPr>
              <a:defRPr b="0" sz="3000">
                <a:latin typeface="+mn-lt"/>
                <a:ea typeface="+mn-ea"/>
                <a:cs typeface="+mn-cs"/>
                <a:sym typeface="Helvetica Neue Medium"/>
              </a:defRPr>
            </a:pPr>
          </a:p>
        </p:txBody>
      </p:sp>
      <p:sp>
        <p:nvSpPr>
          <p:cNvPr id="297" name="Certificate"/>
          <p:cNvSpPr/>
          <p:nvPr/>
        </p:nvSpPr>
        <p:spPr>
          <a:xfrm>
            <a:off x="4538163" y="7479210"/>
            <a:ext cx="2140903" cy="1101899"/>
          </a:xfrm>
          <a:prstGeom prst="roundRect">
            <a:avLst>
              <a:gd name="adj" fmla="val 16101"/>
            </a:avLst>
          </a:prstGeom>
          <a:solidFill>
            <a:srgbClr val="000000"/>
          </a:solidFill>
          <a:ln w="63500">
            <a:solidFill>
              <a:srgbClr val="FFFFFF"/>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b="0" sz="2700">
                <a:latin typeface="+mn-lt"/>
                <a:ea typeface="+mn-ea"/>
                <a:cs typeface="+mn-cs"/>
                <a:sym typeface="Helvetica Neue Medium"/>
              </a:defRPr>
            </a:lvl1pPr>
          </a:lstStyle>
          <a:p>
            <a:pPr/>
            <a:r>
              <a:t>Certificate</a:t>
            </a:r>
          </a:p>
        </p:txBody>
      </p:sp>
      <p:sp>
        <p:nvSpPr>
          <p:cNvPr id="298" name="RPKI Structure"/>
          <p:cNvSpPr txBox="1"/>
          <p:nvPr>
            <p:ph type="title"/>
          </p:nvPr>
        </p:nvSpPr>
        <p:spPr>
          <a:prstGeom prst="rect">
            <a:avLst/>
          </a:prstGeom>
        </p:spPr>
        <p:txBody>
          <a:bodyPr/>
          <a:lstStyle>
            <a:lvl1pPr defTabSz="821531">
              <a:defRPr>
                <a:solidFill>
                  <a:srgbClr val="FFE44F"/>
                </a:solidFill>
              </a:defRPr>
            </a:lvl1pPr>
          </a:lstStyle>
          <a:p>
            <a:pPr/>
            <a:r>
              <a:t>RPKI Structure</a:t>
            </a:r>
          </a:p>
        </p:txBody>
      </p:sp>
      <p:sp>
        <p:nvSpPr>
          <p:cNvPr id="299" name="MaxLength"/>
          <p:cNvSpPr txBox="1"/>
          <p:nvPr/>
        </p:nvSpPr>
        <p:spPr>
          <a:xfrm>
            <a:off x="15832740" y="11883656"/>
            <a:ext cx="1958579" cy="600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solidFill>
                  <a:schemeClr val="accent5">
                    <a:hueOff val="89162"/>
                    <a:satOff val="9554"/>
                    <a:lumOff val="16296"/>
                  </a:schemeClr>
                </a:solidFill>
                <a:latin typeface="Gill Sans"/>
                <a:ea typeface="Gill Sans"/>
                <a:cs typeface="Gill Sans"/>
                <a:sym typeface="Gill Sans"/>
              </a:defRPr>
            </a:lvl1pPr>
          </a:lstStyle>
          <a:p>
            <a:pPr/>
            <a:r>
              <a:t>MaxLength</a:t>
            </a:r>
          </a:p>
        </p:txBody>
      </p:sp>
      <p:sp>
        <p:nvSpPr>
          <p:cNvPr id="300" name="{"/>
          <p:cNvSpPr txBox="1"/>
          <p:nvPr/>
        </p:nvSpPr>
        <p:spPr>
          <a:xfrm>
            <a:off x="24819144" y="5304472"/>
            <a:ext cx="1001396" cy="310705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584200">
              <a:defRPr b="0" sz="20000"/>
            </a:lvl1pPr>
          </a:lstStyle>
          <a:p>
            <a:pPr/>
            <a:r>
              <a:t>{</a:t>
            </a:r>
          </a:p>
        </p:txBody>
      </p:sp>
      <p:grpSp>
        <p:nvGrpSpPr>
          <p:cNvPr id="308" name="Group"/>
          <p:cNvGrpSpPr/>
          <p:nvPr/>
        </p:nvGrpSpPr>
        <p:grpSpPr>
          <a:xfrm>
            <a:off x="10223731" y="8339563"/>
            <a:ext cx="5451113" cy="3025124"/>
            <a:chOff x="0" y="0"/>
            <a:chExt cx="5451111" cy="3025123"/>
          </a:xfrm>
        </p:grpSpPr>
        <p:sp>
          <p:nvSpPr>
            <p:cNvPr id="301" name="Circle"/>
            <p:cNvSpPr/>
            <p:nvPr/>
          </p:nvSpPr>
          <p:spPr>
            <a:xfrm>
              <a:off x="1646890" y="1639637"/>
              <a:ext cx="128955" cy="129888"/>
            </a:xfrm>
            <a:prstGeom prst="ellipse">
              <a:avLst/>
            </a:prstGeom>
            <a:solidFill>
              <a:srgbClr val="FFFFFF"/>
            </a:solidFill>
            <a:ln w="12700" cap="flat">
              <a:noFill/>
              <a:miter lim="400000"/>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302" name="Circle"/>
            <p:cNvSpPr/>
            <p:nvPr/>
          </p:nvSpPr>
          <p:spPr>
            <a:xfrm>
              <a:off x="1646890" y="1895391"/>
              <a:ext cx="128955" cy="129888"/>
            </a:xfrm>
            <a:prstGeom prst="ellipse">
              <a:avLst/>
            </a:prstGeom>
            <a:solidFill>
              <a:srgbClr val="FFFFFF"/>
            </a:solidFill>
            <a:ln w="12700" cap="flat">
              <a:noFill/>
              <a:miter lim="400000"/>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grpSp>
          <p:nvGrpSpPr>
            <p:cNvPr id="307" name="Group"/>
            <p:cNvGrpSpPr/>
            <p:nvPr/>
          </p:nvGrpSpPr>
          <p:grpSpPr>
            <a:xfrm>
              <a:off x="0" y="0"/>
              <a:ext cx="5451112" cy="3025124"/>
              <a:chOff x="0" y="0"/>
              <a:chExt cx="5451111" cy="3025123"/>
            </a:xfrm>
          </p:grpSpPr>
          <p:sp>
            <p:nvSpPr>
              <p:cNvPr id="303" name="129.21.0.0/20,  AS 4385"/>
              <p:cNvSpPr txBox="1"/>
              <p:nvPr/>
            </p:nvSpPr>
            <p:spPr>
              <a:xfrm>
                <a:off x="565284" y="201057"/>
                <a:ext cx="3982245" cy="600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0">
                    <a:latin typeface="Gill Sans"/>
                    <a:ea typeface="Gill Sans"/>
                    <a:cs typeface="Gill Sans"/>
                    <a:sym typeface="Gill Sans"/>
                  </a:defRPr>
                </a:lvl1pPr>
              </a:lstStyle>
              <a:p>
                <a:pPr/>
                <a:r>
                  <a:t>129.21.0.0/20,  AS 4385</a:t>
                </a:r>
              </a:p>
            </p:txBody>
          </p:sp>
          <p:sp>
            <p:nvSpPr>
              <p:cNvPr id="304" name="129.21.1.0/20,  AS 4385"/>
              <p:cNvSpPr txBox="1"/>
              <p:nvPr/>
            </p:nvSpPr>
            <p:spPr>
              <a:xfrm>
                <a:off x="565284" y="769654"/>
                <a:ext cx="3982245" cy="600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0">
                    <a:latin typeface="Gill Sans"/>
                    <a:ea typeface="Gill Sans"/>
                    <a:cs typeface="Gill Sans"/>
                    <a:sym typeface="Gill Sans"/>
                  </a:defRPr>
                </a:lvl1pPr>
              </a:lstStyle>
              <a:p>
                <a:pPr/>
                <a:r>
                  <a:t>129.21.1.0/20,  AS 4385</a:t>
                </a:r>
              </a:p>
            </p:txBody>
          </p:sp>
          <p:sp>
            <p:nvSpPr>
              <p:cNvPr id="305" name="129.21.240.0/20,  AS 4385"/>
              <p:cNvSpPr txBox="1"/>
              <p:nvPr/>
            </p:nvSpPr>
            <p:spPr>
              <a:xfrm>
                <a:off x="577494" y="2295185"/>
                <a:ext cx="4388645" cy="600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0">
                    <a:latin typeface="Gill Sans"/>
                    <a:ea typeface="Gill Sans"/>
                    <a:cs typeface="Gill Sans"/>
                    <a:sym typeface="Gill Sans"/>
                  </a:defRPr>
                </a:lvl1pPr>
              </a:lstStyle>
              <a:p>
                <a:pPr/>
                <a:r>
                  <a:t>129.21.240.0/20,  AS 4385</a:t>
                </a:r>
              </a:p>
            </p:txBody>
          </p:sp>
          <p:sp>
            <p:nvSpPr>
              <p:cNvPr id="306" name="Rectangle"/>
              <p:cNvSpPr/>
              <p:nvPr/>
            </p:nvSpPr>
            <p:spPr>
              <a:xfrm>
                <a:off x="0" y="0"/>
                <a:ext cx="5451112" cy="3025124"/>
              </a:xfrm>
              <a:prstGeom prst="rect">
                <a:avLst/>
              </a:prstGeom>
              <a:noFill/>
              <a:ln w="12700" cap="flat">
                <a:solidFill>
                  <a:srgbClr val="FFFFFF"/>
                </a:solidFill>
                <a:prstDash val="sysDot"/>
                <a:miter lim="400000"/>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grpSp>
      </p:grpSp>
      <p:pic>
        <p:nvPicPr>
          <p:cNvPr id="309" name="Image" descr="Image"/>
          <p:cNvPicPr>
            <a:picLocks noChangeAspect="1"/>
          </p:cNvPicPr>
          <p:nvPr/>
        </p:nvPicPr>
        <p:blipFill>
          <a:blip r:embed="rId3">
            <a:extLst/>
          </a:blip>
          <a:stretch>
            <a:fillRect/>
          </a:stretch>
        </p:blipFill>
        <p:spPr>
          <a:xfrm>
            <a:off x="2506724" y="7344013"/>
            <a:ext cx="1567304" cy="611250"/>
          </a:xfrm>
          <a:prstGeom prst="rect">
            <a:avLst/>
          </a:prstGeom>
          <a:ln w="12700">
            <a:miter lim="400000"/>
          </a:ln>
        </p:spPr>
      </p:pic>
      <p:sp>
        <p:nvSpPr>
          <p:cNvPr id="310" name="Line"/>
          <p:cNvSpPr/>
          <p:nvPr/>
        </p:nvSpPr>
        <p:spPr>
          <a:xfrm>
            <a:off x="5617480" y="8600222"/>
            <a:ext cx="1" cy="724538"/>
          </a:xfrm>
          <a:prstGeom prst="line">
            <a:avLst/>
          </a:prstGeom>
          <a:ln w="25400">
            <a:solidFill>
              <a:srgbClr val="FFFFFF"/>
            </a:solidFill>
            <a:miter lim="400000"/>
            <a:tailEnd type="triangle"/>
          </a:ln>
        </p:spPr>
        <p:txBody>
          <a:bodyPr lIns="71437" tIns="71437" rIns="71437" bIns="71437" anchor="ctr"/>
          <a:lstStyle/>
          <a:p>
            <a:pPr>
              <a:defRPr b="0" sz="3000">
                <a:latin typeface="+mn-lt"/>
                <a:ea typeface="+mn-ea"/>
                <a:cs typeface="+mn-cs"/>
                <a:sym typeface="Helvetica Neue Medium"/>
              </a:defRPr>
            </a:pPr>
          </a:p>
        </p:txBody>
      </p:sp>
      <p:sp>
        <p:nvSpPr>
          <p:cNvPr id="311" name="Rectangle"/>
          <p:cNvSpPr/>
          <p:nvPr/>
        </p:nvSpPr>
        <p:spPr>
          <a:xfrm>
            <a:off x="10387256" y="12610791"/>
            <a:ext cx="1001396" cy="794894"/>
          </a:xfrm>
          <a:prstGeom prst="rect">
            <a:avLst/>
          </a:prstGeom>
          <a:solidFill>
            <a:srgbClr val="000000"/>
          </a:solidFill>
          <a:ln w="12700">
            <a:miter lim="400000"/>
          </a:ln>
        </p:spPr>
        <p:txBody>
          <a:bodyPr lIns="71437" tIns="71437" rIns="71437" bIns="71437" anchor="ctr"/>
          <a:lstStyle/>
          <a:p>
            <a:pPr>
              <a:defRPr b="0" sz="3000">
                <a:latin typeface="+mn-lt"/>
                <a:ea typeface="+mn-ea"/>
                <a:cs typeface="+mn-cs"/>
                <a:sym typeface="Helvetica Neue Medium"/>
              </a:defRPr>
            </a:pPr>
          </a:p>
        </p:txBody>
      </p:sp>
      <p:sp>
        <p:nvSpPr>
          <p:cNvPr id="312" name="129.21.0.0/16"/>
          <p:cNvSpPr txBox="1"/>
          <p:nvPr/>
        </p:nvSpPr>
        <p:spPr>
          <a:xfrm>
            <a:off x="1449277" y="7982915"/>
            <a:ext cx="2678913"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chemeClr val="accent4">
                    <a:hueOff val="468000"/>
                    <a:satOff val="-4761"/>
                    <a:lumOff val="10196"/>
                  </a:schemeClr>
                </a:solidFill>
              </a:defRPr>
            </a:lvl1pPr>
          </a:lstStyle>
          <a:p>
            <a:pPr/>
            <a:r>
              <a:t>129.21.0.0/16</a:t>
            </a:r>
          </a:p>
        </p:txBody>
      </p:sp>
      <p:sp>
        <p:nvSpPr>
          <p:cNvPr id="313" name="AS 4385"/>
          <p:cNvSpPr txBox="1"/>
          <p:nvPr/>
        </p:nvSpPr>
        <p:spPr>
          <a:xfrm>
            <a:off x="2246523" y="8524689"/>
            <a:ext cx="1827505"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chemeClr val="accent4">
                    <a:hueOff val="468000"/>
                    <a:satOff val="-4761"/>
                    <a:lumOff val="10196"/>
                  </a:schemeClr>
                </a:solidFill>
              </a:defRPr>
            </a:lvl1pPr>
          </a:lstStyle>
          <a:p>
            <a:pPr/>
            <a:r>
              <a:t>AS 4385 </a:t>
            </a:r>
          </a:p>
        </p:txBody>
      </p:sp>
      <p:grpSp>
        <p:nvGrpSpPr>
          <p:cNvPr id="316" name="Group"/>
          <p:cNvGrpSpPr/>
          <p:nvPr/>
        </p:nvGrpSpPr>
        <p:grpSpPr>
          <a:xfrm>
            <a:off x="5374725" y="9505097"/>
            <a:ext cx="6626516" cy="3726678"/>
            <a:chOff x="0" y="0"/>
            <a:chExt cx="6626514" cy="3726677"/>
          </a:xfrm>
        </p:grpSpPr>
        <p:sp>
          <p:nvSpPr>
            <p:cNvPr id="314" name="Triangle"/>
            <p:cNvSpPr/>
            <p:nvPr/>
          </p:nvSpPr>
          <p:spPr>
            <a:xfrm flipH="1" rot="17742133">
              <a:off x="2616908" y="-1422143"/>
              <a:ext cx="816501" cy="63216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0" y="21600"/>
                  </a:lnTo>
                  <a:lnTo>
                    <a:pt x="21600" y="21600"/>
                  </a:lnTo>
                  <a:close/>
                </a:path>
              </a:pathLst>
            </a:custGeom>
            <a:solidFill>
              <a:srgbClr val="434343">
                <a:alpha val="83830"/>
              </a:srgbClr>
            </a:solidFill>
            <a:ln w="12700" cap="flat">
              <a:noFill/>
              <a:miter lim="400000"/>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315" name="Rectangle"/>
            <p:cNvSpPr/>
            <p:nvPr/>
          </p:nvSpPr>
          <p:spPr>
            <a:xfrm>
              <a:off x="4889543" y="2293468"/>
              <a:ext cx="1736972" cy="1433210"/>
            </a:xfrm>
            <a:prstGeom prst="rect">
              <a:avLst/>
            </a:prstGeom>
            <a:solidFill>
              <a:srgbClr val="000000"/>
            </a:solidFill>
            <a:ln w="12700" cap="flat">
              <a:noFill/>
              <a:miter lim="400000"/>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grpSp>
      <p:grpSp>
        <p:nvGrpSpPr>
          <p:cNvPr id="319" name="Group"/>
          <p:cNvGrpSpPr/>
          <p:nvPr/>
        </p:nvGrpSpPr>
        <p:grpSpPr>
          <a:xfrm>
            <a:off x="10269992" y="11796616"/>
            <a:ext cx="5451113" cy="798792"/>
            <a:chOff x="0" y="0"/>
            <a:chExt cx="5451111" cy="798791"/>
          </a:xfrm>
        </p:grpSpPr>
        <p:sp>
          <p:nvSpPr>
            <p:cNvPr id="317" name="Rectangle"/>
            <p:cNvSpPr/>
            <p:nvPr/>
          </p:nvSpPr>
          <p:spPr>
            <a:xfrm>
              <a:off x="0" y="0"/>
              <a:ext cx="5451112" cy="798792"/>
            </a:xfrm>
            <a:prstGeom prst="rect">
              <a:avLst/>
            </a:prstGeom>
            <a:solidFill>
              <a:srgbClr val="000000"/>
            </a:solidFill>
            <a:ln w="12700" cap="flat">
              <a:solidFill>
                <a:srgbClr val="FFFFFF"/>
              </a:solidFill>
              <a:prstDash val="sysDot"/>
              <a:miter lim="400000"/>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318" name="129.21.0.0/16-20,  AS 4385"/>
            <p:cNvSpPr txBox="1"/>
            <p:nvPr/>
          </p:nvSpPr>
          <p:spPr>
            <a:xfrm>
              <a:off x="465551" y="87039"/>
              <a:ext cx="4520010" cy="600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0">
                  <a:latin typeface="Gill Sans"/>
                  <a:ea typeface="Gill Sans"/>
                  <a:cs typeface="Gill Sans"/>
                  <a:sym typeface="Gill Sans"/>
                </a:defRPr>
              </a:pPr>
              <a:r>
                <a:t>129.21.0.0/16</a:t>
              </a:r>
              <a:r>
                <a:rPr>
                  <a:solidFill>
                    <a:schemeClr val="accent5">
                      <a:hueOff val="89162"/>
                      <a:satOff val="9554"/>
                      <a:lumOff val="16296"/>
                    </a:schemeClr>
                  </a:solidFill>
                </a:rPr>
                <a:t>-20</a:t>
              </a:r>
              <a:r>
                <a:t>,  AS 4385</a:t>
              </a:r>
            </a:p>
          </p:txBody>
        </p:sp>
      </p:grpSp>
      <p:grpSp>
        <p:nvGrpSpPr>
          <p:cNvPr id="322" name="Group"/>
          <p:cNvGrpSpPr/>
          <p:nvPr/>
        </p:nvGrpSpPr>
        <p:grpSpPr>
          <a:xfrm>
            <a:off x="3477077" y="9375623"/>
            <a:ext cx="4393271" cy="1766111"/>
            <a:chOff x="0" y="0"/>
            <a:chExt cx="4393269" cy="1766110"/>
          </a:xfrm>
        </p:grpSpPr>
        <p:sp>
          <p:nvSpPr>
            <p:cNvPr id="320" name="ROA"/>
            <p:cNvSpPr/>
            <p:nvPr/>
          </p:nvSpPr>
          <p:spPr>
            <a:xfrm>
              <a:off x="1069952" y="0"/>
              <a:ext cx="2140903" cy="1101899"/>
            </a:xfrm>
            <a:prstGeom prst="roundRect">
              <a:avLst>
                <a:gd name="adj" fmla="val 16101"/>
              </a:avLst>
            </a:prstGeom>
            <a:solidFill>
              <a:srgbClr val="000000"/>
            </a:solidFill>
            <a:ln w="63500" cap="flat">
              <a:solidFill>
                <a:schemeClr val="accent4">
                  <a:hueOff val="468000"/>
                  <a:satOff val="-4761"/>
                  <a:lumOff val="10196"/>
                </a:schemeClr>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0" sz="3000">
                  <a:latin typeface="+mn-lt"/>
                  <a:ea typeface="+mn-ea"/>
                  <a:cs typeface="+mn-cs"/>
                  <a:sym typeface="Helvetica Neue Medium"/>
                </a:defRPr>
              </a:lvl1pPr>
            </a:lstStyle>
            <a:p>
              <a:pPr/>
              <a:r>
                <a:t>ROA</a:t>
              </a:r>
            </a:p>
          </p:txBody>
        </p:sp>
        <p:sp>
          <p:nvSpPr>
            <p:cNvPr id="321" name="Route Origin Authorization"/>
            <p:cNvSpPr txBox="1"/>
            <p:nvPr/>
          </p:nvSpPr>
          <p:spPr>
            <a:xfrm>
              <a:off x="-1" y="1178735"/>
              <a:ext cx="4393271" cy="5873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0" sz="3000">
                  <a:latin typeface="Gill Sans"/>
                  <a:ea typeface="Gill Sans"/>
                  <a:cs typeface="Gill Sans"/>
                  <a:sym typeface="Gill Sans"/>
                </a:defRPr>
              </a:lvl1pPr>
            </a:lstStyle>
            <a:p>
              <a:pPr/>
              <a:r>
                <a:t>Route Origin Authorization</a:t>
              </a:r>
            </a:p>
          </p:txBody>
        </p:sp>
      </p:grpSp>
      <p:grpSp>
        <p:nvGrpSpPr>
          <p:cNvPr id="328" name="Group"/>
          <p:cNvGrpSpPr/>
          <p:nvPr/>
        </p:nvGrpSpPr>
        <p:grpSpPr>
          <a:xfrm>
            <a:off x="3446336" y="4089268"/>
            <a:ext cx="11809270" cy="652525"/>
            <a:chOff x="0" y="0"/>
            <a:chExt cx="11809269" cy="652523"/>
          </a:xfrm>
        </p:grpSpPr>
        <p:sp>
          <p:nvSpPr>
            <p:cNvPr id="323" name="Coins"/>
            <p:cNvSpPr/>
            <p:nvPr/>
          </p:nvSpPr>
          <p:spPr>
            <a:xfrm>
              <a:off x="0" y="50800"/>
              <a:ext cx="599922" cy="6017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0"/>
                  </a:moveTo>
                  <a:cubicBezTo>
                    <a:pt x="7949" y="0"/>
                    <a:pt x="5266" y="392"/>
                    <a:pt x="3255" y="1111"/>
                  </a:cubicBezTo>
                  <a:cubicBezTo>
                    <a:pt x="1360" y="1787"/>
                    <a:pt x="273" y="2685"/>
                    <a:pt x="273" y="3572"/>
                  </a:cubicBezTo>
                  <a:cubicBezTo>
                    <a:pt x="273" y="4460"/>
                    <a:pt x="1360" y="5360"/>
                    <a:pt x="3255" y="6035"/>
                  </a:cubicBezTo>
                  <a:cubicBezTo>
                    <a:pt x="5266" y="6749"/>
                    <a:pt x="7949" y="7147"/>
                    <a:pt x="10801" y="7147"/>
                  </a:cubicBezTo>
                  <a:cubicBezTo>
                    <a:pt x="13652" y="7147"/>
                    <a:pt x="16334" y="6754"/>
                    <a:pt x="18345" y="6035"/>
                  </a:cubicBezTo>
                  <a:cubicBezTo>
                    <a:pt x="20240" y="5360"/>
                    <a:pt x="21327" y="4460"/>
                    <a:pt x="21327" y="3572"/>
                  </a:cubicBezTo>
                  <a:cubicBezTo>
                    <a:pt x="21327" y="2685"/>
                    <a:pt x="20240" y="1787"/>
                    <a:pt x="18345" y="1111"/>
                  </a:cubicBezTo>
                  <a:cubicBezTo>
                    <a:pt x="16334" y="398"/>
                    <a:pt x="13652" y="0"/>
                    <a:pt x="10801" y="0"/>
                  </a:cubicBezTo>
                  <a:close/>
                  <a:moveTo>
                    <a:pt x="12" y="4505"/>
                  </a:moveTo>
                  <a:lnTo>
                    <a:pt x="12" y="5914"/>
                  </a:lnTo>
                  <a:cubicBezTo>
                    <a:pt x="12" y="8033"/>
                    <a:pt x="4846" y="9754"/>
                    <a:pt x="10811" y="9754"/>
                  </a:cubicBezTo>
                  <a:cubicBezTo>
                    <a:pt x="16776" y="9754"/>
                    <a:pt x="21600" y="8039"/>
                    <a:pt x="21600" y="5914"/>
                  </a:cubicBezTo>
                  <a:lnTo>
                    <a:pt x="21600" y="4505"/>
                  </a:lnTo>
                  <a:cubicBezTo>
                    <a:pt x="21136" y="5284"/>
                    <a:pt x="20088" y="5991"/>
                    <a:pt x="18531" y="6541"/>
                  </a:cubicBezTo>
                  <a:cubicBezTo>
                    <a:pt x="16460" y="7276"/>
                    <a:pt x="13718" y="7679"/>
                    <a:pt x="10806" y="7679"/>
                  </a:cubicBezTo>
                  <a:cubicBezTo>
                    <a:pt x="7894" y="7679"/>
                    <a:pt x="5146" y="7276"/>
                    <a:pt x="3081" y="6541"/>
                  </a:cubicBezTo>
                  <a:cubicBezTo>
                    <a:pt x="1524" y="5985"/>
                    <a:pt x="476" y="5284"/>
                    <a:pt x="12" y="4505"/>
                  </a:cubicBezTo>
                  <a:close/>
                  <a:moveTo>
                    <a:pt x="0" y="7320"/>
                  </a:moveTo>
                  <a:lnTo>
                    <a:pt x="0" y="8284"/>
                  </a:lnTo>
                  <a:cubicBezTo>
                    <a:pt x="0" y="10402"/>
                    <a:pt x="4836" y="12123"/>
                    <a:pt x="10801" y="12123"/>
                  </a:cubicBezTo>
                  <a:cubicBezTo>
                    <a:pt x="16766" y="12123"/>
                    <a:pt x="21600" y="10408"/>
                    <a:pt x="21600" y="8284"/>
                  </a:cubicBezTo>
                  <a:lnTo>
                    <a:pt x="21600" y="7320"/>
                  </a:lnTo>
                  <a:cubicBezTo>
                    <a:pt x="21458" y="7495"/>
                    <a:pt x="21295" y="7664"/>
                    <a:pt x="21098" y="7827"/>
                  </a:cubicBezTo>
                  <a:cubicBezTo>
                    <a:pt x="20508" y="8329"/>
                    <a:pt x="19672" y="8769"/>
                    <a:pt x="18618" y="9145"/>
                  </a:cubicBezTo>
                  <a:cubicBezTo>
                    <a:pt x="16520" y="9891"/>
                    <a:pt x="13745" y="10299"/>
                    <a:pt x="10801" y="10299"/>
                  </a:cubicBezTo>
                  <a:cubicBezTo>
                    <a:pt x="7856" y="10299"/>
                    <a:pt x="5080" y="9891"/>
                    <a:pt x="2982" y="9145"/>
                  </a:cubicBezTo>
                  <a:cubicBezTo>
                    <a:pt x="1928" y="8769"/>
                    <a:pt x="1099" y="8329"/>
                    <a:pt x="504" y="7827"/>
                  </a:cubicBezTo>
                  <a:cubicBezTo>
                    <a:pt x="307" y="7664"/>
                    <a:pt x="142" y="7495"/>
                    <a:pt x="0" y="7320"/>
                  </a:cubicBezTo>
                  <a:close/>
                  <a:moveTo>
                    <a:pt x="0" y="9689"/>
                  </a:moveTo>
                  <a:lnTo>
                    <a:pt x="0" y="10653"/>
                  </a:lnTo>
                  <a:cubicBezTo>
                    <a:pt x="0" y="12771"/>
                    <a:pt x="4836" y="14492"/>
                    <a:pt x="10801" y="14492"/>
                  </a:cubicBezTo>
                  <a:cubicBezTo>
                    <a:pt x="16766" y="14492"/>
                    <a:pt x="21600" y="12777"/>
                    <a:pt x="21600" y="10653"/>
                  </a:cubicBezTo>
                  <a:lnTo>
                    <a:pt x="21600" y="9689"/>
                  </a:lnTo>
                  <a:cubicBezTo>
                    <a:pt x="21458" y="9864"/>
                    <a:pt x="21295" y="10033"/>
                    <a:pt x="21098" y="10197"/>
                  </a:cubicBezTo>
                  <a:cubicBezTo>
                    <a:pt x="20508" y="10698"/>
                    <a:pt x="19672" y="11138"/>
                    <a:pt x="18618" y="11514"/>
                  </a:cubicBezTo>
                  <a:cubicBezTo>
                    <a:pt x="16520" y="12260"/>
                    <a:pt x="13745" y="12668"/>
                    <a:pt x="10801" y="12668"/>
                  </a:cubicBezTo>
                  <a:cubicBezTo>
                    <a:pt x="7856" y="12668"/>
                    <a:pt x="5080" y="12260"/>
                    <a:pt x="2982" y="11514"/>
                  </a:cubicBezTo>
                  <a:cubicBezTo>
                    <a:pt x="1928" y="11138"/>
                    <a:pt x="1099" y="10698"/>
                    <a:pt x="504" y="10197"/>
                  </a:cubicBezTo>
                  <a:cubicBezTo>
                    <a:pt x="307" y="10033"/>
                    <a:pt x="142" y="9864"/>
                    <a:pt x="0" y="9689"/>
                  </a:cubicBezTo>
                  <a:close/>
                  <a:moveTo>
                    <a:pt x="0" y="12059"/>
                  </a:moveTo>
                  <a:lnTo>
                    <a:pt x="0" y="13022"/>
                  </a:lnTo>
                  <a:cubicBezTo>
                    <a:pt x="0" y="15141"/>
                    <a:pt x="4836" y="16862"/>
                    <a:pt x="10801" y="16862"/>
                  </a:cubicBezTo>
                  <a:cubicBezTo>
                    <a:pt x="16766" y="16862"/>
                    <a:pt x="21600" y="15146"/>
                    <a:pt x="21600" y="13022"/>
                  </a:cubicBezTo>
                  <a:lnTo>
                    <a:pt x="21600" y="12059"/>
                  </a:lnTo>
                  <a:cubicBezTo>
                    <a:pt x="21458" y="12233"/>
                    <a:pt x="21295" y="12402"/>
                    <a:pt x="21098" y="12566"/>
                  </a:cubicBezTo>
                  <a:cubicBezTo>
                    <a:pt x="20508" y="13067"/>
                    <a:pt x="19672" y="13507"/>
                    <a:pt x="18618" y="13883"/>
                  </a:cubicBezTo>
                  <a:cubicBezTo>
                    <a:pt x="16520" y="14629"/>
                    <a:pt x="13745" y="15037"/>
                    <a:pt x="10801" y="15037"/>
                  </a:cubicBezTo>
                  <a:cubicBezTo>
                    <a:pt x="7856" y="15037"/>
                    <a:pt x="5080" y="14629"/>
                    <a:pt x="2982" y="13883"/>
                  </a:cubicBezTo>
                  <a:cubicBezTo>
                    <a:pt x="1928" y="13507"/>
                    <a:pt x="1099" y="13067"/>
                    <a:pt x="504" y="12566"/>
                  </a:cubicBezTo>
                  <a:cubicBezTo>
                    <a:pt x="307" y="12402"/>
                    <a:pt x="142" y="12233"/>
                    <a:pt x="0" y="12059"/>
                  </a:cubicBezTo>
                  <a:close/>
                  <a:moveTo>
                    <a:pt x="0" y="14428"/>
                  </a:moveTo>
                  <a:lnTo>
                    <a:pt x="0" y="15391"/>
                  </a:lnTo>
                  <a:cubicBezTo>
                    <a:pt x="0" y="17510"/>
                    <a:pt x="4836" y="19231"/>
                    <a:pt x="10801" y="19231"/>
                  </a:cubicBezTo>
                  <a:cubicBezTo>
                    <a:pt x="16766" y="19231"/>
                    <a:pt x="21600" y="17515"/>
                    <a:pt x="21600" y="15391"/>
                  </a:cubicBezTo>
                  <a:lnTo>
                    <a:pt x="21600" y="14428"/>
                  </a:lnTo>
                  <a:cubicBezTo>
                    <a:pt x="21458" y="14602"/>
                    <a:pt x="21295" y="14772"/>
                    <a:pt x="21098" y="14935"/>
                  </a:cubicBezTo>
                  <a:cubicBezTo>
                    <a:pt x="20508" y="15436"/>
                    <a:pt x="19672" y="15877"/>
                    <a:pt x="18618" y="16252"/>
                  </a:cubicBezTo>
                  <a:cubicBezTo>
                    <a:pt x="16520" y="16998"/>
                    <a:pt x="13745" y="17406"/>
                    <a:pt x="10801" y="17406"/>
                  </a:cubicBezTo>
                  <a:cubicBezTo>
                    <a:pt x="7856" y="17406"/>
                    <a:pt x="5080" y="16998"/>
                    <a:pt x="2982" y="16252"/>
                  </a:cubicBezTo>
                  <a:cubicBezTo>
                    <a:pt x="1928" y="15877"/>
                    <a:pt x="1099" y="15436"/>
                    <a:pt x="504" y="14935"/>
                  </a:cubicBezTo>
                  <a:cubicBezTo>
                    <a:pt x="307" y="14772"/>
                    <a:pt x="142" y="14602"/>
                    <a:pt x="0" y="14428"/>
                  </a:cubicBezTo>
                  <a:close/>
                  <a:moveTo>
                    <a:pt x="0" y="16797"/>
                  </a:moveTo>
                  <a:lnTo>
                    <a:pt x="0" y="17760"/>
                  </a:lnTo>
                  <a:cubicBezTo>
                    <a:pt x="0" y="19879"/>
                    <a:pt x="4836" y="21600"/>
                    <a:pt x="10801" y="21600"/>
                  </a:cubicBezTo>
                  <a:cubicBezTo>
                    <a:pt x="16766" y="21600"/>
                    <a:pt x="21600" y="19879"/>
                    <a:pt x="21600" y="17760"/>
                  </a:cubicBezTo>
                  <a:lnTo>
                    <a:pt x="21600" y="16797"/>
                  </a:lnTo>
                  <a:cubicBezTo>
                    <a:pt x="21458" y="16971"/>
                    <a:pt x="21295" y="17141"/>
                    <a:pt x="21098" y="17304"/>
                  </a:cubicBezTo>
                  <a:cubicBezTo>
                    <a:pt x="20508" y="17805"/>
                    <a:pt x="19672" y="18246"/>
                    <a:pt x="18618" y="18622"/>
                  </a:cubicBezTo>
                  <a:cubicBezTo>
                    <a:pt x="16520" y="19368"/>
                    <a:pt x="13745" y="19775"/>
                    <a:pt x="10801" y="19775"/>
                  </a:cubicBezTo>
                  <a:cubicBezTo>
                    <a:pt x="7856" y="19775"/>
                    <a:pt x="5080" y="19368"/>
                    <a:pt x="2982" y="18622"/>
                  </a:cubicBezTo>
                  <a:cubicBezTo>
                    <a:pt x="1928" y="18246"/>
                    <a:pt x="1099" y="17805"/>
                    <a:pt x="504" y="17304"/>
                  </a:cubicBezTo>
                  <a:cubicBezTo>
                    <a:pt x="307" y="17141"/>
                    <a:pt x="142" y="16971"/>
                    <a:pt x="0" y="16797"/>
                  </a:cubicBezTo>
                  <a:close/>
                </a:path>
              </a:pathLst>
            </a:custGeom>
            <a:solidFill>
              <a:srgbClr val="000000"/>
            </a:solidFill>
            <a:ln w="9525" cap="flat">
              <a:solidFill>
                <a:srgbClr val="FFFFFF"/>
              </a:solidFill>
              <a:prstDash val="solid"/>
              <a:miter lim="400000"/>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324" name="Coins"/>
            <p:cNvSpPr/>
            <p:nvPr/>
          </p:nvSpPr>
          <p:spPr>
            <a:xfrm>
              <a:off x="2857500" y="38100"/>
              <a:ext cx="599922" cy="6017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0"/>
                  </a:moveTo>
                  <a:cubicBezTo>
                    <a:pt x="7949" y="0"/>
                    <a:pt x="5266" y="392"/>
                    <a:pt x="3255" y="1111"/>
                  </a:cubicBezTo>
                  <a:cubicBezTo>
                    <a:pt x="1360" y="1787"/>
                    <a:pt x="273" y="2685"/>
                    <a:pt x="273" y="3572"/>
                  </a:cubicBezTo>
                  <a:cubicBezTo>
                    <a:pt x="273" y="4460"/>
                    <a:pt x="1360" y="5360"/>
                    <a:pt x="3255" y="6035"/>
                  </a:cubicBezTo>
                  <a:cubicBezTo>
                    <a:pt x="5266" y="6749"/>
                    <a:pt x="7949" y="7147"/>
                    <a:pt x="10801" y="7147"/>
                  </a:cubicBezTo>
                  <a:cubicBezTo>
                    <a:pt x="13652" y="7147"/>
                    <a:pt x="16334" y="6754"/>
                    <a:pt x="18345" y="6035"/>
                  </a:cubicBezTo>
                  <a:cubicBezTo>
                    <a:pt x="20240" y="5360"/>
                    <a:pt x="21327" y="4460"/>
                    <a:pt x="21327" y="3572"/>
                  </a:cubicBezTo>
                  <a:cubicBezTo>
                    <a:pt x="21327" y="2685"/>
                    <a:pt x="20240" y="1787"/>
                    <a:pt x="18345" y="1111"/>
                  </a:cubicBezTo>
                  <a:cubicBezTo>
                    <a:pt x="16334" y="398"/>
                    <a:pt x="13652" y="0"/>
                    <a:pt x="10801" y="0"/>
                  </a:cubicBezTo>
                  <a:close/>
                  <a:moveTo>
                    <a:pt x="12" y="4505"/>
                  </a:moveTo>
                  <a:lnTo>
                    <a:pt x="12" y="5914"/>
                  </a:lnTo>
                  <a:cubicBezTo>
                    <a:pt x="12" y="8033"/>
                    <a:pt x="4846" y="9754"/>
                    <a:pt x="10811" y="9754"/>
                  </a:cubicBezTo>
                  <a:cubicBezTo>
                    <a:pt x="16776" y="9754"/>
                    <a:pt x="21600" y="8039"/>
                    <a:pt x="21600" y="5914"/>
                  </a:cubicBezTo>
                  <a:lnTo>
                    <a:pt x="21600" y="4505"/>
                  </a:lnTo>
                  <a:cubicBezTo>
                    <a:pt x="21136" y="5284"/>
                    <a:pt x="20088" y="5991"/>
                    <a:pt x="18531" y="6541"/>
                  </a:cubicBezTo>
                  <a:cubicBezTo>
                    <a:pt x="16460" y="7276"/>
                    <a:pt x="13718" y="7679"/>
                    <a:pt x="10806" y="7679"/>
                  </a:cubicBezTo>
                  <a:cubicBezTo>
                    <a:pt x="7894" y="7679"/>
                    <a:pt x="5146" y="7276"/>
                    <a:pt x="3081" y="6541"/>
                  </a:cubicBezTo>
                  <a:cubicBezTo>
                    <a:pt x="1524" y="5985"/>
                    <a:pt x="476" y="5284"/>
                    <a:pt x="12" y="4505"/>
                  </a:cubicBezTo>
                  <a:close/>
                  <a:moveTo>
                    <a:pt x="0" y="7320"/>
                  </a:moveTo>
                  <a:lnTo>
                    <a:pt x="0" y="8284"/>
                  </a:lnTo>
                  <a:cubicBezTo>
                    <a:pt x="0" y="10402"/>
                    <a:pt x="4836" y="12123"/>
                    <a:pt x="10801" y="12123"/>
                  </a:cubicBezTo>
                  <a:cubicBezTo>
                    <a:pt x="16766" y="12123"/>
                    <a:pt x="21600" y="10408"/>
                    <a:pt x="21600" y="8284"/>
                  </a:cubicBezTo>
                  <a:lnTo>
                    <a:pt x="21600" y="7320"/>
                  </a:lnTo>
                  <a:cubicBezTo>
                    <a:pt x="21458" y="7495"/>
                    <a:pt x="21295" y="7664"/>
                    <a:pt x="21098" y="7827"/>
                  </a:cubicBezTo>
                  <a:cubicBezTo>
                    <a:pt x="20508" y="8329"/>
                    <a:pt x="19672" y="8769"/>
                    <a:pt x="18618" y="9145"/>
                  </a:cubicBezTo>
                  <a:cubicBezTo>
                    <a:pt x="16520" y="9891"/>
                    <a:pt x="13745" y="10299"/>
                    <a:pt x="10801" y="10299"/>
                  </a:cubicBezTo>
                  <a:cubicBezTo>
                    <a:pt x="7856" y="10299"/>
                    <a:pt x="5080" y="9891"/>
                    <a:pt x="2982" y="9145"/>
                  </a:cubicBezTo>
                  <a:cubicBezTo>
                    <a:pt x="1928" y="8769"/>
                    <a:pt x="1099" y="8329"/>
                    <a:pt x="504" y="7827"/>
                  </a:cubicBezTo>
                  <a:cubicBezTo>
                    <a:pt x="307" y="7664"/>
                    <a:pt x="142" y="7495"/>
                    <a:pt x="0" y="7320"/>
                  </a:cubicBezTo>
                  <a:close/>
                  <a:moveTo>
                    <a:pt x="0" y="9689"/>
                  </a:moveTo>
                  <a:lnTo>
                    <a:pt x="0" y="10653"/>
                  </a:lnTo>
                  <a:cubicBezTo>
                    <a:pt x="0" y="12771"/>
                    <a:pt x="4836" y="14492"/>
                    <a:pt x="10801" y="14492"/>
                  </a:cubicBezTo>
                  <a:cubicBezTo>
                    <a:pt x="16766" y="14492"/>
                    <a:pt x="21600" y="12777"/>
                    <a:pt x="21600" y="10653"/>
                  </a:cubicBezTo>
                  <a:lnTo>
                    <a:pt x="21600" y="9689"/>
                  </a:lnTo>
                  <a:cubicBezTo>
                    <a:pt x="21458" y="9864"/>
                    <a:pt x="21295" y="10033"/>
                    <a:pt x="21098" y="10197"/>
                  </a:cubicBezTo>
                  <a:cubicBezTo>
                    <a:pt x="20508" y="10698"/>
                    <a:pt x="19672" y="11138"/>
                    <a:pt x="18618" y="11514"/>
                  </a:cubicBezTo>
                  <a:cubicBezTo>
                    <a:pt x="16520" y="12260"/>
                    <a:pt x="13745" y="12668"/>
                    <a:pt x="10801" y="12668"/>
                  </a:cubicBezTo>
                  <a:cubicBezTo>
                    <a:pt x="7856" y="12668"/>
                    <a:pt x="5080" y="12260"/>
                    <a:pt x="2982" y="11514"/>
                  </a:cubicBezTo>
                  <a:cubicBezTo>
                    <a:pt x="1928" y="11138"/>
                    <a:pt x="1099" y="10698"/>
                    <a:pt x="504" y="10197"/>
                  </a:cubicBezTo>
                  <a:cubicBezTo>
                    <a:pt x="307" y="10033"/>
                    <a:pt x="142" y="9864"/>
                    <a:pt x="0" y="9689"/>
                  </a:cubicBezTo>
                  <a:close/>
                  <a:moveTo>
                    <a:pt x="0" y="12059"/>
                  </a:moveTo>
                  <a:lnTo>
                    <a:pt x="0" y="13022"/>
                  </a:lnTo>
                  <a:cubicBezTo>
                    <a:pt x="0" y="15141"/>
                    <a:pt x="4836" y="16862"/>
                    <a:pt x="10801" y="16862"/>
                  </a:cubicBezTo>
                  <a:cubicBezTo>
                    <a:pt x="16766" y="16862"/>
                    <a:pt x="21600" y="15146"/>
                    <a:pt x="21600" y="13022"/>
                  </a:cubicBezTo>
                  <a:lnTo>
                    <a:pt x="21600" y="12059"/>
                  </a:lnTo>
                  <a:cubicBezTo>
                    <a:pt x="21458" y="12233"/>
                    <a:pt x="21295" y="12402"/>
                    <a:pt x="21098" y="12566"/>
                  </a:cubicBezTo>
                  <a:cubicBezTo>
                    <a:pt x="20508" y="13067"/>
                    <a:pt x="19672" y="13507"/>
                    <a:pt x="18618" y="13883"/>
                  </a:cubicBezTo>
                  <a:cubicBezTo>
                    <a:pt x="16520" y="14629"/>
                    <a:pt x="13745" y="15037"/>
                    <a:pt x="10801" y="15037"/>
                  </a:cubicBezTo>
                  <a:cubicBezTo>
                    <a:pt x="7856" y="15037"/>
                    <a:pt x="5080" y="14629"/>
                    <a:pt x="2982" y="13883"/>
                  </a:cubicBezTo>
                  <a:cubicBezTo>
                    <a:pt x="1928" y="13507"/>
                    <a:pt x="1099" y="13067"/>
                    <a:pt x="504" y="12566"/>
                  </a:cubicBezTo>
                  <a:cubicBezTo>
                    <a:pt x="307" y="12402"/>
                    <a:pt x="142" y="12233"/>
                    <a:pt x="0" y="12059"/>
                  </a:cubicBezTo>
                  <a:close/>
                  <a:moveTo>
                    <a:pt x="0" y="14428"/>
                  </a:moveTo>
                  <a:lnTo>
                    <a:pt x="0" y="15391"/>
                  </a:lnTo>
                  <a:cubicBezTo>
                    <a:pt x="0" y="17510"/>
                    <a:pt x="4836" y="19231"/>
                    <a:pt x="10801" y="19231"/>
                  </a:cubicBezTo>
                  <a:cubicBezTo>
                    <a:pt x="16766" y="19231"/>
                    <a:pt x="21600" y="17515"/>
                    <a:pt x="21600" y="15391"/>
                  </a:cubicBezTo>
                  <a:lnTo>
                    <a:pt x="21600" y="14428"/>
                  </a:lnTo>
                  <a:cubicBezTo>
                    <a:pt x="21458" y="14602"/>
                    <a:pt x="21295" y="14772"/>
                    <a:pt x="21098" y="14935"/>
                  </a:cubicBezTo>
                  <a:cubicBezTo>
                    <a:pt x="20508" y="15436"/>
                    <a:pt x="19672" y="15877"/>
                    <a:pt x="18618" y="16252"/>
                  </a:cubicBezTo>
                  <a:cubicBezTo>
                    <a:pt x="16520" y="16998"/>
                    <a:pt x="13745" y="17406"/>
                    <a:pt x="10801" y="17406"/>
                  </a:cubicBezTo>
                  <a:cubicBezTo>
                    <a:pt x="7856" y="17406"/>
                    <a:pt x="5080" y="16998"/>
                    <a:pt x="2982" y="16252"/>
                  </a:cubicBezTo>
                  <a:cubicBezTo>
                    <a:pt x="1928" y="15877"/>
                    <a:pt x="1099" y="15436"/>
                    <a:pt x="504" y="14935"/>
                  </a:cubicBezTo>
                  <a:cubicBezTo>
                    <a:pt x="307" y="14772"/>
                    <a:pt x="142" y="14602"/>
                    <a:pt x="0" y="14428"/>
                  </a:cubicBezTo>
                  <a:close/>
                  <a:moveTo>
                    <a:pt x="0" y="16797"/>
                  </a:moveTo>
                  <a:lnTo>
                    <a:pt x="0" y="17760"/>
                  </a:lnTo>
                  <a:cubicBezTo>
                    <a:pt x="0" y="19879"/>
                    <a:pt x="4836" y="21600"/>
                    <a:pt x="10801" y="21600"/>
                  </a:cubicBezTo>
                  <a:cubicBezTo>
                    <a:pt x="16766" y="21600"/>
                    <a:pt x="21600" y="19879"/>
                    <a:pt x="21600" y="17760"/>
                  </a:cubicBezTo>
                  <a:lnTo>
                    <a:pt x="21600" y="16797"/>
                  </a:lnTo>
                  <a:cubicBezTo>
                    <a:pt x="21458" y="16971"/>
                    <a:pt x="21295" y="17141"/>
                    <a:pt x="21098" y="17304"/>
                  </a:cubicBezTo>
                  <a:cubicBezTo>
                    <a:pt x="20508" y="17805"/>
                    <a:pt x="19672" y="18246"/>
                    <a:pt x="18618" y="18622"/>
                  </a:cubicBezTo>
                  <a:cubicBezTo>
                    <a:pt x="16520" y="19368"/>
                    <a:pt x="13745" y="19775"/>
                    <a:pt x="10801" y="19775"/>
                  </a:cubicBezTo>
                  <a:cubicBezTo>
                    <a:pt x="7856" y="19775"/>
                    <a:pt x="5080" y="19368"/>
                    <a:pt x="2982" y="18622"/>
                  </a:cubicBezTo>
                  <a:cubicBezTo>
                    <a:pt x="1928" y="18246"/>
                    <a:pt x="1099" y="17805"/>
                    <a:pt x="504" y="17304"/>
                  </a:cubicBezTo>
                  <a:cubicBezTo>
                    <a:pt x="307" y="17141"/>
                    <a:pt x="142" y="16971"/>
                    <a:pt x="0" y="16797"/>
                  </a:cubicBezTo>
                  <a:close/>
                </a:path>
              </a:pathLst>
            </a:custGeom>
            <a:solidFill>
              <a:srgbClr val="000000"/>
            </a:solidFill>
            <a:ln w="9525" cap="flat">
              <a:solidFill>
                <a:srgbClr val="FFFFFF"/>
              </a:solidFill>
              <a:prstDash val="solid"/>
              <a:miter lim="400000"/>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325" name="Coins"/>
            <p:cNvSpPr/>
            <p:nvPr/>
          </p:nvSpPr>
          <p:spPr>
            <a:xfrm>
              <a:off x="5621347" y="50800"/>
              <a:ext cx="599923" cy="6017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0"/>
                  </a:moveTo>
                  <a:cubicBezTo>
                    <a:pt x="7949" y="0"/>
                    <a:pt x="5266" y="392"/>
                    <a:pt x="3255" y="1111"/>
                  </a:cubicBezTo>
                  <a:cubicBezTo>
                    <a:pt x="1360" y="1787"/>
                    <a:pt x="273" y="2685"/>
                    <a:pt x="273" y="3572"/>
                  </a:cubicBezTo>
                  <a:cubicBezTo>
                    <a:pt x="273" y="4460"/>
                    <a:pt x="1360" y="5360"/>
                    <a:pt x="3255" y="6035"/>
                  </a:cubicBezTo>
                  <a:cubicBezTo>
                    <a:pt x="5266" y="6749"/>
                    <a:pt x="7949" y="7147"/>
                    <a:pt x="10801" y="7147"/>
                  </a:cubicBezTo>
                  <a:cubicBezTo>
                    <a:pt x="13652" y="7147"/>
                    <a:pt x="16334" y="6754"/>
                    <a:pt x="18345" y="6035"/>
                  </a:cubicBezTo>
                  <a:cubicBezTo>
                    <a:pt x="20240" y="5360"/>
                    <a:pt x="21327" y="4460"/>
                    <a:pt x="21327" y="3572"/>
                  </a:cubicBezTo>
                  <a:cubicBezTo>
                    <a:pt x="21327" y="2685"/>
                    <a:pt x="20240" y="1787"/>
                    <a:pt x="18345" y="1111"/>
                  </a:cubicBezTo>
                  <a:cubicBezTo>
                    <a:pt x="16334" y="398"/>
                    <a:pt x="13652" y="0"/>
                    <a:pt x="10801" y="0"/>
                  </a:cubicBezTo>
                  <a:close/>
                  <a:moveTo>
                    <a:pt x="12" y="4505"/>
                  </a:moveTo>
                  <a:lnTo>
                    <a:pt x="12" y="5914"/>
                  </a:lnTo>
                  <a:cubicBezTo>
                    <a:pt x="12" y="8033"/>
                    <a:pt x="4846" y="9754"/>
                    <a:pt x="10811" y="9754"/>
                  </a:cubicBezTo>
                  <a:cubicBezTo>
                    <a:pt x="16776" y="9754"/>
                    <a:pt x="21600" y="8039"/>
                    <a:pt x="21600" y="5914"/>
                  </a:cubicBezTo>
                  <a:lnTo>
                    <a:pt x="21600" y="4505"/>
                  </a:lnTo>
                  <a:cubicBezTo>
                    <a:pt x="21136" y="5284"/>
                    <a:pt x="20088" y="5991"/>
                    <a:pt x="18531" y="6541"/>
                  </a:cubicBezTo>
                  <a:cubicBezTo>
                    <a:pt x="16460" y="7276"/>
                    <a:pt x="13718" y="7679"/>
                    <a:pt x="10806" y="7679"/>
                  </a:cubicBezTo>
                  <a:cubicBezTo>
                    <a:pt x="7894" y="7679"/>
                    <a:pt x="5146" y="7276"/>
                    <a:pt x="3081" y="6541"/>
                  </a:cubicBezTo>
                  <a:cubicBezTo>
                    <a:pt x="1524" y="5985"/>
                    <a:pt x="476" y="5284"/>
                    <a:pt x="12" y="4505"/>
                  </a:cubicBezTo>
                  <a:close/>
                  <a:moveTo>
                    <a:pt x="0" y="7320"/>
                  </a:moveTo>
                  <a:lnTo>
                    <a:pt x="0" y="8284"/>
                  </a:lnTo>
                  <a:cubicBezTo>
                    <a:pt x="0" y="10402"/>
                    <a:pt x="4836" y="12123"/>
                    <a:pt x="10801" y="12123"/>
                  </a:cubicBezTo>
                  <a:cubicBezTo>
                    <a:pt x="16766" y="12123"/>
                    <a:pt x="21600" y="10408"/>
                    <a:pt x="21600" y="8284"/>
                  </a:cubicBezTo>
                  <a:lnTo>
                    <a:pt x="21600" y="7320"/>
                  </a:lnTo>
                  <a:cubicBezTo>
                    <a:pt x="21458" y="7495"/>
                    <a:pt x="21295" y="7664"/>
                    <a:pt x="21098" y="7827"/>
                  </a:cubicBezTo>
                  <a:cubicBezTo>
                    <a:pt x="20508" y="8329"/>
                    <a:pt x="19672" y="8769"/>
                    <a:pt x="18618" y="9145"/>
                  </a:cubicBezTo>
                  <a:cubicBezTo>
                    <a:pt x="16520" y="9891"/>
                    <a:pt x="13745" y="10299"/>
                    <a:pt x="10801" y="10299"/>
                  </a:cubicBezTo>
                  <a:cubicBezTo>
                    <a:pt x="7856" y="10299"/>
                    <a:pt x="5080" y="9891"/>
                    <a:pt x="2982" y="9145"/>
                  </a:cubicBezTo>
                  <a:cubicBezTo>
                    <a:pt x="1928" y="8769"/>
                    <a:pt x="1099" y="8329"/>
                    <a:pt x="504" y="7827"/>
                  </a:cubicBezTo>
                  <a:cubicBezTo>
                    <a:pt x="307" y="7664"/>
                    <a:pt x="142" y="7495"/>
                    <a:pt x="0" y="7320"/>
                  </a:cubicBezTo>
                  <a:close/>
                  <a:moveTo>
                    <a:pt x="0" y="9689"/>
                  </a:moveTo>
                  <a:lnTo>
                    <a:pt x="0" y="10653"/>
                  </a:lnTo>
                  <a:cubicBezTo>
                    <a:pt x="0" y="12771"/>
                    <a:pt x="4836" y="14492"/>
                    <a:pt x="10801" y="14492"/>
                  </a:cubicBezTo>
                  <a:cubicBezTo>
                    <a:pt x="16766" y="14492"/>
                    <a:pt x="21600" y="12777"/>
                    <a:pt x="21600" y="10653"/>
                  </a:cubicBezTo>
                  <a:lnTo>
                    <a:pt x="21600" y="9689"/>
                  </a:lnTo>
                  <a:cubicBezTo>
                    <a:pt x="21458" y="9864"/>
                    <a:pt x="21295" y="10033"/>
                    <a:pt x="21098" y="10197"/>
                  </a:cubicBezTo>
                  <a:cubicBezTo>
                    <a:pt x="20508" y="10698"/>
                    <a:pt x="19672" y="11138"/>
                    <a:pt x="18618" y="11514"/>
                  </a:cubicBezTo>
                  <a:cubicBezTo>
                    <a:pt x="16520" y="12260"/>
                    <a:pt x="13745" y="12668"/>
                    <a:pt x="10801" y="12668"/>
                  </a:cubicBezTo>
                  <a:cubicBezTo>
                    <a:pt x="7856" y="12668"/>
                    <a:pt x="5080" y="12260"/>
                    <a:pt x="2982" y="11514"/>
                  </a:cubicBezTo>
                  <a:cubicBezTo>
                    <a:pt x="1928" y="11138"/>
                    <a:pt x="1099" y="10698"/>
                    <a:pt x="504" y="10197"/>
                  </a:cubicBezTo>
                  <a:cubicBezTo>
                    <a:pt x="307" y="10033"/>
                    <a:pt x="142" y="9864"/>
                    <a:pt x="0" y="9689"/>
                  </a:cubicBezTo>
                  <a:close/>
                  <a:moveTo>
                    <a:pt x="0" y="12059"/>
                  </a:moveTo>
                  <a:lnTo>
                    <a:pt x="0" y="13022"/>
                  </a:lnTo>
                  <a:cubicBezTo>
                    <a:pt x="0" y="15141"/>
                    <a:pt x="4836" y="16862"/>
                    <a:pt x="10801" y="16862"/>
                  </a:cubicBezTo>
                  <a:cubicBezTo>
                    <a:pt x="16766" y="16862"/>
                    <a:pt x="21600" y="15146"/>
                    <a:pt x="21600" y="13022"/>
                  </a:cubicBezTo>
                  <a:lnTo>
                    <a:pt x="21600" y="12059"/>
                  </a:lnTo>
                  <a:cubicBezTo>
                    <a:pt x="21458" y="12233"/>
                    <a:pt x="21295" y="12402"/>
                    <a:pt x="21098" y="12566"/>
                  </a:cubicBezTo>
                  <a:cubicBezTo>
                    <a:pt x="20508" y="13067"/>
                    <a:pt x="19672" y="13507"/>
                    <a:pt x="18618" y="13883"/>
                  </a:cubicBezTo>
                  <a:cubicBezTo>
                    <a:pt x="16520" y="14629"/>
                    <a:pt x="13745" y="15037"/>
                    <a:pt x="10801" y="15037"/>
                  </a:cubicBezTo>
                  <a:cubicBezTo>
                    <a:pt x="7856" y="15037"/>
                    <a:pt x="5080" y="14629"/>
                    <a:pt x="2982" y="13883"/>
                  </a:cubicBezTo>
                  <a:cubicBezTo>
                    <a:pt x="1928" y="13507"/>
                    <a:pt x="1099" y="13067"/>
                    <a:pt x="504" y="12566"/>
                  </a:cubicBezTo>
                  <a:cubicBezTo>
                    <a:pt x="307" y="12402"/>
                    <a:pt x="142" y="12233"/>
                    <a:pt x="0" y="12059"/>
                  </a:cubicBezTo>
                  <a:close/>
                  <a:moveTo>
                    <a:pt x="0" y="14428"/>
                  </a:moveTo>
                  <a:lnTo>
                    <a:pt x="0" y="15391"/>
                  </a:lnTo>
                  <a:cubicBezTo>
                    <a:pt x="0" y="17510"/>
                    <a:pt x="4836" y="19231"/>
                    <a:pt x="10801" y="19231"/>
                  </a:cubicBezTo>
                  <a:cubicBezTo>
                    <a:pt x="16766" y="19231"/>
                    <a:pt x="21600" y="17515"/>
                    <a:pt x="21600" y="15391"/>
                  </a:cubicBezTo>
                  <a:lnTo>
                    <a:pt x="21600" y="14428"/>
                  </a:lnTo>
                  <a:cubicBezTo>
                    <a:pt x="21458" y="14602"/>
                    <a:pt x="21295" y="14772"/>
                    <a:pt x="21098" y="14935"/>
                  </a:cubicBezTo>
                  <a:cubicBezTo>
                    <a:pt x="20508" y="15436"/>
                    <a:pt x="19672" y="15877"/>
                    <a:pt x="18618" y="16252"/>
                  </a:cubicBezTo>
                  <a:cubicBezTo>
                    <a:pt x="16520" y="16998"/>
                    <a:pt x="13745" y="17406"/>
                    <a:pt x="10801" y="17406"/>
                  </a:cubicBezTo>
                  <a:cubicBezTo>
                    <a:pt x="7856" y="17406"/>
                    <a:pt x="5080" y="16998"/>
                    <a:pt x="2982" y="16252"/>
                  </a:cubicBezTo>
                  <a:cubicBezTo>
                    <a:pt x="1928" y="15877"/>
                    <a:pt x="1099" y="15436"/>
                    <a:pt x="504" y="14935"/>
                  </a:cubicBezTo>
                  <a:cubicBezTo>
                    <a:pt x="307" y="14772"/>
                    <a:pt x="142" y="14602"/>
                    <a:pt x="0" y="14428"/>
                  </a:cubicBezTo>
                  <a:close/>
                  <a:moveTo>
                    <a:pt x="0" y="16797"/>
                  </a:moveTo>
                  <a:lnTo>
                    <a:pt x="0" y="17760"/>
                  </a:lnTo>
                  <a:cubicBezTo>
                    <a:pt x="0" y="19879"/>
                    <a:pt x="4836" y="21600"/>
                    <a:pt x="10801" y="21600"/>
                  </a:cubicBezTo>
                  <a:cubicBezTo>
                    <a:pt x="16766" y="21600"/>
                    <a:pt x="21600" y="19879"/>
                    <a:pt x="21600" y="17760"/>
                  </a:cubicBezTo>
                  <a:lnTo>
                    <a:pt x="21600" y="16797"/>
                  </a:lnTo>
                  <a:cubicBezTo>
                    <a:pt x="21458" y="16971"/>
                    <a:pt x="21295" y="17141"/>
                    <a:pt x="21098" y="17304"/>
                  </a:cubicBezTo>
                  <a:cubicBezTo>
                    <a:pt x="20508" y="17805"/>
                    <a:pt x="19672" y="18246"/>
                    <a:pt x="18618" y="18622"/>
                  </a:cubicBezTo>
                  <a:cubicBezTo>
                    <a:pt x="16520" y="19368"/>
                    <a:pt x="13745" y="19775"/>
                    <a:pt x="10801" y="19775"/>
                  </a:cubicBezTo>
                  <a:cubicBezTo>
                    <a:pt x="7856" y="19775"/>
                    <a:pt x="5080" y="19368"/>
                    <a:pt x="2982" y="18622"/>
                  </a:cubicBezTo>
                  <a:cubicBezTo>
                    <a:pt x="1928" y="18246"/>
                    <a:pt x="1099" y="17805"/>
                    <a:pt x="504" y="17304"/>
                  </a:cubicBezTo>
                  <a:cubicBezTo>
                    <a:pt x="307" y="17141"/>
                    <a:pt x="142" y="16971"/>
                    <a:pt x="0" y="16797"/>
                  </a:cubicBezTo>
                  <a:close/>
                </a:path>
              </a:pathLst>
            </a:custGeom>
            <a:solidFill>
              <a:srgbClr val="000000"/>
            </a:solidFill>
            <a:ln w="9525" cap="flat">
              <a:solidFill>
                <a:srgbClr val="FFFFFF"/>
              </a:solidFill>
              <a:prstDash val="solid"/>
              <a:miter lim="400000"/>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326" name="Coins"/>
            <p:cNvSpPr/>
            <p:nvPr/>
          </p:nvSpPr>
          <p:spPr>
            <a:xfrm>
              <a:off x="8415347" y="38100"/>
              <a:ext cx="599923" cy="6017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0"/>
                  </a:moveTo>
                  <a:cubicBezTo>
                    <a:pt x="7949" y="0"/>
                    <a:pt x="5266" y="392"/>
                    <a:pt x="3255" y="1111"/>
                  </a:cubicBezTo>
                  <a:cubicBezTo>
                    <a:pt x="1360" y="1787"/>
                    <a:pt x="273" y="2685"/>
                    <a:pt x="273" y="3572"/>
                  </a:cubicBezTo>
                  <a:cubicBezTo>
                    <a:pt x="273" y="4460"/>
                    <a:pt x="1360" y="5360"/>
                    <a:pt x="3255" y="6035"/>
                  </a:cubicBezTo>
                  <a:cubicBezTo>
                    <a:pt x="5266" y="6749"/>
                    <a:pt x="7949" y="7147"/>
                    <a:pt x="10801" y="7147"/>
                  </a:cubicBezTo>
                  <a:cubicBezTo>
                    <a:pt x="13652" y="7147"/>
                    <a:pt x="16334" y="6754"/>
                    <a:pt x="18345" y="6035"/>
                  </a:cubicBezTo>
                  <a:cubicBezTo>
                    <a:pt x="20240" y="5360"/>
                    <a:pt x="21327" y="4460"/>
                    <a:pt x="21327" y="3572"/>
                  </a:cubicBezTo>
                  <a:cubicBezTo>
                    <a:pt x="21327" y="2685"/>
                    <a:pt x="20240" y="1787"/>
                    <a:pt x="18345" y="1111"/>
                  </a:cubicBezTo>
                  <a:cubicBezTo>
                    <a:pt x="16334" y="398"/>
                    <a:pt x="13652" y="0"/>
                    <a:pt x="10801" y="0"/>
                  </a:cubicBezTo>
                  <a:close/>
                  <a:moveTo>
                    <a:pt x="12" y="4505"/>
                  </a:moveTo>
                  <a:lnTo>
                    <a:pt x="12" y="5914"/>
                  </a:lnTo>
                  <a:cubicBezTo>
                    <a:pt x="12" y="8033"/>
                    <a:pt x="4846" y="9754"/>
                    <a:pt x="10811" y="9754"/>
                  </a:cubicBezTo>
                  <a:cubicBezTo>
                    <a:pt x="16776" y="9754"/>
                    <a:pt x="21600" y="8039"/>
                    <a:pt x="21600" y="5914"/>
                  </a:cubicBezTo>
                  <a:lnTo>
                    <a:pt x="21600" y="4505"/>
                  </a:lnTo>
                  <a:cubicBezTo>
                    <a:pt x="21136" y="5284"/>
                    <a:pt x="20088" y="5991"/>
                    <a:pt x="18531" y="6541"/>
                  </a:cubicBezTo>
                  <a:cubicBezTo>
                    <a:pt x="16460" y="7276"/>
                    <a:pt x="13718" y="7679"/>
                    <a:pt x="10806" y="7679"/>
                  </a:cubicBezTo>
                  <a:cubicBezTo>
                    <a:pt x="7894" y="7679"/>
                    <a:pt x="5146" y="7276"/>
                    <a:pt x="3081" y="6541"/>
                  </a:cubicBezTo>
                  <a:cubicBezTo>
                    <a:pt x="1524" y="5985"/>
                    <a:pt x="476" y="5284"/>
                    <a:pt x="12" y="4505"/>
                  </a:cubicBezTo>
                  <a:close/>
                  <a:moveTo>
                    <a:pt x="0" y="7320"/>
                  </a:moveTo>
                  <a:lnTo>
                    <a:pt x="0" y="8284"/>
                  </a:lnTo>
                  <a:cubicBezTo>
                    <a:pt x="0" y="10402"/>
                    <a:pt x="4836" y="12123"/>
                    <a:pt x="10801" y="12123"/>
                  </a:cubicBezTo>
                  <a:cubicBezTo>
                    <a:pt x="16766" y="12123"/>
                    <a:pt x="21600" y="10408"/>
                    <a:pt x="21600" y="8284"/>
                  </a:cubicBezTo>
                  <a:lnTo>
                    <a:pt x="21600" y="7320"/>
                  </a:lnTo>
                  <a:cubicBezTo>
                    <a:pt x="21458" y="7495"/>
                    <a:pt x="21295" y="7664"/>
                    <a:pt x="21098" y="7827"/>
                  </a:cubicBezTo>
                  <a:cubicBezTo>
                    <a:pt x="20508" y="8329"/>
                    <a:pt x="19672" y="8769"/>
                    <a:pt x="18618" y="9145"/>
                  </a:cubicBezTo>
                  <a:cubicBezTo>
                    <a:pt x="16520" y="9891"/>
                    <a:pt x="13745" y="10299"/>
                    <a:pt x="10801" y="10299"/>
                  </a:cubicBezTo>
                  <a:cubicBezTo>
                    <a:pt x="7856" y="10299"/>
                    <a:pt x="5080" y="9891"/>
                    <a:pt x="2982" y="9145"/>
                  </a:cubicBezTo>
                  <a:cubicBezTo>
                    <a:pt x="1928" y="8769"/>
                    <a:pt x="1099" y="8329"/>
                    <a:pt x="504" y="7827"/>
                  </a:cubicBezTo>
                  <a:cubicBezTo>
                    <a:pt x="307" y="7664"/>
                    <a:pt x="142" y="7495"/>
                    <a:pt x="0" y="7320"/>
                  </a:cubicBezTo>
                  <a:close/>
                  <a:moveTo>
                    <a:pt x="0" y="9689"/>
                  </a:moveTo>
                  <a:lnTo>
                    <a:pt x="0" y="10653"/>
                  </a:lnTo>
                  <a:cubicBezTo>
                    <a:pt x="0" y="12771"/>
                    <a:pt x="4836" y="14492"/>
                    <a:pt x="10801" y="14492"/>
                  </a:cubicBezTo>
                  <a:cubicBezTo>
                    <a:pt x="16766" y="14492"/>
                    <a:pt x="21600" y="12777"/>
                    <a:pt x="21600" y="10653"/>
                  </a:cubicBezTo>
                  <a:lnTo>
                    <a:pt x="21600" y="9689"/>
                  </a:lnTo>
                  <a:cubicBezTo>
                    <a:pt x="21458" y="9864"/>
                    <a:pt x="21295" y="10033"/>
                    <a:pt x="21098" y="10197"/>
                  </a:cubicBezTo>
                  <a:cubicBezTo>
                    <a:pt x="20508" y="10698"/>
                    <a:pt x="19672" y="11138"/>
                    <a:pt x="18618" y="11514"/>
                  </a:cubicBezTo>
                  <a:cubicBezTo>
                    <a:pt x="16520" y="12260"/>
                    <a:pt x="13745" y="12668"/>
                    <a:pt x="10801" y="12668"/>
                  </a:cubicBezTo>
                  <a:cubicBezTo>
                    <a:pt x="7856" y="12668"/>
                    <a:pt x="5080" y="12260"/>
                    <a:pt x="2982" y="11514"/>
                  </a:cubicBezTo>
                  <a:cubicBezTo>
                    <a:pt x="1928" y="11138"/>
                    <a:pt x="1099" y="10698"/>
                    <a:pt x="504" y="10197"/>
                  </a:cubicBezTo>
                  <a:cubicBezTo>
                    <a:pt x="307" y="10033"/>
                    <a:pt x="142" y="9864"/>
                    <a:pt x="0" y="9689"/>
                  </a:cubicBezTo>
                  <a:close/>
                  <a:moveTo>
                    <a:pt x="0" y="12059"/>
                  </a:moveTo>
                  <a:lnTo>
                    <a:pt x="0" y="13022"/>
                  </a:lnTo>
                  <a:cubicBezTo>
                    <a:pt x="0" y="15141"/>
                    <a:pt x="4836" y="16862"/>
                    <a:pt x="10801" y="16862"/>
                  </a:cubicBezTo>
                  <a:cubicBezTo>
                    <a:pt x="16766" y="16862"/>
                    <a:pt x="21600" y="15146"/>
                    <a:pt x="21600" y="13022"/>
                  </a:cubicBezTo>
                  <a:lnTo>
                    <a:pt x="21600" y="12059"/>
                  </a:lnTo>
                  <a:cubicBezTo>
                    <a:pt x="21458" y="12233"/>
                    <a:pt x="21295" y="12402"/>
                    <a:pt x="21098" y="12566"/>
                  </a:cubicBezTo>
                  <a:cubicBezTo>
                    <a:pt x="20508" y="13067"/>
                    <a:pt x="19672" y="13507"/>
                    <a:pt x="18618" y="13883"/>
                  </a:cubicBezTo>
                  <a:cubicBezTo>
                    <a:pt x="16520" y="14629"/>
                    <a:pt x="13745" y="15037"/>
                    <a:pt x="10801" y="15037"/>
                  </a:cubicBezTo>
                  <a:cubicBezTo>
                    <a:pt x="7856" y="15037"/>
                    <a:pt x="5080" y="14629"/>
                    <a:pt x="2982" y="13883"/>
                  </a:cubicBezTo>
                  <a:cubicBezTo>
                    <a:pt x="1928" y="13507"/>
                    <a:pt x="1099" y="13067"/>
                    <a:pt x="504" y="12566"/>
                  </a:cubicBezTo>
                  <a:cubicBezTo>
                    <a:pt x="307" y="12402"/>
                    <a:pt x="142" y="12233"/>
                    <a:pt x="0" y="12059"/>
                  </a:cubicBezTo>
                  <a:close/>
                  <a:moveTo>
                    <a:pt x="0" y="14428"/>
                  </a:moveTo>
                  <a:lnTo>
                    <a:pt x="0" y="15391"/>
                  </a:lnTo>
                  <a:cubicBezTo>
                    <a:pt x="0" y="17510"/>
                    <a:pt x="4836" y="19231"/>
                    <a:pt x="10801" y="19231"/>
                  </a:cubicBezTo>
                  <a:cubicBezTo>
                    <a:pt x="16766" y="19231"/>
                    <a:pt x="21600" y="17515"/>
                    <a:pt x="21600" y="15391"/>
                  </a:cubicBezTo>
                  <a:lnTo>
                    <a:pt x="21600" y="14428"/>
                  </a:lnTo>
                  <a:cubicBezTo>
                    <a:pt x="21458" y="14602"/>
                    <a:pt x="21295" y="14772"/>
                    <a:pt x="21098" y="14935"/>
                  </a:cubicBezTo>
                  <a:cubicBezTo>
                    <a:pt x="20508" y="15436"/>
                    <a:pt x="19672" y="15877"/>
                    <a:pt x="18618" y="16252"/>
                  </a:cubicBezTo>
                  <a:cubicBezTo>
                    <a:pt x="16520" y="16998"/>
                    <a:pt x="13745" y="17406"/>
                    <a:pt x="10801" y="17406"/>
                  </a:cubicBezTo>
                  <a:cubicBezTo>
                    <a:pt x="7856" y="17406"/>
                    <a:pt x="5080" y="16998"/>
                    <a:pt x="2982" y="16252"/>
                  </a:cubicBezTo>
                  <a:cubicBezTo>
                    <a:pt x="1928" y="15877"/>
                    <a:pt x="1099" y="15436"/>
                    <a:pt x="504" y="14935"/>
                  </a:cubicBezTo>
                  <a:cubicBezTo>
                    <a:pt x="307" y="14772"/>
                    <a:pt x="142" y="14602"/>
                    <a:pt x="0" y="14428"/>
                  </a:cubicBezTo>
                  <a:close/>
                  <a:moveTo>
                    <a:pt x="0" y="16797"/>
                  </a:moveTo>
                  <a:lnTo>
                    <a:pt x="0" y="17760"/>
                  </a:lnTo>
                  <a:cubicBezTo>
                    <a:pt x="0" y="19879"/>
                    <a:pt x="4836" y="21600"/>
                    <a:pt x="10801" y="21600"/>
                  </a:cubicBezTo>
                  <a:cubicBezTo>
                    <a:pt x="16766" y="21600"/>
                    <a:pt x="21600" y="19879"/>
                    <a:pt x="21600" y="17760"/>
                  </a:cubicBezTo>
                  <a:lnTo>
                    <a:pt x="21600" y="16797"/>
                  </a:lnTo>
                  <a:cubicBezTo>
                    <a:pt x="21458" y="16971"/>
                    <a:pt x="21295" y="17141"/>
                    <a:pt x="21098" y="17304"/>
                  </a:cubicBezTo>
                  <a:cubicBezTo>
                    <a:pt x="20508" y="17805"/>
                    <a:pt x="19672" y="18246"/>
                    <a:pt x="18618" y="18622"/>
                  </a:cubicBezTo>
                  <a:cubicBezTo>
                    <a:pt x="16520" y="19368"/>
                    <a:pt x="13745" y="19775"/>
                    <a:pt x="10801" y="19775"/>
                  </a:cubicBezTo>
                  <a:cubicBezTo>
                    <a:pt x="7856" y="19775"/>
                    <a:pt x="5080" y="19368"/>
                    <a:pt x="2982" y="18622"/>
                  </a:cubicBezTo>
                  <a:cubicBezTo>
                    <a:pt x="1928" y="18246"/>
                    <a:pt x="1099" y="17805"/>
                    <a:pt x="504" y="17304"/>
                  </a:cubicBezTo>
                  <a:cubicBezTo>
                    <a:pt x="307" y="17141"/>
                    <a:pt x="142" y="16971"/>
                    <a:pt x="0" y="16797"/>
                  </a:cubicBezTo>
                  <a:close/>
                </a:path>
              </a:pathLst>
            </a:custGeom>
            <a:solidFill>
              <a:srgbClr val="000000"/>
            </a:solidFill>
            <a:ln w="9525" cap="flat">
              <a:solidFill>
                <a:srgbClr val="FFFFFF"/>
              </a:solidFill>
              <a:prstDash val="solid"/>
              <a:miter lim="400000"/>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327" name="Coins"/>
            <p:cNvSpPr/>
            <p:nvPr/>
          </p:nvSpPr>
          <p:spPr>
            <a:xfrm>
              <a:off x="11209347" y="0"/>
              <a:ext cx="599923" cy="6017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0"/>
                  </a:moveTo>
                  <a:cubicBezTo>
                    <a:pt x="7949" y="0"/>
                    <a:pt x="5266" y="392"/>
                    <a:pt x="3255" y="1111"/>
                  </a:cubicBezTo>
                  <a:cubicBezTo>
                    <a:pt x="1360" y="1787"/>
                    <a:pt x="273" y="2685"/>
                    <a:pt x="273" y="3572"/>
                  </a:cubicBezTo>
                  <a:cubicBezTo>
                    <a:pt x="273" y="4460"/>
                    <a:pt x="1360" y="5360"/>
                    <a:pt x="3255" y="6035"/>
                  </a:cubicBezTo>
                  <a:cubicBezTo>
                    <a:pt x="5266" y="6749"/>
                    <a:pt x="7949" y="7147"/>
                    <a:pt x="10801" y="7147"/>
                  </a:cubicBezTo>
                  <a:cubicBezTo>
                    <a:pt x="13652" y="7147"/>
                    <a:pt x="16334" y="6754"/>
                    <a:pt x="18345" y="6035"/>
                  </a:cubicBezTo>
                  <a:cubicBezTo>
                    <a:pt x="20240" y="5360"/>
                    <a:pt x="21327" y="4460"/>
                    <a:pt x="21327" y="3572"/>
                  </a:cubicBezTo>
                  <a:cubicBezTo>
                    <a:pt x="21327" y="2685"/>
                    <a:pt x="20240" y="1787"/>
                    <a:pt x="18345" y="1111"/>
                  </a:cubicBezTo>
                  <a:cubicBezTo>
                    <a:pt x="16334" y="398"/>
                    <a:pt x="13652" y="0"/>
                    <a:pt x="10801" y="0"/>
                  </a:cubicBezTo>
                  <a:close/>
                  <a:moveTo>
                    <a:pt x="12" y="4505"/>
                  </a:moveTo>
                  <a:lnTo>
                    <a:pt x="12" y="5914"/>
                  </a:lnTo>
                  <a:cubicBezTo>
                    <a:pt x="12" y="8033"/>
                    <a:pt x="4846" y="9754"/>
                    <a:pt x="10811" y="9754"/>
                  </a:cubicBezTo>
                  <a:cubicBezTo>
                    <a:pt x="16776" y="9754"/>
                    <a:pt x="21600" y="8039"/>
                    <a:pt x="21600" y="5914"/>
                  </a:cubicBezTo>
                  <a:lnTo>
                    <a:pt x="21600" y="4505"/>
                  </a:lnTo>
                  <a:cubicBezTo>
                    <a:pt x="21136" y="5284"/>
                    <a:pt x="20088" y="5991"/>
                    <a:pt x="18531" y="6541"/>
                  </a:cubicBezTo>
                  <a:cubicBezTo>
                    <a:pt x="16460" y="7276"/>
                    <a:pt x="13718" y="7679"/>
                    <a:pt x="10806" y="7679"/>
                  </a:cubicBezTo>
                  <a:cubicBezTo>
                    <a:pt x="7894" y="7679"/>
                    <a:pt x="5146" y="7276"/>
                    <a:pt x="3081" y="6541"/>
                  </a:cubicBezTo>
                  <a:cubicBezTo>
                    <a:pt x="1524" y="5985"/>
                    <a:pt x="476" y="5284"/>
                    <a:pt x="12" y="4505"/>
                  </a:cubicBezTo>
                  <a:close/>
                  <a:moveTo>
                    <a:pt x="0" y="7320"/>
                  </a:moveTo>
                  <a:lnTo>
                    <a:pt x="0" y="8284"/>
                  </a:lnTo>
                  <a:cubicBezTo>
                    <a:pt x="0" y="10402"/>
                    <a:pt x="4836" y="12123"/>
                    <a:pt x="10801" y="12123"/>
                  </a:cubicBezTo>
                  <a:cubicBezTo>
                    <a:pt x="16766" y="12123"/>
                    <a:pt x="21600" y="10408"/>
                    <a:pt x="21600" y="8284"/>
                  </a:cubicBezTo>
                  <a:lnTo>
                    <a:pt x="21600" y="7320"/>
                  </a:lnTo>
                  <a:cubicBezTo>
                    <a:pt x="21458" y="7495"/>
                    <a:pt x="21295" y="7664"/>
                    <a:pt x="21098" y="7827"/>
                  </a:cubicBezTo>
                  <a:cubicBezTo>
                    <a:pt x="20508" y="8329"/>
                    <a:pt x="19672" y="8769"/>
                    <a:pt x="18618" y="9145"/>
                  </a:cubicBezTo>
                  <a:cubicBezTo>
                    <a:pt x="16520" y="9891"/>
                    <a:pt x="13745" y="10299"/>
                    <a:pt x="10801" y="10299"/>
                  </a:cubicBezTo>
                  <a:cubicBezTo>
                    <a:pt x="7856" y="10299"/>
                    <a:pt x="5080" y="9891"/>
                    <a:pt x="2982" y="9145"/>
                  </a:cubicBezTo>
                  <a:cubicBezTo>
                    <a:pt x="1928" y="8769"/>
                    <a:pt x="1099" y="8329"/>
                    <a:pt x="504" y="7827"/>
                  </a:cubicBezTo>
                  <a:cubicBezTo>
                    <a:pt x="307" y="7664"/>
                    <a:pt x="142" y="7495"/>
                    <a:pt x="0" y="7320"/>
                  </a:cubicBezTo>
                  <a:close/>
                  <a:moveTo>
                    <a:pt x="0" y="9689"/>
                  </a:moveTo>
                  <a:lnTo>
                    <a:pt x="0" y="10653"/>
                  </a:lnTo>
                  <a:cubicBezTo>
                    <a:pt x="0" y="12771"/>
                    <a:pt x="4836" y="14492"/>
                    <a:pt x="10801" y="14492"/>
                  </a:cubicBezTo>
                  <a:cubicBezTo>
                    <a:pt x="16766" y="14492"/>
                    <a:pt x="21600" y="12777"/>
                    <a:pt x="21600" y="10653"/>
                  </a:cubicBezTo>
                  <a:lnTo>
                    <a:pt x="21600" y="9689"/>
                  </a:lnTo>
                  <a:cubicBezTo>
                    <a:pt x="21458" y="9864"/>
                    <a:pt x="21295" y="10033"/>
                    <a:pt x="21098" y="10197"/>
                  </a:cubicBezTo>
                  <a:cubicBezTo>
                    <a:pt x="20508" y="10698"/>
                    <a:pt x="19672" y="11138"/>
                    <a:pt x="18618" y="11514"/>
                  </a:cubicBezTo>
                  <a:cubicBezTo>
                    <a:pt x="16520" y="12260"/>
                    <a:pt x="13745" y="12668"/>
                    <a:pt x="10801" y="12668"/>
                  </a:cubicBezTo>
                  <a:cubicBezTo>
                    <a:pt x="7856" y="12668"/>
                    <a:pt x="5080" y="12260"/>
                    <a:pt x="2982" y="11514"/>
                  </a:cubicBezTo>
                  <a:cubicBezTo>
                    <a:pt x="1928" y="11138"/>
                    <a:pt x="1099" y="10698"/>
                    <a:pt x="504" y="10197"/>
                  </a:cubicBezTo>
                  <a:cubicBezTo>
                    <a:pt x="307" y="10033"/>
                    <a:pt x="142" y="9864"/>
                    <a:pt x="0" y="9689"/>
                  </a:cubicBezTo>
                  <a:close/>
                  <a:moveTo>
                    <a:pt x="0" y="12059"/>
                  </a:moveTo>
                  <a:lnTo>
                    <a:pt x="0" y="13022"/>
                  </a:lnTo>
                  <a:cubicBezTo>
                    <a:pt x="0" y="15141"/>
                    <a:pt x="4836" y="16862"/>
                    <a:pt x="10801" y="16862"/>
                  </a:cubicBezTo>
                  <a:cubicBezTo>
                    <a:pt x="16766" y="16862"/>
                    <a:pt x="21600" y="15146"/>
                    <a:pt x="21600" y="13022"/>
                  </a:cubicBezTo>
                  <a:lnTo>
                    <a:pt x="21600" y="12059"/>
                  </a:lnTo>
                  <a:cubicBezTo>
                    <a:pt x="21458" y="12233"/>
                    <a:pt x="21295" y="12402"/>
                    <a:pt x="21098" y="12566"/>
                  </a:cubicBezTo>
                  <a:cubicBezTo>
                    <a:pt x="20508" y="13067"/>
                    <a:pt x="19672" y="13507"/>
                    <a:pt x="18618" y="13883"/>
                  </a:cubicBezTo>
                  <a:cubicBezTo>
                    <a:pt x="16520" y="14629"/>
                    <a:pt x="13745" y="15037"/>
                    <a:pt x="10801" y="15037"/>
                  </a:cubicBezTo>
                  <a:cubicBezTo>
                    <a:pt x="7856" y="15037"/>
                    <a:pt x="5080" y="14629"/>
                    <a:pt x="2982" y="13883"/>
                  </a:cubicBezTo>
                  <a:cubicBezTo>
                    <a:pt x="1928" y="13507"/>
                    <a:pt x="1099" y="13067"/>
                    <a:pt x="504" y="12566"/>
                  </a:cubicBezTo>
                  <a:cubicBezTo>
                    <a:pt x="307" y="12402"/>
                    <a:pt x="142" y="12233"/>
                    <a:pt x="0" y="12059"/>
                  </a:cubicBezTo>
                  <a:close/>
                  <a:moveTo>
                    <a:pt x="0" y="14428"/>
                  </a:moveTo>
                  <a:lnTo>
                    <a:pt x="0" y="15391"/>
                  </a:lnTo>
                  <a:cubicBezTo>
                    <a:pt x="0" y="17510"/>
                    <a:pt x="4836" y="19231"/>
                    <a:pt x="10801" y="19231"/>
                  </a:cubicBezTo>
                  <a:cubicBezTo>
                    <a:pt x="16766" y="19231"/>
                    <a:pt x="21600" y="17515"/>
                    <a:pt x="21600" y="15391"/>
                  </a:cubicBezTo>
                  <a:lnTo>
                    <a:pt x="21600" y="14428"/>
                  </a:lnTo>
                  <a:cubicBezTo>
                    <a:pt x="21458" y="14602"/>
                    <a:pt x="21295" y="14772"/>
                    <a:pt x="21098" y="14935"/>
                  </a:cubicBezTo>
                  <a:cubicBezTo>
                    <a:pt x="20508" y="15436"/>
                    <a:pt x="19672" y="15877"/>
                    <a:pt x="18618" y="16252"/>
                  </a:cubicBezTo>
                  <a:cubicBezTo>
                    <a:pt x="16520" y="16998"/>
                    <a:pt x="13745" y="17406"/>
                    <a:pt x="10801" y="17406"/>
                  </a:cubicBezTo>
                  <a:cubicBezTo>
                    <a:pt x="7856" y="17406"/>
                    <a:pt x="5080" y="16998"/>
                    <a:pt x="2982" y="16252"/>
                  </a:cubicBezTo>
                  <a:cubicBezTo>
                    <a:pt x="1928" y="15877"/>
                    <a:pt x="1099" y="15436"/>
                    <a:pt x="504" y="14935"/>
                  </a:cubicBezTo>
                  <a:cubicBezTo>
                    <a:pt x="307" y="14772"/>
                    <a:pt x="142" y="14602"/>
                    <a:pt x="0" y="14428"/>
                  </a:cubicBezTo>
                  <a:close/>
                  <a:moveTo>
                    <a:pt x="0" y="16797"/>
                  </a:moveTo>
                  <a:lnTo>
                    <a:pt x="0" y="17760"/>
                  </a:lnTo>
                  <a:cubicBezTo>
                    <a:pt x="0" y="19879"/>
                    <a:pt x="4836" y="21600"/>
                    <a:pt x="10801" y="21600"/>
                  </a:cubicBezTo>
                  <a:cubicBezTo>
                    <a:pt x="16766" y="21600"/>
                    <a:pt x="21600" y="19879"/>
                    <a:pt x="21600" y="17760"/>
                  </a:cubicBezTo>
                  <a:lnTo>
                    <a:pt x="21600" y="16797"/>
                  </a:lnTo>
                  <a:cubicBezTo>
                    <a:pt x="21458" y="16971"/>
                    <a:pt x="21295" y="17141"/>
                    <a:pt x="21098" y="17304"/>
                  </a:cubicBezTo>
                  <a:cubicBezTo>
                    <a:pt x="20508" y="17805"/>
                    <a:pt x="19672" y="18246"/>
                    <a:pt x="18618" y="18622"/>
                  </a:cubicBezTo>
                  <a:cubicBezTo>
                    <a:pt x="16520" y="19368"/>
                    <a:pt x="13745" y="19775"/>
                    <a:pt x="10801" y="19775"/>
                  </a:cubicBezTo>
                  <a:cubicBezTo>
                    <a:pt x="7856" y="19775"/>
                    <a:pt x="5080" y="19368"/>
                    <a:pt x="2982" y="18622"/>
                  </a:cubicBezTo>
                  <a:cubicBezTo>
                    <a:pt x="1928" y="18246"/>
                    <a:pt x="1099" y="17805"/>
                    <a:pt x="504" y="17304"/>
                  </a:cubicBezTo>
                  <a:cubicBezTo>
                    <a:pt x="307" y="17141"/>
                    <a:pt x="142" y="16971"/>
                    <a:pt x="0" y="16797"/>
                  </a:cubicBezTo>
                  <a:close/>
                </a:path>
              </a:pathLst>
            </a:custGeom>
            <a:solidFill>
              <a:srgbClr val="000000"/>
            </a:solidFill>
            <a:ln w="9525" cap="flat">
              <a:solidFill>
                <a:srgbClr val="FFFFFF"/>
              </a:solidFill>
              <a:prstDash val="solid"/>
              <a:miter lim="400000"/>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grpSp>
      <p:grpSp>
        <p:nvGrpSpPr>
          <p:cNvPr id="335" name="Group"/>
          <p:cNvGrpSpPr/>
          <p:nvPr/>
        </p:nvGrpSpPr>
        <p:grpSpPr>
          <a:xfrm>
            <a:off x="2547207" y="4546327"/>
            <a:ext cx="4156547" cy="2927423"/>
            <a:chOff x="0" y="0"/>
            <a:chExt cx="4156545" cy="2927422"/>
          </a:xfrm>
        </p:grpSpPr>
        <p:grpSp>
          <p:nvGrpSpPr>
            <p:cNvPr id="333" name="Group"/>
            <p:cNvGrpSpPr/>
            <p:nvPr/>
          </p:nvGrpSpPr>
          <p:grpSpPr>
            <a:xfrm>
              <a:off x="2015643" y="-1"/>
              <a:ext cx="2140903" cy="2927424"/>
              <a:chOff x="0" y="0"/>
              <a:chExt cx="2140902" cy="2927422"/>
            </a:xfrm>
          </p:grpSpPr>
          <p:sp>
            <p:nvSpPr>
              <p:cNvPr id="329" name="Sign"/>
              <p:cNvSpPr txBox="1"/>
              <p:nvPr/>
            </p:nvSpPr>
            <p:spPr>
              <a:xfrm>
                <a:off x="1138171" y="102569"/>
                <a:ext cx="938912" cy="6017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0" sz="3000">
                    <a:latin typeface="+mn-lt"/>
                    <a:ea typeface="+mn-ea"/>
                    <a:cs typeface="+mn-cs"/>
                    <a:sym typeface="Helvetica Neue Medium"/>
                  </a:defRPr>
                </a:lvl1pPr>
              </a:lstStyle>
              <a:p>
                <a:pPr/>
                <a:r>
                  <a:t>Sign</a:t>
                </a:r>
              </a:p>
            </p:txBody>
          </p:sp>
          <p:sp>
            <p:nvSpPr>
              <p:cNvPr id="330" name="Line"/>
              <p:cNvSpPr/>
              <p:nvPr/>
            </p:nvSpPr>
            <p:spPr>
              <a:xfrm flipV="1">
                <a:off x="1070451" y="-1"/>
                <a:ext cx="1" cy="952500"/>
              </a:xfrm>
              <a:prstGeom prst="line">
                <a:avLst/>
              </a:prstGeom>
              <a:noFill/>
              <a:ln w="25400" cap="flat">
                <a:solidFill>
                  <a:srgbClr val="FFFFFF"/>
                </a:solidFill>
                <a:prstDash val="solid"/>
                <a:miter lim="400000"/>
                <a:headEnd type="triangle" w="med" len="med"/>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331" name="Line"/>
              <p:cNvSpPr/>
              <p:nvPr/>
            </p:nvSpPr>
            <p:spPr>
              <a:xfrm flipV="1">
                <a:off x="1063495" y="1825523"/>
                <a:ext cx="1" cy="1101900"/>
              </a:xfrm>
              <a:prstGeom prst="line">
                <a:avLst/>
              </a:prstGeom>
              <a:noFill/>
              <a:ln w="25400" cap="flat">
                <a:solidFill>
                  <a:srgbClr val="FFFFFF"/>
                </a:solidFill>
                <a:prstDash val="solid"/>
                <a:miter lim="400000"/>
                <a:headEnd type="triangle" w="med" len="med"/>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332" name="Certificate"/>
              <p:cNvSpPr/>
              <p:nvPr/>
            </p:nvSpPr>
            <p:spPr>
              <a:xfrm>
                <a:off x="0" y="1036469"/>
                <a:ext cx="2140903" cy="1101900"/>
              </a:xfrm>
              <a:prstGeom prst="roundRect">
                <a:avLst>
                  <a:gd name="adj" fmla="val 16101"/>
                </a:avLst>
              </a:prstGeom>
              <a:solidFill>
                <a:srgbClr val="000000"/>
              </a:solidFill>
              <a:ln w="635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0" sz="2800">
                    <a:latin typeface="+mn-lt"/>
                    <a:ea typeface="+mn-ea"/>
                    <a:cs typeface="+mn-cs"/>
                    <a:sym typeface="Helvetica Neue Medium"/>
                  </a:defRPr>
                </a:lvl1pPr>
              </a:lstStyle>
              <a:p>
                <a:pPr/>
                <a:r>
                  <a:t>Certificate</a:t>
                </a:r>
              </a:p>
            </p:txBody>
          </p:sp>
        </p:grpSp>
        <p:sp>
          <p:nvSpPr>
            <p:cNvPr id="334" name="LIRs…"/>
            <p:cNvSpPr txBox="1"/>
            <p:nvPr/>
          </p:nvSpPr>
          <p:spPr>
            <a:xfrm>
              <a:off x="0" y="1089338"/>
              <a:ext cx="1723772" cy="9961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0" sz="2800">
                  <a:latin typeface="+mn-lt"/>
                  <a:ea typeface="+mn-ea"/>
                  <a:cs typeface="+mn-cs"/>
                  <a:sym typeface="Helvetica Neue Medium"/>
                </a:defRPr>
              </a:pPr>
              <a:r>
                <a:t>LIRs</a:t>
              </a:r>
            </a:p>
            <a:p>
              <a:pPr>
                <a:defRPr b="0" sz="2800">
                  <a:latin typeface="+mn-lt"/>
                  <a:ea typeface="+mn-ea"/>
                  <a:cs typeface="+mn-cs"/>
                  <a:sym typeface="Helvetica Neue Medium"/>
                </a:defRPr>
              </a:pPr>
              <a:r>
                <a:t>(e.g., ISP)</a:t>
              </a:r>
            </a:p>
          </p:txBody>
        </p:sp>
      </p:grpSp>
      <p:grpSp>
        <p:nvGrpSpPr>
          <p:cNvPr id="341" name="Group"/>
          <p:cNvGrpSpPr/>
          <p:nvPr/>
        </p:nvGrpSpPr>
        <p:grpSpPr>
          <a:xfrm>
            <a:off x="2862812" y="2612359"/>
            <a:ext cx="12545226" cy="1334748"/>
            <a:chOff x="0" y="0"/>
            <a:chExt cx="12545223" cy="1334747"/>
          </a:xfrm>
        </p:grpSpPr>
        <p:pic>
          <p:nvPicPr>
            <p:cNvPr id="336" name="Image" descr="Image"/>
            <p:cNvPicPr>
              <a:picLocks noChangeAspect="1"/>
            </p:cNvPicPr>
            <p:nvPr/>
          </p:nvPicPr>
          <p:blipFill>
            <a:blip r:embed="rId4">
              <a:extLst/>
            </a:blip>
            <a:stretch>
              <a:fillRect/>
            </a:stretch>
          </p:blipFill>
          <p:spPr>
            <a:xfrm rot="18230422">
              <a:off x="249538" y="130361"/>
              <a:ext cx="886891" cy="1074025"/>
            </a:xfrm>
            <a:prstGeom prst="rect">
              <a:avLst/>
            </a:prstGeom>
            <a:ln w="12700" cap="flat">
              <a:noFill/>
              <a:miter lim="400000"/>
            </a:ln>
            <a:effectLst/>
          </p:spPr>
        </p:pic>
        <p:pic>
          <p:nvPicPr>
            <p:cNvPr id="337" name="Image" descr="Image"/>
            <p:cNvPicPr>
              <a:picLocks noChangeAspect="1"/>
            </p:cNvPicPr>
            <p:nvPr/>
          </p:nvPicPr>
          <p:blipFill>
            <a:blip r:embed="rId4">
              <a:extLst/>
            </a:blip>
            <a:stretch>
              <a:fillRect/>
            </a:stretch>
          </p:blipFill>
          <p:spPr>
            <a:xfrm rot="18230422">
              <a:off x="3094338" y="130361"/>
              <a:ext cx="886891" cy="1074025"/>
            </a:xfrm>
            <a:prstGeom prst="rect">
              <a:avLst/>
            </a:prstGeom>
            <a:ln w="12700" cap="flat">
              <a:noFill/>
              <a:miter lim="400000"/>
            </a:ln>
            <a:effectLst/>
          </p:spPr>
        </p:pic>
        <p:pic>
          <p:nvPicPr>
            <p:cNvPr id="338" name="Image" descr="Image"/>
            <p:cNvPicPr>
              <a:picLocks noChangeAspect="1"/>
            </p:cNvPicPr>
            <p:nvPr/>
          </p:nvPicPr>
          <p:blipFill>
            <a:blip r:embed="rId4">
              <a:extLst/>
            </a:blip>
            <a:stretch>
              <a:fillRect/>
            </a:stretch>
          </p:blipFill>
          <p:spPr>
            <a:xfrm rot="18230422">
              <a:off x="5860917" y="130361"/>
              <a:ext cx="886890" cy="1074025"/>
            </a:xfrm>
            <a:prstGeom prst="rect">
              <a:avLst/>
            </a:prstGeom>
            <a:ln w="12700" cap="flat">
              <a:noFill/>
              <a:miter lim="400000"/>
            </a:ln>
            <a:effectLst/>
          </p:spPr>
        </p:pic>
        <p:pic>
          <p:nvPicPr>
            <p:cNvPr id="339" name="Image" descr="Image"/>
            <p:cNvPicPr>
              <a:picLocks noChangeAspect="1"/>
            </p:cNvPicPr>
            <p:nvPr/>
          </p:nvPicPr>
          <p:blipFill>
            <a:blip r:embed="rId4">
              <a:extLst/>
            </a:blip>
            <a:stretch>
              <a:fillRect/>
            </a:stretch>
          </p:blipFill>
          <p:spPr>
            <a:xfrm rot="18230422">
              <a:off x="8554199" y="130361"/>
              <a:ext cx="886891" cy="1074025"/>
            </a:xfrm>
            <a:prstGeom prst="rect">
              <a:avLst/>
            </a:prstGeom>
            <a:ln w="12700" cap="flat">
              <a:noFill/>
              <a:miter lim="400000"/>
            </a:ln>
            <a:effectLst/>
          </p:spPr>
        </p:pic>
        <p:pic>
          <p:nvPicPr>
            <p:cNvPr id="340" name="Image" descr="Image"/>
            <p:cNvPicPr>
              <a:picLocks noChangeAspect="1"/>
            </p:cNvPicPr>
            <p:nvPr/>
          </p:nvPicPr>
          <p:blipFill>
            <a:blip r:embed="rId4">
              <a:extLst/>
            </a:blip>
            <a:stretch>
              <a:fillRect/>
            </a:stretch>
          </p:blipFill>
          <p:spPr>
            <a:xfrm rot="18230422">
              <a:off x="11408795" y="130361"/>
              <a:ext cx="886890" cy="1074025"/>
            </a:xfrm>
            <a:prstGeom prst="rect">
              <a:avLst/>
            </a:prstGeom>
            <a:ln w="12700" cap="flat">
              <a:noFill/>
              <a:miter lim="400000"/>
            </a:ln>
            <a:effectLst/>
          </p:spPr>
        </p:pic>
      </p:grpSp>
      <p:grpSp>
        <p:nvGrpSpPr>
          <p:cNvPr id="347" name="Group"/>
          <p:cNvGrpSpPr/>
          <p:nvPr/>
        </p:nvGrpSpPr>
        <p:grpSpPr>
          <a:xfrm>
            <a:off x="1652953" y="3322358"/>
            <a:ext cx="13350251" cy="1152699"/>
            <a:chOff x="0" y="0"/>
            <a:chExt cx="13350249" cy="1152698"/>
          </a:xfrm>
        </p:grpSpPr>
        <p:sp>
          <p:nvSpPr>
            <p:cNvPr id="342" name="AFRINIC"/>
            <p:cNvSpPr/>
            <p:nvPr/>
          </p:nvSpPr>
          <p:spPr>
            <a:xfrm>
              <a:off x="0" y="50800"/>
              <a:ext cx="2140903" cy="1101899"/>
            </a:xfrm>
            <a:prstGeom prst="roundRect">
              <a:avLst>
                <a:gd name="adj" fmla="val 16101"/>
              </a:avLst>
            </a:prstGeom>
            <a:noFill/>
            <a:ln w="635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lvl="1" indent="0">
                <a:defRPr b="0" sz="3000">
                  <a:latin typeface="+mn-lt"/>
                  <a:ea typeface="+mn-ea"/>
                  <a:cs typeface="+mn-cs"/>
                  <a:sym typeface="Helvetica Neue Medium"/>
                </a:defRPr>
              </a:pPr>
              <a:r>
                <a:t>AFRINIC</a:t>
              </a:r>
            </a:p>
          </p:txBody>
        </p:sp>
        <p:sp>
          <p:nvSpPr>
            <p:cNvPr id="343" name="ARIN"/>
            <p:cNvSpPr/>
            <p:nvPr/>
          </p:nvSpPr>
          <p:spPr>
            <a:xfrm>
              <a:off x="2857499" y="38100"/>
              <a:ext cx="2140903" cy="1101899"/>
            </a:xfrm>
            <a:prstGeom prst="roundRect">
              <a:avLst>
                <a:gd name="adj" fmla="val 16101"/>
              </a:avLst>
            </a:prstGeom>
            <a:noFill/>
            <a:ln w="635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0" sz="3000">
                  <a:latin typeface="+mn-lt"/>
                  <a:ea typeface="+mn-ea"/>
                  <a:cs typeface="+mn-cs"/>
                  <a:sym typeface="Helvetica Neue Medium"/>
                </a:defRPr>
              </a:lvl1pPr>
            </a:lstStyle>
            <a:p>
              <a:pPr/>
              <a:r>
                <a:t>ARIN</a:t>
              </a:r>
            </a:p>
          </p:txBody>
        </p:sp>
        <p:sp>
          <p:nvSpPr>
            <p:cNvPr id="344" name="APNIC"/>
            <p:cNvSpPr/>
            <p:nvPr/>
          </p:nvSpPr>
          <p:spPr>
            <a:xfrm>
              <a:off x="5621347" y="50800"/>
              <a:ext cx="2140903" cy="1101899"/>
            </a:xfrm>
            <a:prstGeom prst="roundRect">
              <a:avLst>
                <a:gd name="adj" fmla="val 16101"/>
              </a:avLst>
            </a:prstGeom>
            <a:noFill/>
            <a:ln w="635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0" sz="3000">
                  <a:latin typeface="+mn-lt"/>
                  <a:ea typeface="+mn-ea"/>
                  <a:cs typeface="+mn-cs"/>
                  <a:sym typeface="Helvetica Neue Medium"/>
                </a:defRPr>
              </a:lvl1pPr>
            </a:lstStyle>
            <a:p>
              <a:pPr/>
              <a:r>
                <a:t>APNIC</a:t>
              </a:r>
            </a:p>
          </p:txBody>
        </p:sp>
        <p:sp>
          <p:nvSpPr>
            <p:cNvPr id="345" name="LACNIC"/>
            <p:cNvSpPr/>
            <p:nvPr/>
          </p:nvSpPr>
          <p:spPr>
            <a:xfrm>
              <a:off x="8415347" y="38100"/>
              <a:ext cx="2140903" cy="1101899"/>
            </a:xfrm>
            <a:prstGeom prst="roundRect">
              <a:avLst>
                <a:gd name="adj" fmla="val 16101"/>
              </a:avLst>
            </a:prstGeom>
            <a:noFill/>
            <a:ln w="635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0" sz="3000">
                  <a:latin typeface="+mn-lt"/>
                  <a:ea typeface="+mn-ea"/>
                  <a:cs typeface="+mn-cs"/>
                  <a:sym typeface="Helvetica Neue Medium"/>
                </a:defRPr>
              </a:lvl1pPr>
            </a:lstStyle>
            <a:p>
              <a:pPr/>
              <a:r>
                <a:t>LACNIC</a:t>
              </a:r>
            </a:p>
          </p:txBody>
        </p:sp>
        <p:sp>
          <p:nvSpPr>
            <p:cNvPr id="346" name="RIPE NCC"/>
            <p:cNvSpPr/>
            <p:nvPr/>
          </p:nvSpPr>
          <p:spPr>
            <a:xfrm>
              <a:off x="11209347" y="0"/>
              <a:ext cx="2140903" cy="1101899"/>
            </a:xfrm>
            <a:prstGeom prst="roundRect">
              <a:avLst>
                <a:gd name="adj" fmla="val 16101"/>
              </a:avLst>
            </a:prstGeom>
            <a:noFill/>
            <a:ln w="635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0" sz="3000">
                  <a:latin typeface="+mn-lt"/>
                  <a:ea typeface="+mn-ea"/>
                  <a:cs typeface="+mn-cs"/>
                  <a:sym typeface="Helvetica Neue Medium"/>
                </a:defRPr>
              </a:lvl1pPr>
            </a:lstStyle>
            <a:p>
              <a:pPr/>
              <a:r>
                <a:t>RIPE NCC</a:t>
              </a:r>
            </a:p>
          </p:txBody>
        </p:sp>
      </p:grpSp>
      <p:grpSp>
        <p:nvGrpSpPr>
          <p:cNvPr id="352" name="Group"/>
          <p:cNvGrpSpPr/>
          <p:nvPr/>
        </p:nvGrpSpPr>
        <p:grpSpPr>
          <a:xfrm>
            <a:off x="14732872" y="8828926"/>
            <a:ext cx="4879680" cy="2008138"/>
            <a:chOff x="0" y="291081"/>
            <a:chExt cx="4879679" cy="2008136"/>
          </a:xfrm>
        </p:grpSpPr>
        <p:sp>
          <p:nvSpPr>
            <p:cNvPr id="348" name="Validated ROA Payload (VRP)"/>
            <p:cNvSpPr/>
            <p:nvPr/>
          </p:nvSpPr>
          <p:spPr>
            <a:xfrm>
              <a:off x="3609679" y="30003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0">
                  <a:solidFill>
                    <a:schemeClr val="accent3">
                      <a:hueOff val="-365725"/>
                      <a:satOff val="-32500"/>
                      <a:lumOff val="18235"/>
                    </a:schemeClr>
                  </a:solidFill>
                  <a:latin typeface="Gill Sans"/>
                  <a:ea typeface="Gill Sans"/>
                  <a:cs typeface="Gill Sans"/>
                  <a:sym typeface="Gill Sans"/>
                </a:defRPr>
              </a:lvl1pPr>
            </a:lstStyle>
            <a:p>
              <a:pPr/>
              <a:r>
                <a:t>Validated ROA Payload (VRP) </a:t>
              </a:r>
            </a:p>
          </p:txBody>
        </p:sp>
        <p:sp>
          <p:nvSpPr>
            <p:cNvPr id="349" name="Line"/>
            <p:cNvSpPr/>
            <p:nvPr/>
          </p:nvSpPr>
          <p:spPr>
            <a:xfrm flipH="1" flipV="1">
              <a:off x="27366" y="300037"/>
              <a:ext cx="1001396" cy="1"/>
            </a:xfrm>
            <a:prstGeom prst="line">
              <a:avLst/>
            </a:prstGeom>
            <a:noFill/>
            <a:ln w="25400" cap="flat">
              <a:solidFill>
                <a:schemeClr val="accent3">
                  <a:hueOff val="-365725"/>
                  <a:satOff val="-32500"/>
                  <a:lumOff val="18235"/>
                </a:schemeClr>
              </a:solidFill>
              <a:prstDash val="solid"/>
              <a:miter lim="400000"/>
              <a:tailEnd type="triangle" w="med" len="med"/>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350" name="Line"/>
            <p:cNvSpPr/>
            <p:nvPr/>
          </p:nvSpPr>
          <p:spPr>
            <a:xfrm flipH="1">
              <a:off x="0" y="291081"/>
              <a:ext cx="1049979" cy="581058"/>
            </a:xfrm>
            <a:prstGeom prst="line">
              <a:avLst/>
            </a:prstGeom>
            <a:noFill/>
            <a:ln w="25400" cap="flat">
              <a:solidFill>
                <a:schemeClr val="accent3">
                  <a:hueOff val="-365725"/>
                  <a:satOff val="-32500"/>
                  <a:lumOff val="18235"/>
                </a:schemeClr>
              </a:solidFill>
              <a:prstDash val="solid"/>
              <a:miter lim="400000"/>
              <a:tailEnd type="triangle" w="med" len="med"/>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sp>
          <p:nvSpPr>
            <p:cNvPr id="351" name="Line"/>
            <p:cNvSpPr/>
            <p:nvPr/>
          </p:nvSpPr>
          <p:spPr>
            <a:xfrm flipH="1">
              <a:off x="441788" y="335443"/>
              <a:ext cx="588987" cy="1963776"/>
            </a:xfrm>
            <a:prstGeom prst="line">
              <a:avLst/>
            </a:prstGeom>
            <a:noFill/>
            <a:ln w="25400" cap="flat">
              <a:solidFill>
                <a:schemeClr val="accent3">
                  <a:hueOff val="-365725"/>
                  <a:satOff val="-32500"/>
                  <a:lumOff val="18235"/>
                </a:schemeClr>
              </a:solidFill>
              <a:prstDash val="solid"/>
              <a:miter lim="400000"/>
              <a:tailEnd type="triangle" w="med" len="med"/>
            </a:ln>
            <a:effectLst/>
          </p:spPr>
          <p:txBody>
            <a:bodyPr wrap="square" lIns="71437" tIns="71437" rIns="71437" bIns="71437" numCol="1" anchor="ctr">
              <a:noAutofit/>
            </a:bodyPr>
            <a:lstStyle/>
            <a:p>
              <a:pPr>
                <a:defRPr b="0" sz="3000">
                  <a:latin typeface="+mn-lt"/>
                  <a:ea typeface="+mn-ea"/>
                  <a:cs typeface="+mn-cs"/>
                  <a:sym typeface="Helvetica Neue Medium"/>
                </a:defRPr>
              </a:pPr>
            </a:p>
          </p:txBody>
        </p:sp>
      </p:grpSp>
      <p:sp>
        <p:nvSpPr>
          <p:cNvPr id="353" name="Slide Number"/>
          <p:cNvSpPr txBox="1"/>
          <p:nvPr>
            <p:ph type="sldNum" sz="quarter" idx="2"/>
          </p:nvPr>
        </p:nvSpPr>
        <p:spPr>
          <a:xfrm>
            <a:off x="12044288" y="12954000"/>
            <a:ext cx="295424"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47"/>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9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34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1" presetID="22" grpId="4" fill="hold">
                                  <p:stCondLst>
                                    <p:cond delay="0"/>
                                  </p:stCondLst>
                                  <p:iterate type="el" backwards="0">
                                    <p:tmAbs val="0"/>
                                  </p:iterate>
                                  <p:childTnLst>
                                    <p:set>
                                      <p:cBhvr>
                                        <p:cTn id="17" fill="hold"/>
                                        <p:tgtEl>
                                          <p:spTgt spid="335"/>
                                        </p:tgtEl>
                                        <p:attrNameLst>
                                          <p:attrName>style.visibility</p:attrName>
                                        </p:attrNameLst>
                                      </p:cBhvr>
                                      <p:to>
                                        <p:strVal val="visible"/>
                                      </p:to>
                                    </p:set>
                                    <p:animEffect filter="wipe(up)" transition="in">
                                      <p:cBhvr>
                                        <p:cTn id="18" dur="300"/>
                                        <p:tgtEl>
                                          <p:spTgt spid="335"/>
                                        </p:tgtEl>
                                      </p:cBhvr>
                                    </p:animEffec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3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1" grpId="3"/>
      <p:bldP build="whole" bldLvl="1" animBg="1" rev="0" advAuto="0" spid="347" grpId="1"/>
      <p:bldP build="whole" bldLvl="1" animBg="1" rev="0" advAuto="0" spid="335" grpId="4"/>
      <p:bldP build="whole" bldLvl="1" animBg="1" rev="0" advAuto="0" spid="295" grpId="2"/>
      <p:bldP build="whole" bldLvl="1" animBg="1" rev="0" advAuto="0" spid="328" grpId="5"/>
    </p:bldLst>
  </p:timing>
</p:sld>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